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316" r:id="rId2"/>
    <p:sldId id="312" r:id="rId3"/>
    <p:sldId id="314" r:id="rId4"/>
    <p:sldId id="300" r:id="rId5"/>
    <p:sldId id="315" r:id="rId6"/>
    <p:sldId id="313" r:id="rId7"/>
    <p:sldId id="297" r:id="rId8"/>
    <p:sldId id="317" r:id="rId9"/>
    <p:sldId id="311" r:id="rId10"/>
    <p:sldId id="298" r:id="rId11"/>
    <p:sldId id="318" r:id="rId12"/>
    <p:sldId id="319" r:id="rId13"/>
    <p:sldId id="320" r:id="rId14"/>
    <p:sldId id="321" r:id="rId15"/>
    <p:sldId id="324" r:id="rId16"/>
    <p:sldId id="323" r:id="rId17"/>
    <p:sldId id="310" r:id="rId18"/>
    <p:sldId id="305" r:id="rId19"/>
    <p:sldId id="309" r:id="rId20"/>
    <p:sldId id="273" r:id="rId21"/>
    <p:sldId id="30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1F2D21"/>
    <a:srgbClr val="113B13"/>
    <a:srgbClr val="39363E"/>
    <a:srgbClr val="003300"/>
    <a:srgbClr val="7A0000"/>
    <a:srgbClr val="00CC00"/>
    <a:srgbClr val="33BE12"/>
    <a:srgbClr val="17411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48" y="246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7B659-B55B-4BFC-B569-E0A3AB9EF1A4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1F75F81-B9FE-448B-85B3-89A890A02EBD}">
      <dgm:prSet phldrT="[Текст]" custT="1"/>
      <dgm:spPr/>
      <dgm:t>
        <a:bodyPr/>
        <a:lstStyle/>
        <a:p>
          <a:r>
            <a:rPr lang="ru-RU" sz="40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Магистратура</a:t>
          </a:r>
          <a:endParaRPr lang="ru-RU" sz="4400" dirty="0"/>
        </a:p>
      </dgm:t>
    </dgm:pt>
    <dgm:pt modelId="{DA66DAA1-640D-4C86-A9AB-F3BDB27F6D41}" type="parTrans" cxnId="{D67D98C9-3BC1-4B84-8391-8FCF8FC3C52C}">
      <dgm:prSet/>
      <dgm:spPr/>
      <dgm:t>
        <a:bodyPr/>
        <a:lstStyle/>
        <a:p>
          <a:endParaRPr lang="ru-RU"/>
        </a:p>
      </dgm:t>
    </dgm:pt>
    <dgm:pt modelId="{8FF1AF58-2EB9-41C5-93A6-22AF7F1E7665}" type="sibTrans" cxnId="{D67D98C9-3BC1-4B84-8391-8FCF8FC3C52C}">
      <dgm:prSet/>
      <dgm:spPr/>
      <dgm:t>
        <a:bodyPr/>
        <a:lstStyle/>
        <a:p>
          <a:endParaRPr lang="ru-RU"/>
        </a:p>
      </dgm:t>
    </dgm:pt>
    <dgm:pt modelId="{F580D40B-53E4-4B5A-9AEA-B5A0C7A8540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2060"/>
              </a:solidFill>
            </a:rPr>
            <a:t>Экономика</a:t>
          </a:r>
          <a:endParaRPr lang="ru-RU" sz="3200" dirty="0"/>
        </a:p>
      </dgm:t>
    </dgm:pt>
    <dgm:pt modelId="{4CC7190D-CBF6-4454-99E1-462802AA9A44}" type="parTrans" cxnId="{E7355EEF-FC9F-4DC2-9292-4C294DA467D6}">
      <dgm:prSet/>
      <dgm:spPr/>
      <dgm:t>
        <a:bodyPr/>
        <a:lstStyle/>
        <a:p>
          <a:endParaRPr lang="ru-RU"/>
        </a:p>
      </dgm:t>
    </dgm:pt>
    <dgm:pt modelId="{5D183544-17D3-4E4C-8DBA-1D4E570BA32F}" type="sibTrans" cxnId="{E7355EEF-FC9F-4DC2-9292-4C294DA467D6}">
      <dgm:prSet/>
      <dgm:spPr/>
      <dgm:t>
        <a:bodyPr/>
        <a:lstStyle/>
        <a:p>
          <a:endParaRPr lang="ru-RU"/>
        </a:p>
      </dgm:t>
    </dgm:pt>
    <dgm:pt modelId="{20837CF9-0B13-4874-B3F5-5373735AC27E}">
      <dgm:prSet phldrT="[Текст]" custT="1"/>
      <dgm:spPr/>
      <dgm:t>
        <a:bodyPr/>
        <a:lstStyle/>
        <a:p>
          <a:r>
            <a:rPr lang="ru-RU" sz="40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Аспирантура</a:t>
          </a:r>
          <a:endParaRPr lang="ru-RU" sz="4400" dirty="0"/>
        </a:p>
      </dgm:t>
    </dgm:pt>
    <dgm:pt modelId="{A844CFCD-E2C2-4F37-A7EB-08E6E7ED8D70}" type="parTrans" cxnId="{7ED08EB8-1130-4ED3-91F8-7C4BC68E619B}">
      <dgm:prSet/>
      <dgm:spPr/>
      <dgm:t>
        <a:bodyPr/>
        <a:lstStyle/>
        <a:p>
          <a:endParaRPr lang="ru-RU"/>
        </a:p>
      </dgm:t>
    </dgm:pt>
    <dgm:pt modelId="{9EE22A30-8D01-40F8-972A-DCE43B897755}" type="sibTrans" cxnId="{7ED08EB8-1130-4ED3-91F8-7C4BC68E619B}">
      <dgm:prSet/>
      <dgm:spPr/>
      <dgm:t>
        <a:bodyPr/>
        <a:lstStyle/>
        <a:p>
          <a:endParaRPr lang="ru-RU"/>
        </a:p>
      </dgm:t>
    </dgm:pt>
    <dgm:pt modelId="{87418DEB-00AC-45FA-B27B-778521F7B8B1}">
      <dgm:prSet phldrT="[Текст]" custT="1"/>
      <dgm:spPr/>
      <dgm:t>
        <a:bodyPr/>
        <a:lstStyle/>
        <a:p>
          <a:r>
            <a:rPr lang="ru-RU" sz="3200" b="0" dirty="0">
              <a:solidFill>
                <a:srgbClr val="002060"/>
              </a:solidFill>
            </a:rPr>
            <a:t>Экономика и управление народным хозяйством</a:t>
          </a:r>
          <a:endParaRPr lang="ru-RU" sz="3200" dirty="0"/>
        </a:p>
      </dgm:t>
    </dgm:pt>
    <dgm:pt modelId="{3AEE123F-E40B-40D2-8F57-693E310BAD80}" type="parTrans" cxnId="{9A1CDB87-763F-40BB-951E-065D6EDDF14E}">
      <dgm:prSet/>
      <dgm:spPr/>
      <dgm:t>
        <a:bodyPr/>
        <a:lstStyle/>
        <a:p>
          <a:endParaRPr lang="ru-RU"/>
        </a:p>
      </dgm:t>
    </dgm:pt>
    <dgm:pt modelId="{FA754120-2945-40A5-8F16-7460738C1ED1}" type="sibTrans" cxnId="{9A1CDB87-763F-40BB-951E-065D6EDDF14E}">
      <dgm:prSet/>
      <dgm:spPr/>
      <dgm:t>
        <a:bodyPr/>
        <a:lstStyle/>
        <a:p>
          <a:endParaRPr lang="ru-RU"/>
        </a:p>
      </dgm:t>
    </dgm:pt>
    <dgm:pt modelId="{352A23B5-7288-4101-A48B-9CA0ED1F1768}" type="pres">
      <dgm:prSet presAssocID="{2917B659-B55B-4BFC-B569-E0A3AB9EF1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30BDCE-0B6A-4A11-89C5-013D9FBC15AC}" type="pres">
      <dgm:prSet presAssocID="{D1F75F81-B9FE-448B-85B3-89A890A02EBD}" presName="composite" presStyleCnt="0"/>
      <dgm:spPr/>
    </dgm:pt>
    <dgm:pt modelId="{349A3E3C-7FC7-42A9-9105-DED4C603715E}" type="pres">
      <dgm:prSet presAssocID="{D1F75F81-B9FE-448B-85B3-89A890A02EB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BAF1B-DAE4-4727-B235-D677515135D4}" type="pres">
      <dgm:prSet presAssocID="{D1F75F81-B9FE-448B-85B3-89A890A02EB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56324-3574-417C-8867-CD396D49BD12}" type="pres">
      <dgm:prSet presAssocID="{8FF1AF58-2EB9-41C5-93A6-22AF7F1E7665}" presName="space" presStyleCnt="0"/>
      <dgm:spPr/>
    </dgm:pt>
    <dgm:pt modelId="{C8F63D34-B21B-4A85-B661-69F31457CD31}" type="pres">
      <dgm:prSet presAssocID="{20837CF9-0B13-4874-B3F5-5373735AC27E}" presName="composite" presStyleCnt="0"/>
      <dgm:spPr/>
    </dgm:pt>
    <dgm:pt modelId="{17F7455C-6316-4DAF-B888-13FEA16BB142}" type="pres">
      <dgm:prSet presAssocID="{20837CF9-0B13-4874-B3F5-5373735AC27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7647E-2CDF-48F2-A052-978FB6D14DFE}" type="pres">
      <dgm:prSet presAssocID="{20837CF9-0B13-4874-B3F5-5373735AC27E}" presName="desTx" presStyleLbl="alignAccFollowNode1" presStyleIdx="1" presStyleCnt="2" custLinFactNeighborX="3670" custLinFactNeighborY="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355EEF-FC9F-4DC2-9292-4C294DA467D6}" srcId="{D1F75F81-B9FE-448B-85B3-89A890A02EBD}" destId="{F580D40B-53E4-4B5A-9AEA-B5A0C7A85405}" srcOrd="0" destOrd="0" parTransId="{4CC7190D-CBF6-4454-99E1-462802AA9A44}" sibTransId="{5D183544-17D3-4E4C-8DBA-1D4E570BA32F}"/>
    <dgm:cxn modelId="{D52D5728-882E-4A8A-BE74-2761DB78CF7E}" type="presOf" srcId="{D1F75F81-B9FE-448B-85B3-89A890A02EBD}" destId="{349A3E3C-7FC7-42A9-9105-DED4C603715E}" srcOrd="0" destOrd="0" presId="urn:microsoft.com/office/officeart/2005/8/layout/hList1"/>
    <dgm:cxn modelId="{7ED08EB8-1130-4ED3-91F8-7C4BC68E619B}" srcId="{2917B659-B55B-4BFC-B569-E0A3AB9EF1A4}" destId="{20837CF9-0B13-4874-B3F5-5373735AC27E}" srcOrd="1" destOrd="0" parTransId="{A844CFCD-E2C2-4F37-A7EB-08E6E7ED8D70}" sibTransId="{9EE22A30-8D01-40F8-972A-DCE43B897755}"/>
    <dgm:cxn modelId="{D67D98C9-3BC1-4B84-8391-8FCF8FC3C52C}" srcId="{2917B659-B55B-4BFC-B569-E0A3AB9EF1A4}" destId="{D1F75F81-B9FE-448B-85B3-89A890A02EBD}" srcOrd="0" destOrd="0" parTransId="{DA66DAA1-640D-4C86-A9AB-F3BDB27F6D41}" sibTransId="{8FF1AF58-2EB9-41C5-93A6-22AF7F1E7665}"/>
    <dgm:cxn modelId="{9A1CDB87-763F-40BB-951E-065D6EDDF14E}" srcId="{20837CF9-0B13-4874-B3F5-5373735AC27E}" destId="{87418DEB-00AC-45FA-B27B-778521F7B8B1}" srcOrd="0" destOrd="0" parTransId="{3AEE123F-E40B-40D2-8F57-693E310BAD80}" sibTransId="{FA754120-2945-40A5-8F16-7460738C1ED1}"/>
    <dgm:cxn modelId="{992BE3AC-2AC6-41C6-A8E8-96503CF74F2E}" type="presOf" srcId="{87418DEB-00AC-45FA-B27B-778521F7B8B1}" destId="{8067647E-2CDF-48F2-A052-978FB6D14DFE}" srcOrd="0" destOrd="0" presId="urn:microsoft.com/office/officeart/2005/8/layout/hList1"/>
    <dgm:cxn modelId="{CE98BED1-3331-4D82-90FB-28E1E4F7AB4E}" type="presOf" srcId="{20837CF9-0B13-4874-B3F5-5373735AC27E}" destId="{17F7455C-6316-4DAF-B888-13FEA16BB142}" srcOrd="0" destOrd="0" presId="urn:microsoft.com/office/officeart/2005/8/layout/hList1"/>
    <dgm:cxn modelId="{1CE247A7-E0DA-4A2C-B451-46E4B5D47BFD}" type="presOf" srcId="{F580D40B-53E4-4B5A-9AEA-B5A0C7A85405}" destId="{8E5BAF1B-DAE4-4727-B235-D677515135D4}" srcOrd="0" destOrd="0" presId="urn:microsoft.com/office/officeart/2005/8/layout/hList1"/>
    <dgm:cxn modelId="{7FD2A40D-4E25-4055-A1A6-D63600D93D08}" type="presOf" srcId="{2917B659-B55B-4BFC-B569-E0A3AB9EF1A4}" destId="{352A23B5-7288-4101-A48B-9CA0ED1F1768}" srcOrd="0" destOrd="0" presId="urn:microsoft.com/office/officeart/2005/8/layout/hList1"/>
    <dgm:cxn modelId="{11064E58-6B76-410C-8232-BFC48827D548}" type="presParOf" srcId="{352A23B5-7288-4101-A48B-9CA0ED1F1768}" destId="{3C30BDCE-0B6A-4A11-89C5-013D9FBC15AC}" srcOrd="0" destOrd="0" presId="urn:microsoft.com/office/officeart/2005/8/layout/hList1"/>
    <dgm:cxn modelId="{78C451CD-5268-4B5D-B8EC-F6CC71A045F0}" type="presParOf" srcId="{3C30BDCE-0B6A-4A11-89C5-013D9FBC15AC}" destId="{349A3E3C-7FC7-42A9-9105-DED4C603715E}" srcOrd="0" destOrd="0" presId="urn:microsoft.com/office/officeart/2005/8/layout/hList1"/>
    <dgm:cxn modelId="{70EA6E8F-CDA8-46C1-8A27-66CA84FB19F7}" type="presParOf" srcId="{3C30BDCE-0B6A-4A11-89C5-013D9FBC15AC}" destId="{8E5BAF1B-DAE4-4727-B235-D677515135D4}" srcOrd="1" destOrd="0" presId="urn:microsoft.com/office/officeart/2005/8/layout/hList1"/>
    <dgm:cxn modelId="{BA65DA4A-471A-4001-9D8E-AAB02CA8AB08}" type="presParOf" srcId="{352A23B5-7288-4101-A48B-9CA0ED1F1768}" destId="{D4756324-3574-417C-8867-CD396D49BD12}" srcOrd="1" destOrd="0" presId="urn:microsoft.com/office/officeart/2005/8/layout/hList1"/>
    <dgm:cxn modelId="{3531040E-AFE9-423B-9836-F85643889743}" type="presParOf" srcId="{352A23B5-7288-4101-A48B-9CA0ED1F1768}" destId="{C8F63D34-B21B-4A85-B661-69F31457CD31}" srcOrd="2" destOrd="0" presId="urn:microsoft.com/office/officeart/2005/8/layout/hList1"/>
    <dgm:cxn modelId="{EFF0933D-335C-4DF5-8CE2-9E9810FD36F5}" type="presParOf" srcId="{C8F63D34-B21B-4A85-B661-69F31457CD31}" destId="{17F7455C-6316-4DAF-B888-13FEA16BB142}" srcOrd="0" destOrd="0" presId="urn:microsoft.com/office/officeart/2005/8/layout/hList1"/>
    <dgm:cxn modelId="{D0C7252C-148E-4D67-B113-21B21A569FA8}" type="presParOf" srcId="{C8F63D34-B21B-4A85-B661-69F31457CD31}" destId="{8067647E-2CDF-48F2-A052-978FB6D14D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A3E3C-7FC7-42A9-9105-DED4C603715E}">
      <dsp:nvSpPr>
        <dsp:cNvPr id="0" name=""/>
        <dsp:cNvSpPr/>
      </dsp:nvSpPr>
      <dsp:spPr>
        <a:xfrm>
          <a:off x="51" y="74999"/>
          <a:ext cx="4931587" cy="187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Магистратура</a:t>
          </a:r>
          <a:endParaRPr lang="ru-RU" sz="4400" kern="1200" dirty="0"/>
        </a:p>
      </dsp:txBody>
      <dsp:txXfrm>
        <a:off x="51" y="74999"/>
        <a:ext cx="4931587" cy="1872000"/>
      </dsp:txXfrm>
    </dsp:sp>
    <dsp:sp modelId="{8E5BAF1B-DAE4-4727-B235-D677515135D4}">
      <dsp:nvSpPr>
        <dsp:cNvPr id="0" name=""/>
        <dsp:cNvSpPr/>
      </dsp:nvSpPr>
      <dsp:spPr>
        <a:xfrm>
          <a:off x="51" y="1947000"/>
          <a:ext cx="4931587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kern="1200" dirty="0" smtClean="0">
              <a:solidFill>
                <a:srgbClr val="002060"/>
              </a:solidFill>
            </a:rPr>
            <a:t>Экономика</a:t>
          </a:r>
          <a:endParaRPr lang="ru-RU" sz="3200" kern="1200" dirty="0"/>
        </a:p>
      </dsp:txBody>
      <dsp:txXfrm>
        <a:off x="51" y="1947000"/>
        <a:ext cx="4931587" cy="2854800"/>
      </dsp:txXfrm>
    </dsp:sp>
    <dsp:sp modelId="{17F7455C-6316-4DAF-B888-13FEA16BB142}">
      <dsp:nvSpPr>
        <dsp:cNvPr id="0" name=""/>
        <dsp:cNvSpPr/>
      </dsp:nvSpPr>
      <dsp:spPr>
        <a:xfrm>
          <a:off x="5622061" y="74999"/>
          <a:ext cx="4931587" cy="1872000"/>
        </a:xfrm>
        <a:prstGeom prst="rect">
          <a:avLst/>
        </a:prstGeom>
        <a:solidFill>
          <a:schemeClr val="accent4">
            <a:hueOff val="-1066644"/>
            <a:satOff val="-12776"/>
            <a:lumOff val="3530"/>
            <a:alphaOff val="0"/>
          </a:schemeClr>
        </a:solidFill>
        <a:ln w="19050" cap="rnd" cmpd="sng" algn="ctr">
          <a:solidFill>
            <a:schemeClr val="accent4">
              <a:hueOff val="-1066644"/>
              <a:satOff val="-12776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Аспирантура</a:t>
          </a:r>
          <a:endParaRPr lang="ru-RU" sz="4400" kern="1200" dirty="0"/>
        </a:p>
      </dsp:txBody>
      <dsp:txXfrm>
        <a:off x="5622061" y="74999"/>
        <a:ext cx="4931587" cy="1872000"/>
      </dsp:txXfrm>
    </dsp:sp>
    <dsp:sp modelId="{8067647E-2CDF-48F2-A052-978FB6D14DFE}">
      <dsp:nvSpPr>
        <dsp:cNvPr id="0" name=""/>
        <dsp:cNvSpPr/>
      </dsp:nvSpPr>
      <dsp:spPr>
        <a:xfrm>
          <a:off x="5622112" y="1954108"/>
          <a:ext cx="4931587" cy="2854800"/>
        </a:xfrm>
        <a:prstGeom prst="rect">
          <a:avLst/>
        </a:prstGeom>
        <a:solidFill>
          <a:schemeClr val="accent4">
            <a:tint val="40000"/>
            <a:alpha val="90000"/>
            <a:hueOff val="-1266505"/>
            <a:satOff val="-14435"/>
            <a:lumOff val="177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-1266505"/>
              <a:satOff val="-14435"/>
              <a:lumOff val="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kern="1200" dirty="0">
              <a:solidFill>
                <a:srgbClr val="002060"/>
              </a:solidFill>
            </a:rPr>
            <a:t>Экономика и управление народным хозяйством</a:t>
          </a:r>
          <a:endParaRPr lang="ru-RU" sz="3200" kern="1200" dirty="0"/>
        </a:p>
      </dsp:txBody>
      <dsp:txXfrm>
        <a:off x="5622112" y="1954108"/>
        <a:ext cx="4931587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E4597D-F247-4E02-993A-5B872D32DF51}" type="datetimeFigureOut">
              <a:rPr lang="ru-RU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5ADEC3-87FE-497D-8F8A-C695E73CC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24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5ADEC3-87FE-497D-8F8A-C695E73CC6E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06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ADEC3-87FE-497D-8F8A-C695E73CC6E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59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A0ACED-D300-4619-A72D-4940048CDED6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pPr>
              <a:defRPr/>
            </a:pPr>
            <a:fld id="{BA821223-1118-463C-9157-087817BBD7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1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1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0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8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01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0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9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11ECF8-B6A4-4877-8607-103B3DF06EF4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AAAFF-57C0-4D8E-834F-4120788928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13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F8730-C997-4B9D-9014-5B7D47EFBD86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B3935-463C-4B6C-9199-DE8542D85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1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D845A5-9025-451F-B65D-A8603AD6EA7F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69211-2ABA-4A89-B53E-6D4274EB16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4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C512B2-E26B-4EDB-9565-6B18088F5492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72F2-C716-4FA5-AC30-07AFB292E3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8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E82FE6-5252-4D87-9EC9-8CF9145265FB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7E84B-D875-4082-9D79-E71190A14E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24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DEB4FC-F7A6-4B2A-B145-6756C49C4F01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D6E09-0C01-47F2-806E-2F3DBF33FB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23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A66AE3-36AF-4ACA-9E5D-DC44313A57EF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C9021-906E-4701-A0C4-2D359A98AB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9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4F6007-ACD0-4323-A6C9-DAA588FEABB7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ACF4F-6A86-49CD-A359-03F7A90279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0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7B05C-9087-499F-9758-E4A7D8B9FB6A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E367B-9751-441B-928F-8F2A9DDE1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1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ADC93E-BED9-47E9-99CF-C204F0A1A767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7C926-010C-497F-BE03-0BEB86B21A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7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62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gif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952625"/>
            <a:ext cx="12192000" cy="2587625"/>
          </a:xfrm>
          <a:prstGeom prst="rect">
            <a:avLst/>
          </a:prstGeom>
          <a:solidFill>
            <a:srgbClr val="55BF0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8763" y="1933575"/>
            <a:ext cx="6037262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</a:t>
            </a:r>
            <a:endParaRPr lang="ru-RU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88" y="2603500"/>
            <a:ext cx="6027737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763" y="3179763"/>
            <a:ext cx="6064250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УПРАВЛЕНИЯ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288" y="3706813"/>
            <a:ext cx="60928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</a:t>
            </a:r>
          </a:p>
        </p:txBody>
      </p:sp>
      <p:sp>
        <p:nvSpPr>
          <p:cNvPr id="29" name="Овал 28"/>
          <p:cNvSpPr/>
          <p:nvPr/>
        </p:nvSpPr>
        <p:spPr>
          <a:xfrm>
            <a:off x="6488113" y="948321"/>
            <a:ext cx="4679950" cy="467995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-229489" y="452827"/>
            <a:ext cx="10473127" cy="7829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УЧРЕЖДЕНИЕ ОБРАЗОВАНИЯ «БЕЛОРУССКИЙ ГОСУДАРСТВЕННЫЙ ТЕХНОЛОГИЧЕСКИЙ УНИВЕРСИТЕТ»</a:t>
            </a:r>
          </a:p>
          <a:p>
            <a:pPr algn="ctr" fontAlgn="auto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ИНЖЕНЕРНО-ЭКОНОМИЧЕСКИЙ ФАКУЛЬТЕТ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519" y="833924"/>
            <a:ext cx="4021138" cy="441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/>
      <p:bldP spid="7" grpId="0"/>
      <p:bldP spid="8" grpId="0"/>
      <p:bldP spid="29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05127" y="-39944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741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70246" y="4303877"/>
            <a:ext cx="3535601" cy="1631216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Бондарев Дмитрий Владимирович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«Завод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Промбурвод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/время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76578" y="4560791"/>
            <a:ext cx="3545059" cy="1015663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Стрелков Сергей Юрьевич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ОАО «Гулбис», 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 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Бондаре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8752" y="759656"/>
            <a:ext cx="2700996" cy="34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Контакты | Белорусский продовольственный торгово-промышленный портал">
            <a:extLst>
              <a:ext uri="{FF2B5EF4-FFF2-40B4-BE49-F238E27FC236}">
                <a16:creationId xmlns:a16="http://schemas.microsoft.com/office/drawing/2014/main" id="{A94FC330-91BA-433E-A155-9B9F12FB1CB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213" y="1041008"/>
            <a:ext cx="2998132" cy="288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50158-D557-465A-8651-1F4F0D40EC2A}"/>
              </a:ext>
            </a:extLst>
          </p:cNvPr>
          <p:cNvSpPr txBox="1"/>
          <p:nvPr/>
        </p:nvSpPr>
        <p:spPr>
          <a:xfrm>
            <a:off x="576775" y="4178106"/>
            <a:ext cx="3415245" cy="201516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Киреенко Андрей Владимирович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Директор, главный редактор, владелец журнала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Продукт.BY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г. 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</a:p>
        </p:txBody>
      </p:sp>
      <p:pic>
        <p:nvPicPr>
          <p:cNvPr id="11" name="Рисунок 10" descr="Европейские маршруты белорусских перевозчиков | Экономическая газет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2849" y="1334746"/>
            <a:ext cx="3348111" cy="288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6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CED34-AEAB-4BB7-B2EA-DF2F0BCA2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104" y="351692"/>
            <a:ext cx="8557591" cy="928468"/>
          </a:xfrm>
        </p:spPr>
        <p:txBody>
          <a:bodyPr/>
          <a:lstStyle/>
          <a:p>
            <a:r>
              <a:rPr lang="ru-RU" sz="4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Научные проекты и разработки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B96467-3B4E-46F7-B0A2-67D61766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0" y="1420837"/>
            <a:ext cx="5619750" cy="46986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CAFB2E-5671-45D7-AE63-F1628292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339" y="2082018"/>
            <a:ext cx="5258579" cy="30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195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Marina\Downloads\Семинар  02-03 октября 2018\Photo from the seminar 02.10.2018\the best\IMG_7989.jpg">
            <a:extLst>
              <a:ext uri="{FF2B5EF4-FFF2-40B4-BE49-F238E27FC236}">
                <a16:creationId xmlns:a16="http://schemas.microsoft.com/office/drawing/2014/main" id="{214B0DF6-6FC8-4A3E-A067-2F1A9B1B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2687">
            <a:off x="589049" y="3161709"/>
            <a:ext cx="2697139" cy="179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C:\Users\Marina\Downloads\Семинар  02-03 октября 2018\Photo from the seminar 02.10.2018\the best\IMG_7904.jpg">
            <a:extLst>
              <a:ext uri="{FF2B5EF4-FFF2-40B4-BE49-F238E27FC236}">
                <a16:creationId xmlns:a16="http://schemas.microsoft.com/office/drawing/2014/main" id="{3B6C9921-92B1-4939-9F6F-3BEF8FA36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9785">
            <a:off x="3113044" y="2644264"/>
            <a:ext cx="3027911" cy="201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Users\Marina\Downloads\Семинар  02-03 октября 2018\Photo from the seminar 03.10.2018\the best\DSCN8266.JPG">
            <a:extLst>
              <a:ext uri="{FF2B5EF4-FFF2-40B4-BE49-F238E27FC236}">
                <a16:creationId xmlns:a16="http://schemas.microsoft.com/office/drawing/2014/main" id="{FFF6D364-3082-4D55-A547-B29B4408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1342" y="4120020"/>
            <a:ext cx="2904452" cy="217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Marina\Downloads\Семинар 16 сентября 2016\2016_09_14 Семинар в рамках проекта\SAM_5450+.JPG">
            <a:extLst>
              <a:ext uri="{FF2B5EF4-FFF2-40B4-BE49-F238E27FC236}">
                <a16:creationId xmlns:a16="http://schemas.microsoft.com/office/drawing/2014/main" id="{6C4CE84E-7096-4FE8-9EDE-3E035A8E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5768">
            <a:off x="5926591" y="2511352"/>
            <a:ext cx="3215240" cy="214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Marina\Downloads\Семинар 16 сентября 2016\2016_09_14 Семинар в рамках проекта\SAM_5481+.JPG">
            <a:extLst>
              <a:ext uri="{FF2B5EF4-FFF2-40B4-BE49-F238E27FC236}">
                <a16:creationId xmlns:a16="http://schemas.microsoft.com/office/drawing/2014/main" id="{B8B5F123-1BBC-4D7E-B18E-85F8DD85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58487">
            <a:off x="8202044" y="3235544"/>
            <a:ext cx="3313459" cy="220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259925-8D86-4C79-B463-85DF2B834B30}"/>
              </a:ext>
            </a:extLst>
          </p:cNvPr>
          <p:cNvSpPr txBox="1"/>
          <p:nvPr/>
        </p:nvSpPr>
        <p:spPr>
          <a:xfrm>
            <a:off x="629680" y="1308295"/>
            <a:ext cx="6769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«Оценка текущих потерь и улучшение экономического анализа затрат на происходящие в настоящее время катастрофические события в лесном секторе, связанные с климатом, основанные на международном опыте», 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218CCE-DB36-48EB-9FDA-D612B1E66FE1}"/>
              </a:ext>
            </a:extLst>
          </p:cNvPr>
          <p:cNvSpPr txBox="1"/>
          <p:nvPr/>
        </p:nvSpPr>
        <p:spPr>
          <a:xfrm>
            <a:off x="5497286" y="55004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«Ценообразование на древесную биомассу на основе ее теплотворной способности»,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D3F988-B5F8-431F-8D82-07ADBF347148}"/>
              </a:ext>
            </a:extLst>
          </p:cNvPr>
          <p:cNvSpPr txBox="1"/>
          <p:nvPr/>
        </p:nvSpPr>
        <p:spPr>
          <a:xfrm>
            <a:off x="478301" y="432593"/>
            <a:ext cx="11282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Международные семинары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1368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61D23-420D-4489-B9C3-58F2384A0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35" y="402770"/>
            <a:ext cx="11240086" cy="749667"/>
          </a:xfrm>
        </p:spPr>
        <p:txBody>
          <a:bodyPr/>
          <a:lstStyle/>
          <a:p>
            <a:pPr algn="ctr"/>
            <a:r>
              <a:rPr lang="ru-RU" sz="4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Летние академии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11" descr="C:\Users\Marina\Downloads\Summer Academy 2015 Oleg\Summer Academy 2015_Germany_CN_1898.JPG">
            <a:extLst>
              <a:ext uri="{FF2B5EF4-FFF2-40B4-BE49-F238E27FC236}">
                <a16:creationId xmlns:a16="http://schemas.microsoft.com/office/drawing/2014/main" id="{51BB6438-C73A-4E92-BC1F-CEBD5BBD3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825" y="2846886"/>
            <a:ext cx="3012603" cy="200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C:\Users\Marina\Downloads\Summer Academy 2014_Participants_cn_080914_low.JPG">
            <a:extLst>
              <a:ext uri="{FF2B5EF4-FFF2-40B4-BE49-F238E27FC236}">
                <a16:creationId xmlns:a16="http://schemas.microsoft.com/office/drawing/2014/main" id="{DECB7440-6190-4DAA-A7F9-3092F1B8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804" y="1282694"/>
            <a:ext cx="4091894" cy="200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C:\Users\Marina\Downloads\Summer Academy 2015 Oleg\Summer Academy 2015_Germany_CN_0014.JPG">
            <a:extLst>
              <a:ext uri="{FF2B5EF4-FFF2-40B4-BE49-F238E27FC236}">
                <a16:creationId xmlns:a16="http://schemas.microsoft.com/office/drawing/2014/main" id="{AFC8B4E8-F901-4AA5-8E20-EEBA3DEC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6567">
            <a:off x="2958962" y="2770072"/>
            <a:ext cx="3092824" cy="205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C:\Users\Marina\Downloads\Summer Academy 2015 Oleg\Summer Academy 2015_Germany_CN_1797.JPG">
            <a:extLst>
              <a:ext uri="{FF2B5EF4-FFF2-40B4-BE49-F238E27FC236}">
                <a16:creationId xmlns:a16="http://schemas.microsoft.com/office/drawing/2014/main" id="{861C1B49-8872-47A4-A825-BAD0C007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94371">
            <a:off x="1514039" y="1423144"/>
            <a:ext cx="3171624" cy="210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Marina\Downloads\Attachments_ledniz@inbox.ru_2019-10-10_23-30-49\DSCN2581.JPG">
            <a:extLst>
              <a:ext uri="{FF2B5EF4-FFF2-40B4-BE49-F238E27FC236}">
                <a16:creationId xmlns:a16="http://schemas.microsoft.com/office/drawing/2014/main" id="{9FEC24AB-DE14-40B9-88CE-BC6B0A6D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24257"/>
          <a:stretch>
            <a:fillRect/>
          </a:stretch>
        </p:blipFill>
        <p:spPr bwMode="auto">
          <a:xfrm>
            <a:off x="5990628" y="3036732"/>
            <a:ext cx="3772349" cy="200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914E8A-F035-4832-A96F-A6E3FD64F052}"/>
              </a:ext>
            </a:extLst>
          </p:cNvPr>
          <p:cNvSpPr txBox="1"/>
          <p:nvPr/>
        </p:nvSpPr>
        <p:spPr>
          <a:xfrm>
            <a:off x="470443" y="4881488"/>
            <a:ext cx="538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«Вернуться к дикой природе? Восстановление естественной природной среды в прибрежных лесных экосистемах», Национальный парк «Нижняя долина Одера» Федеративной Республики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Германия</a:t>
            </a:r>
            <a:endParaRPr lang="ru-RU" sz="1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921A2-6C95-4D8F-BA33-F9901A816054}"/>
              </a:ext>
            </a:extLst>
          </p:cNvPr>
          <p:cNvSpPr txBox="1"/>
          <p:nvPr/>
        </p:nvSpPr>
        <p:spPr>
          <a:xfrm>
            <a:off x="8553157" y="1041009"/>
            <a:ext cx="3193570" cy="23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«Сохранение всемирного наследия в Беларуси. Проблемы сохранения </a:t>
            </a:r>
            <a:r>
              <a:rPr lang="ru-RU" sz="1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старовозрастных</a:t>
            </a:r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лесов», Национальный парк «Беловежская пуща» Республики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Беларусь</a:t>
            </a:r>
            <a:endParaRPr lang="ru-RU" sz="1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39B03-4A92-426C-B4AB-EAE098DD06E5}"/>
              </a:ext>
            </a:extLst>
          </p:cNvPr>
          <p:cNvSpPr txBox="1"/>
          <p:nvPr/>
        </p:nvSpPr>
        <p:spPr>
          <a:xfrm>
            <a:off x="5851878" y="5064368"/>
            <a:ext cx="5756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Визит делегации сотрудников и студентов Технического университета Дрездена, Федеративная Республика Германия, на предприятия лесного комплекса Республики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Беларусь</a:t>
            </a:r>
            <a:endParaRPr lang="ru-RU" sz="1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4736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7D0C3-216D-4EA9-881F-9F5FC8E85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35" y="267287"/>
            <a:ext cx="11268220" cy="914399"/>
          </a:xfrm>
        </p:spPr>
        <p:txBody>
          <a:bodyPr/>
          <a:lstStyle/>
          <a:p>
            <a:pPr algn="ctr"/>
            <a:r>
              <a:rPr lang="ru-RU" sz="4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Международное сотрудничество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5" descr="C:\Users\Marina\Downloads\2017_12_04 Приезд Кристофа и Мартина\2017_12_04 Приезд Кристофа и Мартина\Lecture Visit Minsk_04-081217_CN_0092.JPG">
            <a:extLst>
              <a:ext uri="{FF2B5EF4-FFF2-40B4-BE49-F238E27FC236}">
                <a16:creationId xmlns:a16="http://schemas.microsoft.com/office/drawing/2014/main" id="{32BEC158-B3B4-403B-8E34-6A686D2F3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6595">
            <a:off x="8157666" y="1330491"/>
            <a:ext cx="3103014" cy="206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Marina\Downloads\2016_11_24 Приезд французких профессоров\2016_11_24 Приезд французких профессоров\DSCN7060.JPG">
            <a:extLst>
              <a:ext uri="{FF2B5EF4-FFF2-40B4-BE49-F238E27FC236}">
                <a16:creationId xmlns:a16="http://schemas.microsoft.com/office/drawing/2014/main" id="{39482AFF-1F2E-4FFF-A009-76CA19D0F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7034">
            <a:off x="812409" y="1677811"/>
            <a:ext cx="3633819" cy="272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Marina\Downloads\2017_12_04 Приезд Кристофа и Мартина\2017_12_04 Приезд Кристофа и Мартина\IMG_7628-07-12-17-04-44.JPG">
            <a:extLst>
              <a:ext uri="{FF2B5EF4-FFF2-40B4-BE49-F238E27FC236}">
                <a16:creationId xmlns:a16="http://schemas.microsoft.com/office/drawing/2014/main" id="{47E2317D-78B8-4985-B74E-6D66ABD1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8600">
            <a:off x="8947053" y="2793035"/>
            <a:ext cx="2718466" cy="203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C:\Users\Marina\Downloads\2017_12_04 Приезд Кристофа и Мартина\2017_12_04 Приезд Кристофа и Мартина\Lecture Visit Minsk_04-081217_CN_0369.JPG">
            <a:extLst>
              <a:ext uri="{FF2B5EF4-FFF2-40B4-BE49-F238E27FC236}">
                <a16:creationId xmlns:a16="http://schemas.microsoft.com/office/drawing/2014/main" id="{3E99C63A-06AA-4495-B365-FF2C0D05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70915">
            <a:off x="5114714" y="1527224"/>
            <a:ext cx="3114175" cy="206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BA620-01AF-456F-804A-BC074DC1E5B1}"/>
              </a:ext>
            </a:extLst>
          </p:cNvPr>
          <p:cNvSpPr txBox="1"/>
          <p:nvPr/>
        </p:nvSpPr>
        <p:spPr>
          <a:xfrm>
            <a:off x="723900" y="4473526"/>
            <a:ext cx="36338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Визит преподавателей Бизнес-школы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Кедж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b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г. Марсель, Французская Республика,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Prof. Frank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Figge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и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Dr. Andre Trope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FC9D8-3773-45F8-9CA2-8899E6240E58}"/>
              </a:ext>
            </a:extLst>
          </p:cNvPr>
          <p:cNvSpPr txBox="1"/>
          <p:nvPr/>
        </p:nvSpPr>
        <p:spPr>
          <a:xfrm>
            <a:off x="5096134" y="3995225"/>
            <a:ext cx="41465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Визит преподавателей Университета устойчивого развития 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г.  Эберсвальде, Федеративная Республика Германия,  </a:t>
            </a:r>
            <a:b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Dr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Christoph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Nowicki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и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Prof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Martin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Welp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,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619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04CDE-7099-4F4C-8CAB-27DE4F2C2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5" y="450167"/>
            <a:ext cx="11254154" cy="1420836"/>
          </a:xfrm>
        </p:spPr>
        <p:txBody>
          <a:bodyPr/>
          <a:lstStyle/>
          <a:p>
            <a:pPr algn="ctr"/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Партнеры</a:t>
            </a:r>
            <a:endParaRPr lang="ru-RU" dirty="0"/>
          </a:p>
        </p:txBody>
      </p:sp>
      <p:pic>
        <p:nvPicPr>
          <p:cNvPr id="4" name="Picture 21" descr="C:\Users\Marina\Desktop\koncern_bellesbumprom.jpg">
            <a:extLst>
              <a:ext uri="{FF2B5EF4-FFF2-40B4-BE49-F238E27FC236}">
                <a16:creationId xmlns:a16="http://schemas.microsoft.com/office/drawing/2014/main" id="{EBAE84F4-BA49-4B78-AC42-ED3AB916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518" y="2286153"/>
            <a:ext cx="3180639" cy="73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ina\Desktop\99133_html_m5dbf02bd.jpg">
            <a:extLst>
              <a:ext uri="{FF2B5EF4-FFF2-40B4-BE49-F238E27FC236}">
                <a16:creationId xmlns:a16="http://schemas.microsoft.com/office/drawing/2014/main" id="{3E9143F8-1DDF-4993-B82B-3D182FD3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3839" y="2432315"/>
            <a:ext cx="3405948" cy="445638"/>
          </a:xfrm>
          <a:prstGeom prst="rect">
            <a:avLst/>
          </a:prstGeom>
          <a:noFill/>
        </p:spPr>
      </p:pic>
      <p:pic>
        <p:nvPicPr>
          <p:cNvPr id="6" name="Picture 5" descr="C:\Documents and Settings\Администратор\Рабочий стол\images.jpg">
            <a:extLst>
              <a:ext uri="{FF2B5EF4-FFF2-40B4-BE49-F238E27FC236}">
                <a16:creationId xmlns:a16="http://schemas.microsoft.com/office/drawing/2014/main" id="{0B3B16F2-16DE-42D1-8B7A-F29AEF09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4241" y="2365643"/>
            <a:ext cx="3051198" cy="57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Администратор\Рабочий стол\скачанные файлы.jpg">
            <a:extLst>
              <a:ext uri="{FF2B5EF4-FFF2-40B4-BE49-F238E27FC236}">
                <a16:creationId xmlns:a16="http://schemas.microsoft.com/office/drawing/2014/main" id="{4CA6786B-CA9C-4CC9-99C4-7509E8EDD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1428" r="21252"/>
          <a:stretch>
            <a:fillRect/>
          </a:stretch>
        </p:blipFill>
        <p:spPr bwMode="auto">
          <a:xfrm>
            <a:off x="10586303" y="2110622"/>
            <a:ext cx="140335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Marina\Desktop\EFI-Logo1.jpg">
            <a:extLst>
              <a:ext uri="{FF2B5EF4-FFF2-40B4-BE49-F238E27FC236}">
                <a16:creationId xmlns:a16="http://schemas.microsoft.com/office/drawing/2014/main" id="{AB7AAA1A-19DD-4652-994A-8BBCBB02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139" y="3360330"/>
            <a:ext cx="1298253" cy="1276249"/>
          </a:xfrm>
          <a:prstGeom prst="rect">
            <a:avLst/>
          </a:prstGeom>
          <a:noFill/>
        </p:spPr>
      </p:pic>
      <p:pic>
        <p:nvPicPr>
          <p:cNvPr id="9" name="Picture 23" descr="C:\Users\Marina\Desktop\L_P-BaltCica.gif">
            <a:extLst>
              <a:ext uri="{FF2B5EF4-FFF2-40B4-BE49-F238E27FC236}">
                <a16:creationId xmlns:a16="http://schemas.microsoft.com/office/drawing/2014/main" id="{E599FF1F-002E-4E47-9BB4-BFABFA39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35152"/>
          <a:stretch>
            <a:fillRect/>
          </a:stretch>
        </p:blipFill>
        <p:spPr bwMode="auto">
          <a:xfrm>
            <a:off x="1985213" y="3180678"/>
            <a:ext cx="3135887" cy="117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C:\Documents and Settings\Администратор\Рабочий стол\Марина\image007.jpg">
            <a:extLst>
              <a:ext uri="{FF2B5EF4-FFF2-40B4-BE49-F238E27FC236}">
                <a16:creationId xmlns:a16="http://schemas.microsoft.com/office/drawing/2014/main" id="{E8041FD4-DC9D-4265-A37C-BABEC1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6316" y="3128916"/>
            <a:ext cx="2307925" cy="100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C:\Documents and Settings\Администратор\Рабочий стол\Марина\vsemirnij-bank.jpg">
            <a:extLst>
              <a:ext uri="{FF2B5EF4-FFF2-40B4-BE49-F238E27FC236}">
                <a16:creationId xmlns:a16="http://schemas.microsoft.com/office/drawing/2014/main" id="{43B7ACC6-B258-4968-BF6F-0EA08EBF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42554" y="2980795"/>
            <a:ext cx="2343749" cy="118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C:\Documents and Settings\Администратор\Рабочий стол\Марина\2 (1).jpg">
            <a:extLst>
              <a:ext uri="{FF2B5EF4-FFF2-40B4-BE49-F238E27FC236}">
                <a16:creationId xmlns:a16="http://schemas.microsoft.com/office/drawing/2014/main" id="{F7EF4B0B-7A9E-4344-97FD-3EF0EE41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479" y="4904091"/>
            <a:ext cx="21558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C:\Documents and Settings\Администратор\Рабочий стол\Марина\3-1.jpg">
            <a:extLst>
              <a:ext uri="{FF2B5EF4-FFF2-40B4-BE49-F238E27FC236}">
                <a16:creationId xmlns:a16="http://schemas.microsoft.com/office/drawing/2014/main" id="{2255FA95-5DBA-4516-BD34-3F8F1978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9596" y="4339565"/>
            <a:ext cx="2952469" cy="80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C:\Documents and Settings\Администратор\Рабочий стол\Марина\4.jpg">
            <a:extLst>
              <a:ext uri="{FF2B5EF4-FFF2-40B4-BE49-F238E27FC236}">
                <a16:creationId xmlns:a16="http://schemas.microsoft.com/office/drawing/2014/main" id="{D4C2BCA8-C51C-4D07-BD8E-1EEF024F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59840" y="4431282"/>
            <a:ext cx="2388359" cy="69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3" descr="C:\Documents and Settings\Администратор\Рабочий стол\Марина\logo-01.gif">
            <a:extLst>
              <a:ext uri="{FF2B5EF4-FFF2-40B4-BE49-F238E27FC236}">
                <a16:creationId xmlns:a16="http://schemas.microsoft.com/office/drawing/2014/main" id="{2BB5386B-4EF0-4D4F-BB75-04F096A2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49463"/>
          <a:stretch>
            <a:fillRect/>
          </a:stretch>
        </p:blipFill>
        <p:spPr bwMode="auto">
          <a:xfrm>
            <a:off x="6953997" y="5393711"/>
            <a:ext cx="13604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C:\Documents and Settings\Администратор\Рабочий стол\Марина\logo.gif">
            <a:extLst>
              <a:ext uri="{FF2B5EF4-FFF2-40B4-BE49-F238E27FC236}">
                <a16:creationId xmlns:a16="http://schemas.microsoft.com/office/drawing/2014/main" id="{B05DCBAF-D9E9-455A-A7F1-F2D36A44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t="12991"/>
          <a:stretch>
            <a:fillRect/>
          </a:stretch>
        </p:blipFill>
        <p:spPr bwMode="auto">
          <a:xfrm>
            <a:off x="4391959" y="5123906"/>
            <a:ext cx="1970690" cy="129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5" descr="C:\Documents and Settings\Администратор\Рабочий стол\Марина\logo304px.png">
            <a:extLst>
              <a:ext uri="{FF2B5EF4-FFF2-40B4-BE49-F238E27FC236}">
                <a16:creationId xmlns:a16="http://schemas.microsoft.com/office/drawing/2014/main" id="{F756FD69-8E8B-42A9-913E-B0AFC9CD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244086" y="5624178"/>
            <a:ext cx="2684433" cy="90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Marina\Desktop\UNDP_logo.svg.png">
            <a:extLst>
              <a:ext uri="{FF2B5EF4-FFF2-40B4-BE49-F238E27FC236}">
                <a16:creationId xmlns:a16="http://schemas.microsoft.com/office/drawing/2014/main" id="{4E54F1BA-AB56-41C7-AB5D-EFA1BE08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97938" y="4687829"/>
            <a:ext cx="865525" cy="1752688"/>
          </a:xfrm>
          <a:prstGeom prst="rect">
            <a:avLst/>
          </a:prstGeom>
          <a:noFill/>
        </p:spPr>
      </p:pic>
      <p:pic>
        <p:nvPicPr>
          <p:cNvPr id="19" name="Picture 2" descr="https://lh6.googleusercontent.com/-TMzp9kVAmCs/AAAAAAAAAAI/AAAAAAAAAAA/wdMufZ9PmvM/s0-c-k-no-ns/photo.jpg">
            <a:extLst>
              <a:ext uri="{FF2B5EF4-FFF2-40B4-BE49-F238E27FC236}">
                <a16:creationId xmlns:a16="http://schemas.microsoft.com/office/drawing/2014/main" id="{1274718F-8B31-47E6-8B1B-79581A7CFB87}"/>
              </a:ext>
            </a:extLst>
          </p:cNvPr>
          <p:cNvPicPr>
            <a:picLocks noChangeArrowheads="1"/>
          </p:cNvPicPr>
          <p:nvPr/>
        </p:nvPicPr>
        <p:blipFill>
          <a:blip r:embed="rId17" cstate="print"/>
          <a:srcRect l="49421" t="32536" r="24174" b="37590"/>
          <a:stretch>
            <a:fillRect/>
          </a:stretch>
        </p:blipFill>
        <p:spPr bwMode="auto">
          <a:xfrm>
            <a:off x="10460379" y="373682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76254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20EB6-65C3-4C19-84F9-7FD702D86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35" y="542924"/>
            <a:ext cx="11254154" cy="695033"/>
          </a:xfrm>
        </p:spPr>
        <p:txBody>
          <a:bodyPr/>
          <a:lstStyle/>
          <a:p>
            <a:pPr algn="ctr"/>
            <a:r>
              <a:rPr lang="ru-RU" sz="4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Магистратура и аспирантура</a:t>
            </a:r>
            <a:endParaRPr lang="ru-RU" sz="4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6A27ACD-BFE3-424B-98BF-D377AC854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689770"/>
              </p:ext>
            </p:extLst>
          </p:nvPr>
        </p:nvGraphicFramePr>
        <p:xfrm>
          <a:off x="819150" y="1285875"/>
          <a:ext cx="105537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54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0166" y="2965223"/>
            <a:ext cx="11254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(русский) язык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573" y="2149566"/>
            <a:ext cx="11183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 язык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6437" y="1385408"/>
            <a:ext cx="11169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</a:p>
        </p:txBody>
      </p:sp>
      <p:sp>
        <p:nvSpPr>
          <p:cNvPr id="614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92368" y="548640"/>
            <a:ext cx="11226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</a:p>
        </p:txBody>
      </p:sp>
      <p:pic>
        <p:nvPicPr>
          <p:cNvPr id="1030" name="Picture 6" descr="Чтение книги, учеба, идеи, образование с маленькими людьми | Премиум векторы">
            <a:extLst>
              <a:ext uri="{FF2B5EF4-FFF2-40B4-BE49-F238E27FC236}">
                <a16:creationId xmlns:a16="http://schemas.microsoft.com/office/drawing/2014/main" id="{69FBEC59-8138-4E97-BD41-762C5F0A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985" y="2832240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уденнт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0021" y="2965815"/>
            <a:ext cx="8669311" cy="389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764499"/>
            <a:ext cx="6400800" cy="19205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ОБУЧЕНИЯ: ДНЕВНАЯ (4 ГОДА)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</a:t>
            </a:r>
            <a:r>
              <a:rPr lang="ru-RU" sz="3300" b="1" dirty="0" smtClean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(5 ЛЕТ)</a:t>
            </a:r>
            <a:endParaRPr lang="ru-RU" sz="3300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5212" y="786171"/>
            <a:ext cx="5613010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 smtClean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ЭКОНОМИСТ.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 smtClean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</a:t>
            </a:r>
            <a:endParaRPr lang="ru-RU" sz="3300" b="1" dirty="0">
              <a:ln w="10160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571131"/>
              </p:ext>
            </p:extLst>
          </p:nvPr>
        </p:nvGraphicFramePr>
        <p:xfrm>
          <a:off x="838200" y="607256"/>
          <a:ext cx="10515600" cy="1066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2874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ГЛАВНЫЕ ПРЕИМУЩЕСТВА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ПОСТУПЛЕНИЯ В БГТУ: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61182" y="1786597"/>
            <a:ext cx="109727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Доступное качественное образование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Увлекательная учеба прикладной направленности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трудоустройства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Разносторонний досуг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ВСЕМ(!) иногородним первокурсникам</a:t>
            </a:r>
            <a:endParaRPr lang="ru-RU" sz="3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742" y="879311"/>
            <a:ext cx="102767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ОСУЩЕСТВЛЯЕТ ПОДГОТОВКУ ПО СПЕЦИАЛЬНОСТИ «ЭКОНОМИКА И </a:t>
            </a:r>
            <a:r>
              <a:rPr lang="ru-RU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УПРАВЛЕНИЕ» </a:t>
            </a:r>
            <a:br>
              <a:rPr lang="ru-RU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ПРОФИЛИЗАЦИЯМ: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6026" y="3466428"/>
            <a:ext cx="825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управление в промышленности строительных материалов»;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5104" y="2343427"/>
            <a:ext cx="754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управление 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химической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промышленности»; 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018" y="4678559"/>
            <a:ext cx="788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управление 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лесном комплексе».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F9BB37-1D0F-48BA-A4FB-7AF871174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28" y="2279311"/>
            <a:ext cx="745134" cy="75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A56A1A-DB6B-43A8-B7E4-994538640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85" y="3466428"/>
            <a:ext cx="828582" cy="828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02543B-5CED-459A-80D3-2B7EB4FD4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85" y="4678559"/>
            <a:ext cx="828582" cy="77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51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07820" y="1305202"/>
            <a:ext cx="5384800" cy="28869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216726" y="1420837"/>
            <a:ext cx="4417256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БГТУ,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Свердлова 13а,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452 (корпус 4),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220050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 8 (017) 282 45 37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факс.: 8 (017) 393 62 17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eiup@belstu.by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vk.com/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eiup_bstu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eup.bstu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университета: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www.belstu.by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2203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3480" y="1252268"/>
            <a:ext cx="13779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467" y="3017838"/>
            <a:ext cx="10731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8"/>
          <a:stretch>
            <a:fillRect/>
          </a:stretch>
        </p:blipFill>
        <p:spPr bwMode="auto">
          <a:xfrm>
            <a:off x="5981993" y="4663415"/>
            <a:ext cx="1668463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 flipH="1">
            <a:off x="486639" y="1509489"/>
            <a:ext cx="5829396" cy="2291304"/>
            <a:chOff x="5579774" y="3440700"/>
            <a:chExt cx="1911073" cy="1604930"/>
          </a:xfrm>
        </p:grpSpPr>
        <p:sp>
          <p:nvSpPr>
            <p:cNvPr id="14" name="TextBox 13"/>
            <p:cNvSpPr txBox="1"/>
            <p:nvPr/>
          </p:nvSpPr>
          <p:spPr>
            <a:xfrm>
              <a:off x="5709479" y="3877185"/>
              <a:ext cx="1781368" cy="11684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439863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719138" algn="l"/>
                </a:tabLst>
                <a:defRPr/>
              </a:pP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экономики и управления на предприятиях: к.э.н., доцент</a:t>
              </a: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719138" algn="l"/>
                </a:tabLst>
                <a:defRPr/>
              </a:pP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Ледницкий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719138" algn="l"/>
                </a:tabLst>
                <a:defRPr/>
              </a:pP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Андрей Викентьевич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9774" y="3440700"/>
              <a:ext cx="1911073" cy="41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Заведующий кафедрой</a:t>
              </a:r>
              <a:endParaRPr lang="ru-RU" sz="3600" dirty="0">
                <a:latin typeface="+mn-lt"/>
              </a:endParaRPr>
            </a:p>
          </p:txBody>
        </p:sp>
      </p:grpSp>
      <p:pic>
        <p:nvPicPr>
          <p:cNvPr id="3074" name="Picture 2" descr="http://qrcoder.ru/code/?https%3A%2F%2Fwww.belstu.by%2Ffakultety%2Fief%2Feiunp%2Fabiturientam&amp;4&amp;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3686" y="4543328"/>
            <a:ext cx="1562100" cy="15621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-517" t="8417" r="517" b="666"/>
          <a:stretch/>
        </p:blipFill>
        <p:spPr>
          <a:xfrm>
            <a:off x="891914" y="4409725"/>
            <a:ext cx="1738744" cy="1734644"/>
          </a:xfrm>
          <a:prstGeom prst="ellipse">
            <a:avLst/>
          </a:prstGeom>
          <a:ln w="63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5"/>
          <p:cNvPicPr>
            <a:picLocks noChangeAspect="1"/>
          </p:cNvPicPr>
          <p:nvPr/>
        </p:nvPicPr>
        <p:blipFill>
          <a:blip r:embed="rId2" cstate="print"/>
          <a:srcRect t="7813" b="7813"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12192000" cy="68453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0" y="739775"/>
            <a:ext cx="12192000" cy="2060575"/>
            <a:chOff x="476250" y="1407042"/>
            <a:chExt cx="12192000" cy="2059152"/>
          </a:xfrm>
        </p:grpSpPr>
        <p:sp>
          <p:nvSpPr>
            <p:cNvPr id="23560" name="TextBox 21"/>
            <p:cNvSpPr txBox="1">
              <a:spLocks noChangeArrowheads="1"/>
            </p:cNvSpPr>
            <p:nvPr/>
          </p:nvSpPr>
          <p:spPr bwMode="auto">
            <a:xfrm>
              <a:off x="476250" y="1407042"/>
              <a:ext cx="12192000" cy="922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3" name="TextBox 13"/>
            <p:cNvSpPr txBox="1">
              <a:spLocks noChangeArrowheads="1"/>
            </p:cNvSpPr>
            <p:nvPr/>
          </p:nvSpPr>
          <p:spPr bwMode="auto">
            <a:xfrm>
              <a:off x="476250" y="1897156"/>
              <a:ext cx="12153900" cy="156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800" b="1" kern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ЖЕЛАЕМ УСПЕШНОГО ПОСТУПЛЕНИЯ!</a:t>
              </a:r>
            </a:p>
          </p:txBody>
        </p:sp>
      </p:grpSp>
      <p:pic>
        <p:nvPicPr>
          <p:cNvPr id="23557" name="Picture 4" descr="C:\Users\usrwin7\Desktop\Газета\Газета\БГТУ\logo_3349.jpg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9388" y="3324225"/>
            <a:ext cx="21018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l="4861" t="6098" r="5865" b="4590"/>
          <a:stretch/>
        </p:blipFill>
        <p:spPr bwMode="auto">
          <a:xfrm>
            <a:off x="5016153" y="3394925"/>
            <a:ext cx="2197795" cy="2197794"/>
          </a:xfrm>
          <a:prstGeom prst="ellipse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-517" t="8417" r="517" b="666"/>
          <a:stretch/>
        </p:blipFill>
        <p:spPr>
          <a:xfrm>
            <a:off x="7560000" y="3384000"/>
            <a:ext cx="2273360" cy="2268000"/>
          </a:xfrm>
          <a:prstGeom prst="ellipse">
            <a:avLst/>
          </a:prstGeom>
          <a:ln w="63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209155"/>
              </p:ext>
            </p:extLst>
          </p:nvPr>
        </p:nvGraphicFramePr>
        <p:xfrm>
          <a:off x="0" y="3"/>
          <a:ext cx="12192000" cy="688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9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79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0" u="non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ИЗУЧАЕМЫЕ ДИСЦИПЛИНЫ:</a:t>
                      </a:r>
                      <a:endParaRPr lang="ru-RU" sz="2800" b="0" u="non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74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Экономика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организации (предприятия)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Планирование в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Прогнозирование экономических процессов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Экономический анализ деятельности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Организация производства</a:t>
                      </a:r>
                      <a:r>
                        <a:rPr kumimoji="0" lang="en-US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и труда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Экономика и управление инновациями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Управление конкурентоспособностью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Статистика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Бухгалтерский учет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Финансы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Налоги и налогообложение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Ценообразование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Международная и Национальная экономика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Внешнеэкономическая деятельность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Биржевая деятельность. Фондовый рынок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Логистика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Менеджмент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Маркетинг, Интернет-маркетинг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Создание </a:t>
                      </a:r>
                      <a:r>
                        <a:rPr kumimoji="0" lang="ru-RU" sz="2000" b="0" u="none" strike="noStrike" kern="1200" cap="none" spc="0" normalizeH="0" baseline="0" noProof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стартап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-проектов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Анализ данных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Основы бизнес-анализа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Управление проектами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Инвестиционный анализ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Деловые коммуникации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Информационные технологии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Корпоративные информационные системы в управлении организацией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Правовое обеспечение бизнеса</a:t>
                      </a:r>
                      <a:endParaRPr kumimoji="0" lang="ru-RU" sz="2000" b="0" u="none" strike="noStrike" kern="1200" cap="none" spc="0" normalizeH="0" baseline="0" noProof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Деловой иностранный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язык</a:t>
                      </a:r>
                      <a:endParaRPr kumimoji="0" lang="ru-RU" sz="2000" b="0" u="none" strike="noStrike" kern="1200" cap="none" spc="0" normalizeH="0" baseline="0" noProof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Технология и оборудование  лесного комплекса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Технология и оборудование  химической промышленности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Технология и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оборудование </a:t>
                      </a: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строительных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материалов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Технологии алгоритмизации и программирования</a:t>
                      </a:r>
                      <a:endParaRPr kumimoji="0" lang="ru-RU" sz="2000" b="0" u="none" strike="noStrike" kern="1200" cap="none" spc="0" normalizeH="0" baseline="0" noProof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6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82517" y="86773"/>
            <a:ext cx="12441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rgbClr val="393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 КОМПЕТЕНЦИИ ВЫПУСКНИКОВ: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15641" y="1026942"/>
            <a:ext cx="37538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Оценка, анализ текущей деятельности организации и разработка стратегии ее развития с использованием современных информационных технологий;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2323" y="4994030"/>
            <a:ext cx="39506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Бизнес-анализ и управление проектами;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302" y="3529206"/>
            <a:ext cx="38264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технико-экономических обоснований и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бизнес-планов инвестиционных проектов;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369" y="777290"/>
            <a:ext cx="41921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Оперативное, тактическое и стратегическое планирование и управление деятельностью организации;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2203" y="812006"/>
            <a:ext cx="3579370" cy="374592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260554" y="4999073"/>
            <a:ext cx="32046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отчетности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4452" y="1390650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468B4A-CAF6-43E8-B147-9C508A56831F}"/>
              </a:ext>
            </a:extLst>
          </p:cNvPr>
          <p:cNvSpPr/>
          <p:nvPr/>
        </p:nvSpPr>
        <p:spPr>
          <a:xfrm>
            <a:off x="4678751" y="1153551"/>
            <a:ext cx="6967797" cy="506653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8372" y="773371"/>
            <a:ext cx="6461125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0477" y="2857500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6852" y="2925763"/>
            <a:ext cx="381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8902" y="31591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4327" y="3048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265" y="26336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5377" y="485457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5040" y="4473575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2915" y="24431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727" y="382270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7665" y="147955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5415" y="3222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152" y="360680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5865" y="3238500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6927" y="18716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227" y="147955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140" y="3429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952" y="2968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4152" y="2087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5202" y="32591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2865" y="3451225"/>
            <a:ext cx="3794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5652" y="307022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5077" y="428307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952" y="4152900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852" y="121602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602" y="41132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8815" y="1878013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9402" y="469900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9702" y="2338388"/>
            <a:ext cx="381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5777" y="46720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115" y="3676650"/>
            <a:ext cx="3794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1402" y="38290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402" y="49323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540" y="43815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27" y="253682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940" y="3602038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390" y="3460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1252" y="3221038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9602" y="4730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9652" y="156527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002" y="46847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077" y="45926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652" y="46720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1002" y="1203325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52" y="31607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27" y="31242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208646" y="1167618"/>
            <a:ext cx="6397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специализациям студенты проходят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технологическую,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организационно-экономическую и преддипломную практики на передовых предприятиях соответствующих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отраслей народного хозяйства.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Базой для прохождения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служат более 300 предприятий по всей стране.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4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3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8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5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1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4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5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8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1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3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4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9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2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35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65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8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95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1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571131"/>
              </p:ext>
            </p:extLst>
          </p:nvPr>
        </p:nvGraphicFramePr>
        <p:xfrm>
          <a:off x="838200" y="623428"/>
          <a:ext cx="10515600" cy="11664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6437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ВЫПУСКНИКИ КАФЕДРЫ РАБОТАЮТ НА СЛЕДУЮЩИХ ПРЕДПРИЯТИЯХ: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0178" name="Picture 2" descr="C:\Users\Marina\Desktop\delete\строй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188" y="1887316"/>
            <a:ext cx="3362178" cy="3459422"/>
          </a:xfrm>
          <a:prstGeom prst="rect">
            <a:avLst/>
          </a:prstGeom>
          <a:noFill/>
        </p:spPr>
      </p:pic>
      <p:pic>
        <p:nvPicPr>
          <p:cNvPr id="50180" name="Picture 4" descr="C:\Users\Marina\Desktop\delete\хим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134" y="1885071"/>
            <a:ext cx="3401377" cy="3460652"/>
          </a:xfrm>
          <a:prstGeom prst="rect">
            <a:avLst/>
          </a:prstGeom>
          <a:noFill/>
        </p:spPr>
      </p:pic>
      <p:pic>
        <p:nvPicPr>
          <p:cNvPr id="50181" name="Picture 5" descr="C:\Users\Marina\Desktop\delete\ле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6043" y="1885071"/>
            <a:ext cx="3479206" cy="34465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1362" y="5426099"/>
            <a:ext cx="11677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специальности могут работать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предприятиях и в компаниях различных форм собственности, а также в финансовых учреждениях (банках, финансовых и лизинговых компаниях),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IT-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компаниях, консалтинговых компаниях, учреждениях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органах государственного управления, научно-исследовательских организациях и т. 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39713" y="-45244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13B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77321" y="4333778"/>
            <a:ext cx="3417573" cy="1938992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Крутой Дмитрий Николаевич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Глава Администрации Президента Республики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Беларусь,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/время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68755-9DF6-49AD-983D-83E860490E41}"/>
              </a:ext>
            </a:extLst>
          </p:cNvPr>
          <p:cNvSpPr txBox="1"/>
          <p:nvPr/>
        </p:nvSpPr>
        <p:spPr>
          <a:xfrm>
            <a:off x="1828800" y="3647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7EC2F0-0777-4B11-AA0D-84AB7DB30E1E}"/>
              </a:ext>
            </a:extLst>
          </p:cNvPr>
          <p:cNvSpPr txBox="1"/>
          <p:nvPr/>
        </p:nvSpPr>
        <p:spPr>
          <a:xfrm>
            <a:off x="576774" y="4333778"/>
            <a:ext cx="3348111" cy="193899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Краевский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Антон Михайлович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аместитель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правляющего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делами Президента Республики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Беларусь, </a:t>
            </a: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1DCE6-7C08-4184-8511-B7B59FEBD9CC}"/>
              </a:ext>
            </a:extLst>
          </p:cNvPr>
          <p:cNvSpPr txBox="1"/>
          <p:nvPr/>
        </p:nvSpPr>
        <p:spPr>
          <a:xfrm>
            <a:off x="7847330" y="4303000"/>
            <a:ext cx="3675438" cy="200054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Касперович Сергей </a:t>
            </a: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Антонович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Ректор УО «Белорусского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государственный технологический университет»,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н/время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belstu.by/userfolder/newseditor/preview/%D0%9F%D0%A0%D0%95%D0%A1%D0%A1%D0%90/%D0%9F%D0%A0%D0%95%D0%A1%D0%A1%D0%90%202025/2025%20-%20%D0%9D%D0%9E%D0%AF%D0%91%D0%A0%D0%AC/%D0%9A%D0%90%D0%A1%D0%9F%D0%95%D0%A0%D0%9E%D0%92%D0%98%D0%A7%20-%20%D1%80%D0%B5%D0%BA%D1%82%D0%BE%D1%80/kasperovich-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22" y="606193"/>
            <a:ext cx="2812053" cy="362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77" y="592969"/>
            <a:ext cx="2453491" cy="3686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52" y="724354"/>
            <a:ext cx="2660353" cy="354713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рдович.jpg">
            <a:extLst>
              <a:ext uri="{FF2B5EF4-FFF2-40B4-BE49-F238E27FC236}">
                <a16:creationId xmlns:a16="http://schemas.microsoft.com/office/drawing/2014/main" id="{00102D69-D440-4130-BB64-B16241C00E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3982" y="765022"/>
            <a:ext cx="2418668" cy="312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10B36-B0BD-439C-A0F9-84AF300CF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855" y="3995225"/>
            <a:ext cx="3516923" cy="2246769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Бердович Юрий Александрович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экономики Управления делами Президента Республики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 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3B6EA-6E2E-4203-B0D1-851929D9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21" y="4375051"/>
            <a:ext cx="3502856" cy="1384995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Икан Илья Валерьевич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концерна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Белнефтехим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г.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01C3D-8727-4635-B51A-86D28229F380}"/>
              </a:ext>
            </a:extLst>
          </p:cNvPr>
          <p:cNvSpPr txBox="1"/>
          <p:nvPr/>
        </p:nvSpPr>
        <p:spPr>
          <a:xfrm>
            <a:off x="548640" y="3953022"/>
            <a:ext cx="3643533" cy="224676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Гомелев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Александр Николаевич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Заместитель начальника управления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перспективного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развития концерна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Белнефтехим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 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/время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9099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741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sp>
        <p:nvSpPr>
          <p:cNvPr id="14338" name="AutoShape 2" descr="https://af12.mail.ru/cgi-bin/readmsg?id=16246240240120120039;0;1;1&amp;mode=attachment&amp;email=valya.lis17@mail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af12.mail.ru/cgi-bin/readmsg?id=16246240240120120039;0;1;1&amp;mode=attachment&amp;email=valya.lis17@mail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8" y="914401"/>
            <a:ext cx="2993010" cy="28240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15" y="998025"/>
            <a:ext cx="28575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99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741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94429" y="4536744"/>
            <a:ext cx="3359053" cy="1631216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Маркушевский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Владимир Владимирович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иректор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ЗАО 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Пинскдрев-Бобруйск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 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/время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1622" y="4536744"/>
            <a:ext cx="3487420" cy="1631216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Барцевич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Виталий Анатольевич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иректор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Амкодор-Эластомер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/время</a:t>
            </a:r>
          </a:p>
        </p:txBody>
      </p:sp>
      <p:pic>
        <p:nvPicPr>
          <p:cNvPr id="19" name="Рисунок 18" descr="Барцевич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777" y="998806"/>
            <a:ext cx="2729955" cy="3305908"/>
          </a:xfrm>
          <a:prstGeom prst="rect">
            <a:avLst/>
          </a:prstGeom>
        </p:spPr>
      </p:pic>
      <p:pic>
        <p:nvPicPr>
          <p:cNvPr id="20" name="Рисунок 19" descr="Маркушевский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9551" y="941321"/>
            <a:ext cx="2612643" cy="3420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A2BB70-50F6-4C88-AD97-B7710C21D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768" y="4475189"/>
            <a:ext cx="3297179" cy="1323439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Сойко Андрей Васильевич</a:t>
            </a:r>
          </a:p>
          <a:p>
            <a:pPr lvl="0" algn="ctr"/>
            <a:r>
              <a:rPr lang="be-BY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енеральный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директор ОАО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Белшина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», </a:t>
            </a:r>
          </a:p>
          <a:p>
            <a:pPr lvl="0"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2025 г. – н/время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Рисунок 9" descr="В интервью журналисту «Лідскай газеты» директор ОАО «Лакокраска» рассказал  о реалиях сегодняшнего дня и поделился планами на перспективу">
            <a:extLst>
              <a:ext uri="{FF2B5EF4-FFF2-40B4-BE49-F238E27FC236}">
                <a16:creationId xmlns:a16="http://schemas.microsoft.com/office/drawing/2014/main" id="{BE6E195F-F9EE-4952-9136-719F2229523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4384" y="1300183"/>
            <a:ext cx="3855755" cy="27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1612</TotalTime>
  <Words>656</Words>
  <Application>Microsoft Office PowerPoint</Application>
  <PresentationFormat>Широкоэкранный</PresentationFormat>
  <Paragraphs>154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Malgun Gothic Semilight</vt:lpstr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Совет директоров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Научные проекты и разработки</vt:lpstr>
      <vt:lpstr>Презентация PowerPoint</vt:lpstr>
      <vt:lpstr>Летние академии</vt:lpstr>
      <vt:lpstr>Международное сотрудничество</vt:lpstr>
      <vt:lpstr>Партнеры</vt:lpstr>
      <vt:lpstr>Магистратура и аспирантура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211</cp:revision>
  <dcterms:created xsi:type="dcterms:W3CDTF">2020-09-23T19:51:25Z</dcterms:created>
  <dcterms:modified xsi:type="dcterms:W3CDTF">2026-01-26T13:16:46Z</dcterms:modified>
</cp:coreProperties>
</file>