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Linux Biolinum" charset="1" panose="02000503000000000000"/>
      <p:regular r:id="rId20"/>
    </p:embeddedFont>
    <p:embeddedFont>
      <p:font typeface="Linux Biolinum Bold" charset="1" panose="02000803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5022381" y="-4259033"/>
            <a:ext cx="7537076" cy="7256937"/>
          </a:xfrm>
          <a:custGeom>
            <a:avLst/>
            <a:gdLst/>
            <a:ahLst/>
            <a:cxnLst/>
            <a:rect r="r" b="b" t="t" l="l"/>
            <a:pathLst>
              <a:path h="7256937" w="7537076">
                <a:moveTo>
                  <a:pt x="0" y="0"/>
                </a:moveTo>
                <a:lnTo>
                  <a:pt x="7537075" y="0"/>
                </a:lnTo>
                <a:lnTo>
                  <a:pt x="7537075" y="7256937"/>
                </a:lnTo>
                <a:lnTo>
                  <a:pt x="0" y="725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0185" y="1752547"/>
            <a:ext cx="15367629" cy="463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Проект гастрономического тура “Мінск на талерцы: падарожжа па смаках Беларусі”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7259300" y="1002117"/>
            <a:ext cx="1691219" cy="4627715"/>
          </a:xfrm>
          <a:custGeom>
            <a:avLst/>
            <a:gdLst/>
            <a:ahLst/>
            <a:cxnLst/>
            <a:rect r="r" b="b" t="t" l="l"/>
            <a:pathLst>
              <a:path h="4627715" w="1691219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005456" y="-1820467"/>
            <a:ext cx="4565087" cy="4498686"/>
          </a:xfrm>
          <a:custGeom>
            <a:avLst/>
            <a:gdLst/>
            <a:ahLst/>
            <a:cxnLst/>
            <a:rect r="r" b="b" t="t" l="l"/>
            <a:pathLst>
              <a:path h="4498686" w="4565087">
                <a:moveTo>
                  <a:pt x="0" y="0"/>
                </a:moveTo>
                <a:lnTo>
                  <a:pt x="4565088" y="0"/>
                </a:lnTo>
                <a:lnTo>
                  <a:pt x="4565088" y="4498686"/>
                </a:lnTo>
                <a:lnTo>
                  <a:pt x="0" y="44986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3090" y="8577445"/>
            <a:ext cx="18104910" cy="1540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00"/>
              </a:lnSpc>
            </a:pPr>
            <a:r>
              <a:rPr lang="en-US" sz="5900" b="true">
                <a:solidFill>
                  <a:srgbClr val="91612F"/>
                </a:solidFill>
                <a:latin typeface="Linux Biolinum Bold"/>
                <a:ea typeface="Linux Biolinum Bold"/>
                <a:cs typeface="Linux Biolinum Bold"/>
                <a:sym typeface="Linux Biolinum Bold"/>
              </a:rPr>
              <a:t>Руководитель</a:t>
            </a:r>
            <a:r>
              <a:rPr lang="en-US" sz="590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: доцент кафедры ТПиО, к.г.н., доцент Бессараб Д.А.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3090" y="6941685"/>
            <a:ext cx="17921819" cy="1540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00"/>
              </a:lnSpc>
            </a:pPr>
            <a:r>
              <a:rPr lang="en-US" sz="5900" b="true">
                <a:solidFill>
                  <a:srgbClr val="91612F"/>
                </a:solidFill>
                <a:latin typeface="Linux Biolinum Bold"/>
                <a:ea typeface="Linux Biolinum Bold"/>
                <a:cs typeface="Linux Biolinum Bold"/>
                <a:sym typeface="Linux Biolinum Bold"/>
              </a:rPr>
              <a:t>Авторы</a:t>
            </a:r>
            <a:r>
              <a:rPr lang="en-US" sz="590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: Гляк Анастасия, Подлещук Дарья, Савченко Иван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268730"/>
            <a:ext cx="9144000" cy="7989570"/>
          </a:xfrm>
          <a:custGeom>
            <a:avLst/>
            <a:gdLst/>
            <a:ahLst/>
            <a:cxnLst/>
            <a:rect r="r" b="b" t="t" l="l"/>
            <a:pathLst>
              <a:path h="7989570" w="9144000">
                <a:moveTo>
                  <a:pt x="0" y="0"/>
                </a:moveTo>
                <a:lnTo>
                  <a:pt x="9144000" y="0"/>
                </a:lnTo>
                <a:lnTo>
                  <a:pt x="9144000" y="7989570"/>
                </a:lnTo>
                <a:lnTo>
                  <a:pt x="0" y="7989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786413" y="2532380"/>
            <a:ext cx="9501587" cy="5595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9"/>
              </a:lnSpc>
            </a:pPr>
            <a:r>
              <a:rPr lang="en-US" sz="7299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Начать путешествие - предлагаемые маршруты</a:t>
            </a:r>
          </a:p>
          <a:p>
            <a:pPr algn="ctr">
              <a:lnSpc>
                <a:spcPts val="7299"/>
              </a:lnSpc>
              <a:spcBef>
                <a:spcPct val="0"/>
              </a:spcBef>
            </a:pPr>
            <a:r>
              <a:rPr lang="en-US" sz="7299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Блюда белорусской кухни - все о белорусской кухне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0"/>
            <a:ext cx="6776561" cy="10287000"/>
          </a:xfrm>
          <a:custGeom>
            <a:avLst/>
            <a:gdLst/>
            <a:ahLst/>
            <a:cxnLst/>
            <a:rect r="r" b="b" t="t" l="l"/>
            <a:pathLst>
              <a:path h="10287000" w="6776561">
                <a:moveTo>
                  <a:pt x="0" y="0"/>
                </a:moveTo>
                <a:lnTo>
                  <a:pt x="6776561" y="0"/>
                </a:lnTo>
                <a:lnTo>
                  <a:pt x="677656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86413" y="0"/>
            <a:ext cx="8923972" cy="10287000"/>
          </a:xfrm>
          <a:custGeom>
            <a:avLst/>
            <a:gdLst/>
            <a:ahLst/>
            <a:cxnLst/>
            <a:rect r="r" b="b" t="t" l="l"/>
            <a:pathLst>
              <a:path h="10287000" w="8923972">
                <a:moveTo>
                  <a:pt x="0" y="0"/>
                </a:moveTo>
                <a:lnTo>
                  <a:pt x="8923973" y="0"/>
                </a:lnTo>
                <a:lnTo>
                  <a:pt x="892397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532354">
            <a:off x="2612438" y="860672"/>
            <a:ext cx="4286515" cy="1296671"/>
          </a:xfrm>
          <a:custGeom>
            <a:avLst/>
            <a:gdLst/>
            <a:ahLst/>
            <a:cxnLst/>
            <a:rect r="r" b="b" t="t" l="l"/>
            <a:pathLst>
              <a:path h="1296671" w="4286515">
                <a:moveTo>
                  <a:pt x="0" y="0"/>
                </a:moveTo>
                <a:lnTo>
                  <a:pt x="4286515" y="0"/>
                </a:lnTo>
                <a:lnTo>
                  <a:pt x="4286515" y="1296671"/>
                </a:lnTo>
                <a:lnTo>
                  <a:pt x="0" y="1296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185059" cy="10287000"/>
          </a:xfrm>
          <a:custGeom>
            <a:avLst/>
            <a:gdLst/>
            <a:ahLst/>
            <a:cxnLst/>
            <a:rect r="r" b="b" t="t" l="l"/>
            <a:pathLst>
              <a:path h="10287000" w="6185059">
                <a:moveTo>
                  <a:pt x="0" y="0"/>
                </a:moveTo>
                <a:lnTo>
                  <a:pt x="6185059" y="0"/>
                </a:lnTo>
                <a:lnTo>
                  <a:pt x="61850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0716" y="0"/>
            <a:ext cx="6146482" cy="10287000"/>
          </a:xfrm>
          <a:custGeom>
            <a:avLst/>
            <a:gdLst/>
            <a:ahLst/>
            <a:cxnLst/>
            <a:rect r="r" b="b" t="t" l="l"/>
            <a:pathLst>
              <a:path h="10287000" w="6146482">
                <a:moveTo>
                  <a:pt x="0" y="0"/>
                </a:moveTo>
                <a:lnTo>
                  <a:pt x="6146483" y="0"/>
                </a:lnTo>
                <a:lnTo>
                  <a:pt x="61464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97199" y="0"/>
            <a:ext cx="5529263" cy="10287000"/>
          </a:xfrm>
          <a:custGeom>
            <a:avLst/>
            <a:gdLst/>
            <a:ahLst/>
            <a:cxnLst/>
            <a:rect r="r" b="b" t="t" l="l"/>
            <a:pathLst>
              <a:path h="10287000" w="5529263">
                <a:moveTo>
                  <a:pt x="0" y="0"/>
                </a:moveTo>
                <a:lnTo>
                  <a:pt x="5529262" y="0"/>
                </a:lnTo>
                <a:lnTo>
                  <a:pt x="55292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29811"/>
            <a:ext cx="6252537" cy="10157189"/>
          </a:xfrm>
          <a:custGeom>
            <a:avLst/>
            <a:gdLst/>
            <a:ahLst/>
            <a:cxnLst/>
            <a:rect r="r" b="b" t="t" l="l"/>
            <a:pathLst>
              <a:path h="10157189" w="6252537">
                <a:moveTo>
                  <a:pt x="0" y="0"/>
                </a:moveTo>
                <a:lnTo>
                  <a:pt x="6252537" y="0"/>
                </a:lnTo>
                <a:lnTo>
                  <a:pt x="6252537" y="10157189"/>
                </a:lnTo>
                <a:lnTo>
                  <a:pt x="0" y="101571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048" r="0" b="-280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29811"/>
            <a:ext cx="7512249" cy="10157189"/>
          </a:xfrm>
          <a:custGeom>
            <a:avLst/>
            <a:gdLst/>
            <a:ahLst/>
            <a:cxnLst/>
            <a:rect r="r" b="b" t="t" l="l"/>
            <a:pathLst>
              <a:path h="10157189" w="7512249">
                <a:moveTo>
                  <a:pt x="0" y="0"/>
                </a:moveTo>
                <a:lnTo>
                  <a:pt x="7512249" y="0"/>
                </a:lnTo>
                <a:lnTo>
                  <a:pt x="7512249" y="10157189"/>
                </a:lnTo>
                <a:lnTo>
                  <a:pt x="0" y="101571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3864" r="0" b="-26049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77694" y="3388995"/>
            <a:ext cx="11732612" cy="3766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91612F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Спасибо за внимание!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5400000">
            <a:off x="-2043424" y="-4540127"/>
            <a:ext cx="7256937" cy="6987210"/>
          </a:xfrm>
          <a:custGeom>
            <a:avLst/>
            <a:gdLst/>
            <a:ahLst/>
            <a:cxnLst/>
            <a:rect r="r" b="b" t="t" l="l"/>
            <a:pathLst>
              <a:path h="6987210" w="7256937">
                <a:moveTo>
                  <a:pt x="0" y="0"/>
                </a:moveTo>
                <a:lnTo>
                  <a:pt x="7256937" y="0"/>
                </a:lnTo>
                <a:lnTo>
                  <a:pt x="7256937" y="6987209"/>
                </a:lnTo>
                <a:lnTo>
                  <a:pt x="0" y="6987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5400000">
            <a:off x="15572615" y="-1736148"/>
            <a:ext cx="1691219" cy="4627715"/>
          </a:xfrm>
          <a:custGeom>
            <a:avLst/>
            <a:gdLst/>
            <a:ahLst/>
            <a:cxnLst/>
            <a:rect r="r" b="b" t="t" l="l"/>
            <a:pathLst>
              <a:path h="4627715" w="1691219">
                <a:moveTo>
                  <a:pt x="1691219" y="0"/>
                </a:moveTo>
                <a:lnTo>
                  <a:pt x="0" y="0"/>
                </a:lnTo>
                <a:lnTo>
                  <a:pt x="0" y="4627714"/>
                </a:lnTo>
                <a:lnTo>
                  <a:pt x="1691219" y="4627714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18225" y="-267901"/>
            <a:ext cx="3583276" cy="3531156"/>
          </a:xfrm>
          <a:custGeom>
            <a:avLst/>
            <a:gdLst/>
            <a:ahLst/>
            <a:cxnLst/>
            <a:rect r="r" b="b" t="t" l="l"/>
            <a:pathLst>
              <a:path h="3531156" w="3583276">
                <a:moveTo>
                  <a:pt x="0" y="0"/>
                </a:moveTo>
                <a:lnTo>
                  <a:pt x="3583276" y="0"/>
                </a:lnTo>
                <a:lnTo>
                  <a:pt x="3583276" y="3531156"/>
                </a:lnTo>
                <a:lnTo>
                  <a:pt x="0" y="3531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925445">
            <a:off x="-369802" y="8950855"/>
            <a:ext cx="3583276" cy="3531156"/>
          </a:xfrm>
          <a:custGeom>
            <a:avLst/>
            <a:gdLst/>
            <a:ahLst/>
            <a:cxnLst/>
            <a:rect r="r" b="b" t="t" l="l"/>
            <a:pathLst>
              <a:path h="3531156" w="3583276">
                <a:moveTo>
                  <a:pt x="0" y="0"/>
                </a:moveTo>
                <a:lnTo>
                  <a:pt x="3583276" y="0"/>
                </a:lnTo>
                <a:lnTo>
                  <a:pt x="3583276" y="3531155"/>
                </a:lnTo>
                <a:lnTo>
                  <a:pt x="0" y="3531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787933" y="399733"/>
            <a:ext cx="14091059" cy="145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99"/>
              </a:lnSpc>
              <a:spcBef>
                <a:spcPct val="0"/>
              </a:spcBef>
            </a:pPr>
            <a:r>
              <a:rPr lang="en-US" b="true" sz="10899">
                <a:solidFill>
                  <a:srgbClr val="000000"/>
                </a:solidFill>
                <a:latin typeface="Linux Biolinum Bold"/>
                <a:ea typeface="Linux Biolinum Bold"/>
                <a:cs typeface="Linux Biolinum Bold"/>
                <a:sym typeface="Linux Biolinum Bold"/>
              </a:rPr>
              <a:t>Цель проекта: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67631" y="2278793"/>
            <a:ext cx="17352737" cy="6979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4"/>
              </a:lnSpc>
              <a:spcBef>
                <a:spcPct val="0"/>
              </a:spcBef>
            </a:pPr>
            <a:r>
              <a:rPr lang="en-US" sz="7804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позиционировать Минск как значимый ц</a:t>
            </a:r>
            <a:r>
              <a:rPr lang="en-US" sz="7804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ентр гастрономического туризма Восточной Европы через глубокое и аутентичное знакомство путешественников с исконной белорусской кухней, ее историей и культурным контекстом.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6503" y="200025"/>
            <a:ext cx="10360372" cy="1412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99"/>
              </a:lnSpc>
              <a:spcBef>
                <a:spcPct val="0"/>
              </a:spcBef>
            </a:pPr>
            <a:r>
              <a:rPr lang="en-US" b="true" sz="10599">
                <a:solidFill>
                  <a:srgbClr val="000000"/>
                </a:solidFill>
                <a:latin typeface="Linux Biolinum Bold"/>
                <a:ea typeface="Linux Biolinum Bold"/>
                <a:cs typeface="Linux Biolinum Bold"/>
                <a:sym typeface="Linux Biolinum Bold"/>
              </a:rPr>
              <a:t>Задачи проекта: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6503" y="1688464"/>
            <a:ext cx="17674994" cy="8167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4619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1.  Пр</a:t>
            </a:r>
            <a:r>
              <a:rPr lang="en-US" sz="4619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едоставить туристам структурированную информацию об истории, особенностях и региональных вариациях традиционных белорусских блюд.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4619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2.  Курировать и актуализировать список наиболее аутентичных ресторанов и кафе Минска, где можно отведать эти блюда в их подлинном виде.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4619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3.  Создать удобный цифровой ресурс (сайт), выступающий гидом и навигатором по гастрономической карте города.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4619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4.  Сформировать у туристов практический маршрут для самостоятельного гастрономического путешествия, сочетающего посещение точек питания с культурным погружением.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4619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5.  Способствовать формированию узнаваемого и привлекательного гастрономического бренда Беларуси, выходящего за рамки стереотипа о "драниках".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9754" y="443230"/>
            <a:ext cx="14341971" cy="1351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00"/>
              </a:lnSpc>
              <a:spcBef>
                <a:spcPct val="0"/>
              </a:spcBef>
            </a:pPr>
            <a:r>
              <a:rPr lang="en-US" b="true" sz="10100">
                <a:solidFill>
                  <a:srgbClr val="000000"/>
                </a:solidFill>
                <a:latin typeface="Linux Biolinum Bold"/>
                <a:ea typeface="Linux Biolinum Bold"/>
                <a:cs typeface="Linux Biolinum Bold"/>
                <a:sym typeface="Linux Biolinum Bold"/>
              </a:rPr>
              <a:t>Актуальность проекта: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9754" y="2210449"/>
            <a:ext cx="17368492" cy="7507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4200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1.  Гастрономический туризм – один из самых быстрорастущих сегментов индустрии (данные UNWTO). Современные путешественники выбирают направления, предлагающие аутентичный кулинарный опыт как ключ к пониманию культуры.</a:t>
            </a:r>
          </a:p>
          <a:p>
            <a:pPr algn="just">
              <a:lnSpc>
                <a:spcPts val="4200"/>
              </a:lnSpc>
            </a:pPr>
            <a:r>
              <a:rPr lang="en-US" sz="4200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2.  Белорусская кухня, переживающая ренессанс, обладает огромным, но пока мало раскрученным потенциалом. Проект фокусируется на исконных блюдах, разрушая миф о ее "картофельной однообразности" и представляя ее богатство.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3.  Рост турпотока в Беларусь, подд</a:t>
            </a:r>
            <a:r>
              <a:rPr lang="en-US" sz="4200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ержка гастрономического направления на государственных выставках ("Отдых"), проведение специализированных фестивалей (Gastrofest Craft, Республиканский Gastrofest) создают спрос и инфраструктурные возможности.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4.  Обилие заведений в Минске требует экспертного отбора для туриста, ищущего подлинный вкус Беларуси, а не адаптированную версию.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614534"/>
            <a:ext cx="8047535" cy="7997654"/>
          </a:xfrm>
          <a:custGeom>
            <a:avLst/>
            <a:gdLst/>
            <a:ahLst/>
            <a:cxnLst/>
            <a:rect r="r" b="b" t="t" l="l"/>
            <a:pathLst>
              <a:path h="7997654" w="8047535">
                <a:moveTo>
                  <a:pt x="0" y="0"/>
                </a:moveTo>
                <a:lnTo>
                  <a:pt x="8047535" y="0"/>
                </a:lnTo>
                <a:lnTo>
                  <a:pt x="8047535" y="7997654"/>
                </a:lnTo>
                <a:lnTo>
                  <a:pt x="0" y="79976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764588"/>
            <a:ext cx="13031688" cy="1139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http://gastrotour.by.tilda.ws 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00" y="1966999"/>
            <a:ext cx="8479911" cy="5445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Переходите по OR-коду и познавайте белорусскую кухню!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4374" y="-636706"/>
            <a:ext cx="15719252" cy="11560412"/>
          </a:xfrm>
          <a:custGeom>
            <a:avLst/>
            <a:gdLst/>
            <a:ahLst/>
            <a:cxnLst/>
            <a:rect r="r" b="b" t="t" l="l"/>
            <a:pathLst>
              <a:path h="11560412" w="15719252">
                <a:moveTo>
                  <a:pt x="0" y="0"/>
                </a:moveTo>
                <a:lnTo>
                  <a:pt x="15719252" y="0"/>
                </a:lnTo>
                <a:lnTo>
                  <a:pt x="15719252" y="11560412"/>
                </a:lnTo>
                <a:lnTo>
                  <a:pt x="0" y="1156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268730"/>
            <a:ext cx="9144000" cy="7989570"/>
          </a:xfrm>
          <a:custGeom>
            <a:avLst/>
            <a:gdLst/>
            <a:ahLst/>
            <a:cxnLst/>
            <a:rect r="r" b="b" t="t" l="l"/>
            <a:pathLst>
              <a:path h="7989570" w="9144000">
                <a:moveTo>
                  <a:pt x="0" y="0"/>
                </a:moveTo>
                <a:lnTo>
                  <a:pt x="9144000" y="0"/>
                </a:lnTo>
                <a:lnTo>
                  <a:pt x="9144000" y="7989570"/>
                </a:lnTo>
                <a:lnTo>
                  <a:pt x="0" y="7989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786413" y="2532380"/>
            <a:ext cx="9501587" cy="5595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9"/>
              </a:lnSpc>
            </a:pPr>
            <a:r>
              <a:rPr lang="en-US" sz="7299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Начать путешествие - предлагаемые маршруты</a:t>
            </a:r>
          </a:p>
          <a:p>
            <a:pPr algn="ctr">
              <a:lnSpc>
                <a:spcPts val="7299"/>
              </a:lnSpc>
              <a:spcBef>
                <a:spcPct val="0"/>
              </a:spcBef>
            </a:pPr>
            <a:r>
              <a:rPr lang="en-US" sz="7299">
                <a:solidFill>
                  <a:srgbClr val="000000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Блюда белорусской кухни - все о белорусской кухне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0"/>
            <a:ext cx="7067496" cy="10287000"/>
          </a:xfrm>
          <a:custGeom>
            <a:avLst/>
            <a:gdLst/>
            <a:ahLst/>
            <a:cxnLst/>
            <a:rect r="r" b="b" t="t" l="l"/>
            <a:pathLst>
              <a:path h="10287000" w="7067496">
                <a:moveTo>
                  <a:pt x="0" y="0"/>
                </a:moveTo>
                <a:lnTo>
                  <a:pt x="7067496" y="0"/>
                </a:lnTo>
                <a:lnTo>
                  <a:pt x="70674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073" r="0" b="-48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61969" y="0"/>
            <a:ext cx="6897331" cy="10287000"/>
          </a:xfrm>
          <a:custGeom>
            <a:avLst/>
            <a:gdLst/>
            <a:ahLst/>
            <a:cxnLst/>
            <a:rect r="r" b="b" t="t" l="l"/>
            <a:pathLst>
              <a:path h="10287000" w="6897331">
                <a:moveTo>
                  <a:pt x="0" y="0"/>
                </a:moveTo>
                <a:lnTo>
                  <a:pt x="6897331" y="0"/>
                </a:lnTo>
                <a:lnTo>
                  <a:pt x="68973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3642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37462" y="0"/>
            <a:ext cx="6776561" cy="10287000"/>
          </a:xfrm>
          <a:custGeom>
            <a:avLst/>
            <a:gdLst/>
            <a:ahLst/>
            <a:cxnLst/>
            <a:rect r="r" b="b" t="t" l="l"/>
            <a:pathLst>
              <a:path h="10287000" w="6776561">
                <a:moveTo>
                  <a:pt x="0" y="0"/>
                </a:moveTo>
                <a:lnTo>
                  <a:pt x="6776561" y="0"/>
                </a:lnTo>
                <a:lnTo>
                  <a:pt x="677656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09404" y="0"/>
            <a:ext cx="5966460" cy="10287000"/>
          </a:xfrm>
          <a:custGeom>
            <a:avLst/>
            <a:gdLst/>
            <a:ahLst/>
            <a:cxnLst/>
            <a:rect r="r" b="b" t="t" l="l"/>
            <a:pathLst>
              <a:path h="10287000" w="5966460">
                <a:moveTo>
                  <a:pt x="0" y="0"/>
                </a:moveTo>
                <a:lnTo>
                  <a:pt x="5966460" y="0"/>
                </a:lnTo>
                <a:lnTo>
                  <a:pt x="59664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DAGpUEpQmCU</dc:identifier>
  <dcterms:modified xsi:type="dcterms:W3CDTF">2011-08-01T06:04:30Z</dcterms:modified>
  <cp:revision>1</cp:revision>
  <dc:title>Коричневый и Кремовый Деликатный Органический Копирайтер Фрилансер Маркетинговая Презентация</dc:title>
</cp:coreProperties>
</file>