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8" r:id="rId2"/>
    <p:sldId id="287" r:id="rId3"/>
    <p:sldId id="288" r:id="rId4"/>
    <p:sldId id="289" r:id="rId5"/>
    <p:sldId id="291" r:id="rId6"/>
    <p:sldId id="290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9" r:id="rId23"/>
  </p:sldIdLst>
  <p:sldSz cx="9144000" cy="6858000" type="screen4x3"/>
  <p:notesSz cx="9942513" cy="6761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3F71"/>
    <a:srgbClr val="A51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76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30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30709-2F9E-450D-941C-FC1179CBFBBA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26320-6AEF-44B4-A200-DE633C631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0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1E0C3-8077-4133-89CB-0461A2BEDC0F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449638" y="844550"/>
            <a:ext cx="3043237" cy="228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52" y="3253809"/>
            <a:ext cx="7954010" cy="26622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BBF8A-EF26-4DB1-BB10-68A8563E1E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4954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BF8A-EF26-4DB1-BB10-68A8563E1E8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95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B181-866E-4F92-9D22-168391E8D912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55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5A64-EE54-49CE-A396-224DB9ACEF84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61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9572-1E99-47FA-83EB-C2DA10238620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95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0D83-A013-44F6-927A-C91D31F25305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53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6B05-AE34-4069-B84C-5B37E23CF7BB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7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310-3823-4C93-8896-FA77D760A3AC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59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88C96-C0AD-460F-A0C0-729728DA102A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31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CD8-4238-4682-A9FF-5F58565F1B9F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D9C0-3E23-4419-ACD3-7343EA001FBC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57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E2E54-8E89-4090-8147-55A84C25B0F5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72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4F8A-0C05-442F-B2DF-54FE9A108899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68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0C8B4-1B42-4E9F-BE69-70061B3AB265}" type="datetime1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057A4-7956-4F8F-8A88-67F8D0B22C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30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mmik@belstu.by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zlik.b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mmik@belstu.by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3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182577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 w="0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КАФЕДРА </a:t>
            </a:r>
            <a:r>
              <a:rPr lang="ru-RU" sz="3200" b="1" dirty="0" smtClean="0">
                <a:ln w="0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МЕХАНИКИ И КОНСТРУИРОВАНИЯ</a:t>
            </a:r>
            <a:endParaRPr lang="ru-RU" sz="3200" b="1" dirty="0">
              <a:ln w="0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370" y="241804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образовательная и научная деятельность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5040000"/>
            <a:ext cx="29862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220006, г. Минск,</a:t>
            </a:r>
          </a:p>
          <a:p>
            <a:r>
              <a:rPr lang="ru-RU" dirty="0"/>
              <a:t>ул. Свердлова, 13, </a:t>
            </a:r>
            <a:r>
              <a:rPr lang="ru-RU" dirty="0" err="1"/>
              <a:t>каб</a:t>
            </a:r>
            <a:r>
              <a:rPr lang="ru-RU" dirty="0"/>
              <a:t>. 116</a:t>
            </a:r>
          </a:p>
          <a:p>
            <a:r>
              <a:rPr lang="en-US" dirty="0"/>
              <a:t>E-mail</a:t>
            </a:r>
            <a:r>
              <a:rPr lang="ru-RU" dirty="0"/>
              <a:t>: </a:t>
            </a:r>
            <a:r>
              <a:rPr lang="en-US" dirty="0">
                <a:hlinkClick r:id="rId4"/>
              </a:rPr>
              <a:t>mmik@belstu.by</a:t>
            </a:r>
            <a:endParaRPr lang="en-US" dirty="0"/>
          </a:p>
          <a:p>
            <a:r>
              <a:rPr lang="ru-RU" dirty="0"/>
              <a:t>Тел. раб.: +375 17 </a:t>
            </a:r>
            <a:r>
              <a:rPr lang="ru-RU" dirty="0" smtClean="0"/>
              <a:t>374 </a:t>
            </a:r>
            <a:r>
              <a:rPr lang="ru-RU" dirty="0"/>
              <a:t>15 44</a:t>
            </a:r>
          </a:p>
          <a:p>
            <a:r>
              <a:rPr lang="ru-RU" dirty="0"/>
              <a:t>Тел. моб.: +375 </a:t>
            </a:r>
            <a:r>
              <a:rPr lang="ru-RU" dirty="0" smtClean="0"/>
              <a:t>29 709 86 82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152092" y="5040000"/>
            <a:ext cx="2991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зав. кафедрой: к.т.н., доцент</a:t>
            </a:r>
          </a:p>
          <a:p>
            <a:pPr algn="r"/>
            <a:r>
              <a:rPr lang="ru-RU" b="1" dirty="0" smtClean="0"/>
              <a:t>КАРПОВИЧ</a:t>
            </a:r>
            <a:r>
              <a:rPr lang="ru-RU" dirty="0" smtClean="0"/>
              <a:t> Олег Иосифович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267" y="2892871"/>
            <a:ext cx="4636845" cy="3196732"/>
          </a:xfrm>
          <a:prstGeom prst="rect">
            <a:avLst/>
          </a:prstGeom>
        </p:spPr>
      </p:pic>
      <p:pic>
        <p:nvPicPr>
          <p:cNvPr id="16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93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10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НАУЧНЫЕ НАПРАВЛЕНИЯ. </a:t>
            </a:r>
            <a:r>
              <a:rPr lang="ru-RU" sz="2400" dirty="0">
                <a:solidFill>
                  <a:schemeClr val="accent2"/>
                </a:solidFill>
              </a:rPr>
              <a:t>Общие сведения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наука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18000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indent="350838" algn="just">
              <a:spcBef>
                <a:spcPts val="1800"/>
              </a:spcBef>
              <a:tabLst>
                <a:tab pos="0" algn="l"/>
              </a:tabLst>
            </a:pPr>
            <a:r>
              <a:rPr lang="ru-RU" dirty="0"/>
              <a:t>Исследования проводятся преимущественно в области механики и технологии композиционных материалов  в рамках государственных программ научных исследований и научно-технических программ, по договорам с предприятиями Республики Беларусь и с зарубежными фирмами. Сотрудники кафедры участвуют также в исследованиях и разработках, выполняемых другими кафедрами университета и научными учреждениями НАН Беларуси.</a:t>
            </a:r>
          </a:p>
          <a:p>
            <a:pPr marL="4763" indent="350838" algn="just">
              <a:spcBef>
                <a:spcPts val="1800"/>
              </a:spcBef>
              <a:tabLst>
                <a:tab pos="177800" algn="l"/>
              </a:tabLst>
            </a:pPr>
            <a:r>
              <a:rPr lang="ru-RU" dirty="0"/>
              <a:t>За период с 2010 по 2015 г. сотрудники кафедры опубликовали около 200 работ, из них 50 – в научных журналах, в том числе зарубежных, сделали более 90 докладов на научных конференциях, получили 11 патентов на изобретения и полезные модели. По результатам исследований защищены докторская и три кандидатские диссертации.</a:t>
            </a:r>
          </a:p>
          <a:p>
            <a:pPr marL="4763" indent="350838" algn="just">
              <a:spcBef>
                <a:spcPts val="1800"/>
              </a:spcBef>
              <a:tabLst>
                <a:tab pos="177800" algn="l"/>
              </a:tabLst>
            </a:pPr>
            <a:r>
              <a:rPr lang="ru-RU" dirty="0"/>
              <a:t>Кафедра поддерживает научные и методические связи с другими кафедрами университета, с высшими заведениями и научными учреждениями Беларуси, России, других стран – Германии, Польши, Финляндии, Южной Кореи.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1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597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11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НАУЧНЫЕ НАПРАВЛЕНИЯ. </a:t>
            </a:r>
            <a:r>
              <a:rPr lang="ru-RU" sz="2400" dirty="0">
                <a:solidFill>
                  <a:schemeClr val="accent2"/>
                </a:solidFill>
              </a:rPr>
              <a:t>Материаловедение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наука</a:t>
            </a:r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0" y="1800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4013" lvl="8" indent="1588">
              <a:buAutoNum type="arabicPeriod"/>
              <a:defRPr/>
            </a:pPr>
            <a:r>
              <a:rPr lang="ru-RU" dirty="0">
                <a:ea typeface="Arial Unicode MS" pitchFamily="34" charset="-128"/>
              </a:rPr>
              <a:t> Подбор компонентов.</a:t>
            </a:r>
          </a:p>
          <a:p>
            <a:pPr marL="354013" lvl="8" indent="1588">
              <a:defRPr/>
            </a:pPr>
            <a:endParaRPr lang="ru-RU" dirty="0">
              <a:ea typeface="Arial Unicode MS" pitchFamily="34" charset="-128"/>
            </a:endParaRPr>
          </a:p>
          <a:p>
            <a:pPr marL="354013" lvl="8" indent="1588">
              <a:buAutoNum type="arabicPeriod" startAt="2"/>
              <a:defRPr/>
            </a:pPr>
            <a:r>
              <a:rPr lang="ru-RU" dirty="0">
                <a:ea typeface="Arial Unicode MS" pitchFamily="34" charset="-128"/>
              </a:rPr>
              <a:t> Прогнозирование и оптимизация структуры конечного материала.</a:t>
            </a:r>
          </a:p>
          <a:p>
            <a:pPr marL="354013" lvl="8" indent="1588">
              <a:defRPr/>
            </a:pPr>
            <a:endParaRPr lang="ru-RU" dirty="0">
              <a:ea typeface="Arial Unicode MS" pitchFamily="34" charset="-128"/>
            </a:endParaRPr>
          </a:p>
          <a:p>
            <a:pPr marL="0" lvl="8" indent="355600">
              <a:tabLst>
                <a:tab pos="0" algn="l"/>
              </a:tabLst>
              <a:defRPr/>
            </a:pPr>
            <a:r>
              <a:rPr lang="ru-RU" dirty="0">
                <a:ea typeface="Arial Unicode MS" pitchFamily="34" charset="-128"/>
              </a:rPr>
              <a:t>3. Опытная проверка принятых решений  путем оценки физико-механических и  технологических свойств с учетом эксплуатационных требований  к конечному изделию.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202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12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НАУЧНЫЕ НАПРАВЛЕНИЯ. </a:t>
            </a:r>
            <a:r>
              <a:rPr lang="ru-RU" sz="2400" dirty="0">
                <a:solidFill>
                  <a:schemeClr val="accent2"/>
                </a:solidFill>
              </a:rPr>
              <a:t>Конструирование изделий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наука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800000"/>
            <a:ext cx="9144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indent="350838">
              <a:spcAft>
                <a:spcPts val="1200"/>
              </a:spcAft>
              <a:defRPr/>
            </a:pPr>
            <a:r>
              <a:rPr lang="ru-RU" dirty="0"/>
              <a:t>1. Разработка эффективной конструкции с учетом:</a:t>
            </a:r>
          </a:p>
          <a:p>
            <a:pPr marL="4763" indent="350838">
              <a:buFont typeface="Arial" pitchFamily="34" charset="0"/>
              <a:buChar char="•"/>
              <a:defRPr/>
            </a:pPr>
            <a:r>
              <a:rPr lang="ru-RU" dirty="0"/>
              <a:t> структуры материала, </a:t>
            </a:r>
          </a:p>
          <a:p>
            <a:pPr marL="4763" indent="350838">
              <a:buFont typeface="Arial" pitchFamily="34" charset="0"/>
              <a:buChar char="•"/>
              <a:defRPr/>
            </a:pPr>
            <a:r>
              <a:rPr lang="ru-RU" dirty="0"/>
              <a:t> технологических особенностей производства, </a:t>
            </a:r>
          </a:p>
          <a:p>
            <a:pPr marL="4763" indent="350838">
              <a:buFont typeface="Arial" pitchFamily="34" charset="0"/>
              <a:buChar char="•"/>
              <a:defRPr/>
            </a:pPr>
            <a:r>
              <a:rPr lang="ru-RU" dirty="0"/>
              <a:t> эксплуатационных требований, </a:t>
            </a:r>
          </a:p>
          <a:p>
            <a:pPr marL="4763" indent="350838">
              <a:buFont typeface="Arial" pitchFamily="34" charset="0"/>
              <a:buChar char="•"/>
              <a:defRPr/>
            </a:pPr>
            <a:r>
              <a:rPr lang="ru-RU" dirty="0"/>
              <a:t> взаимодействия с другими элементами конструкции, </a:t>
            </a:r>
          </a:p>
          <a:p>
            <a:pPr marL="4763" indent="350838">
              <a:buFont typeface="Arial" pitchFamily="34" charset="0"/>
              <a:buChar char="•"/>
              <a:defRPr/>
            </a:pPr>
            <a:r>
              <a:rPr lang="ru-RU" dirty="0"/>
              <a:t> мест соединений и пр.</a:t>
            </a:r>
          </a:p>
          <a:p>
            <a:pPr marL="4763" indent="350838">
              <a:defRPr/>
            </a:pPr>
            <a:endParaRPr lang="ru-RU" dirty="0"/>
          </a:p>
          <a:p>
            <a:pPr marL="4763" lvl="0" indent="350838">
              <a:defRPr/>
            </a:pPr>
            <a:r>
              <a:rPr lang="ru-RU" dirty="0">
                <a:solidFill>
                  <a:prstClr val="black"/>
                </a:solidFill>
              </a:rPr>
              <a:t>2. Разработка методик испытания макетов изделий и проведение испытаний.</a:t>
            </a:r>
          </a:p>
          <a:p>
            <a:pPr marL="4763" lvl="0" indent="350838">
              <a:defRPr/>
            </a:pPr>
            <a:endParaRPr lang="ru-RU" dirty="0">
              <a:solidFill>
                <a:prstClr val="black"/>
              </a:solidFill>
            </a:endParaRPr>
          </a:p>
          <a:p>
            <a:pPr marL="4763" lvl="0" indent="350838">
              <a:defRPr/>
            </a:pPr>
            <a:r>
              <a:rPr lang="ru-RU" dirty="0">
                <a:solidFill>
                  <a:prstClr val="black"/>
                </a:solidFill>
              </a:rPr>
              <a:t>3. Разработка конструкторской документации согласно требований ЕСКД и иных нормирующих документов.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077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13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НАУЧНЫЕ НАПРАВЛЕНИЯ. </a:t>
            </a:r>
            <a:r>
              <a:rPr lang="ru-RU" sz="2400" dirty="0">
                <a:solidFill>
                  <a:schemeClr val="accent2"/>
                </a:solidFill>
              </a:rPr>
              <a:t>Технология переработки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наука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800000"/>
            <a:ext cx="9144000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indent="355600" algn="just">
              <a:spcAft>
                <a:spcPts val="1200"/>
              </a:spcAft>
              <a:tabLst>
                <a:tab pos="8070850" algn="l"/>
                <a:tab pos="8250238" algn="l"/>
              </a:tabLst>
            </a:pPr>
            <a:r>
              <a:rPr lang="ru-RU" altLang="ru-RU" dirty="0">
                <a:latin typeface="+mn-lt"/>
              </a:rPr>
              <a:t>1. Выбор оптимального производственного процесса под реализацию поставленных задач с учетом:</a:t>
            </a:r>
          </a:p>
          <a:p>
            <a:pPr indent="355600" algn="just">
              <a:buFont typeface="Arial" pitchFamily="34" charset="0"/>
              <a:buChar char="•"/>
              <a:tabLst>
                <a:tab pos="893763" algn="l"/>
              </a:tabLst>
            </a:pPr>
            <a:r>
              <a:rPr lang="ru-RU" altLang="ru-RU" dirty="0">
                <a:latin typeface="+mn-lt"/>
              </a:rPr>
              <a:t> используемых компонентов материала, </a:t>
            </a:r>
          </a:p>
          <a:p>
            <a:pPr indent="355600" algn="just">
              <a:buFont typeface="Arial" pitchFamily="34" charset="0"/>
              <a:buChar char="•"/>
              <a:tabLst>
                <a:tab pos="893763" algn="l"/>
              </a:tabLst>
            </a:pPr>
            <a:r>
              <a:rPr lang="ru-RU" altLang="ru-RU" dirty="0">
                <a:latin typeface="+mn-lt"/>
              </a:rPr>
              <a:t> его структуры,</a:t>
            </a:r>
          </a:p>
          <a:p>
            <a:pPr indent="355600" algn="just">
              <a:buFont typeface="Arial" pitchFamily="34" charset="0"/>
              <a:buChar char="•"/>
              <a:tabLst>
                <a:tab pos="893763" algn="l"/>
              </a:tabLst>
            </a:pPr>
            <a:r>
              <a:rPr lang="ru-RU" altLang="ru-RU" dirty="0">
                <a:latin typeface="+mn-lt"/>
              </a:rPr>
              <a:t> конструкции изделия.</a:t>
            </a:r>
          </a:p>
          <a:p>
            <a:pPr indent="355600" algn="just">
              <a:tabLst>
                <a:tab pos="893763" algn="l"/>
              </a:tabLst>
            </a:pPr>
            <a:endParaRPr lang="ru-RU" altLang="ru-RU" dirty="0">
              <a:latin typeface="+mn-lt"/>
            </a:endParaRPr>
          </a:p>
          <a:p>
            <a:pPr indent="355600" algn="just">
              <a:tabLst>
                <a:tab pos="893763" algn="l"/>
              </a:tabLst>
            </a:pPr>
            <a:r>
              <a:rPr lang="ru-RU" altLang="ru-RU" dirty="0">
                <a:latin typeface="+mn-lt"/>
              </a:rPr>
              <a:t>2. Определение параметров технологических операций и их оптимизация для обеспечения необходимой производительности и качества реализации эксплуатационных свойств материала в изделии.</a:t>
            </a:r>
          </a:p>
          <a:p>
            <a:pPr indent="355600" algn="just">
              <a:tabLst>
                <a:tab pos="893763" algn="l"/>
              </a:tabLst>
            </a:pPr>
            <a:endParaRPr lang="ru-RU" altLang="ru-RU" dirty="0">
              <a:latin typeface="+mn-lt"/>
            </a:endParaRPr>
          </a:p>
          <a:p>
            <a:pPr indent="355600" algn="just">
              <a:tabLst>
                <a:tab pos="893763" algn="l"/>
              </a:tabLst>
            </a:pPr>
            <a:r>
              <a:rPr lang="ru-RU" altLang="ru-RU" dirty="0">
                <a:latin typeface="+mn-lt"/>
              </a:rPr>
              <a:t>3. Оценка технологических свойств материалов и опытная проверка основных операций технологического процесса.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44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14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НАУЧНЫЕ НАПРАВЛЕНИЯ. </a:t>
            </a:r>
            <a:r>
              <a:rPr lang="ru-RU" sz="2400" dirty="0">
                <a:solidFill>
                  <a:schemeClr val="accent2"/>
                </a:solidFill>
              </a:rPr>
              <a:t>Оборудование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наука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800000"/>
            <a:ext cx="9144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indent="350838" algn="just">
              <a:spcBef>
                <a:spcPts val="1200"/>
              </a:spcBef>
            </a:pPr>
            <a:r>
              <a:rPr lang="ru-RU" altLang="ru-RU" dirty="0"/>
              <a:t>Подбор основных элементов оборудования  и  разработка конструкции средств технологического оснащения , таких как:</a:t>
            </a:r>
          </a:p>
          <a:p>
            <a:pPr marL="4763" indent="350838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ru-RU" dirty="0"/>
              <a:t> формообразующие элементы, </a:t>
            </a:r>
          </a:p>
          <a:p>
            <a:pPr marL="4763" indent="350838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ru-RU" dirty="0"/>
              <a:t> оправки, </a:t>
            </a:r>
          </a:p>
          <a:p>
            <a:pPr marL="4763" indent="350838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ru-RU" dirty="0"/>
              <a:t> раскладчики, </a:t>
            </a:r>
          </a:p>
          <a:p>
            <a:pPr marL="4763" indent="350838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ru-RU" dirty="0"/>
              <a:t> дозаторы, </a:t>
            </a:r>
          </a:p>
          <a:p>
            <a:pPr marL="4763" indent="350838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ru-RU" dirty="0"/>
              <a:t> пропиточные устройства и пр. </a:t>
            </a:r>
          </a:p>
          <a:p>
            <a:pPr marL="4763" indent="-4763" algn="just">
              <a:spcBef>
                <a:spcPts val="1200"/>
              </a:spcBef>
            </a:pPr>
            <a:r>
              <a:rPr lang="ru-RU" altLang="ru-RU" dirty="0"/>
              <a:t>для реализации технологии с учетом технико-экономических требований.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96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18698" y="6492875"/>
            <a:ext cx="425301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15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НАУЧНЫЕ НАПРАВЛЕНИЯ. </a:t>
            </a:r>
            <a:r>
              <a:rPr lang="ru-RU" sz="2400" dirty="0">
                <a:solidFill>
                  <a:schemeClr val="accent2"/>
                </a:solidFill>
              </a:rPr>
              <a:t>Инжиниринговые услуги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наука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8000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Решение инженерных задач с учетом анизотропии композиционных материалов</a:t>
            </a:r>
          </a:p>
          <a:p>
            <a:pPr algn="ctr"/>
            <a:r>
              <a:rPr lang="ru-RU" dirty="0"/>
              <a:t>по следующим направлениям: </a:t>
            </a:r>
          </a:p>
        </p:txBody>
      </p:sp>
      <p:sp>
        <p:nvSpPr>
          <p:cNvPr id="12" name="Прямоугольник 3"/>
          <p:cNvSpPr>
            <a:spLocks noChangeArrowheads="1"/>
          </p:cNvSpPr>
          <p:nvPr/>
        </p:nvSpPr>
        <p:spPr bwMode="auto">
          <a:xfrm>
            <a:off x="5607137" y="6519863"/>
            <a:ext cx="2143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Сайт: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  <a:hlinkClick r:id="rId3"/>
              </a:rPr>
              <a:t>www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  <a:hlinkClick r:id="rId3"/>
              </a:rPr>
              <a:t>razlik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altLang="ru-RU" sz="16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  <a:hlinkClick r:id="rId3"/>
              </a:rPr>
              <a:t>by</a:t>
            </a:r>
            <a:endParaRPr lang="ru-RU" altLang="ru-RU" dirty="0"/>
          </a:p>
        </p:txBody>
      </p:sp>
      <p:sp>
        <p:nvSpPr>
          <p:cNvPr id="15" name="Прямоугольник 7"/>
          <p:cNvSpPr>
            <a:spLocks noChangeArrowheads="1"/>
          </p:cNvSpPr>
          <p:nvPr/>
        </p:nvSpPr>
        <p:spPr bwMode="auto">
          <a:xfrm>
            <a:off x="0" y="2520000"/>
            <a:ext cx="91440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indent="355600" algn="just"/>
            <a:r>
              <a:rPr lang="ru-RU" altLang="ru-RU" b="1" dirty="0">
                <a:latin typeface="+mn-lt"/>
                <a:cs typeface="Times New Roman" panose="02020603050405020304" pitchFamily="18" charset="0"/>
              </a:rPr>
              <a:t>1. Статический анализ </a:t>
            </a:r>
            <a:r>
              <a:rPr lang="ru-RU" altLang="ru-RU" dirty="0">
                <a:latin typeface="+mn-lt"/>
                <a:cs typeface="Times New Roman" panose="02020603050405020304" pitchFamily="18" charset="0"/>
              </a:rPr>
              <a:t>- </a:t>
            </a:r>
            <a:r>
              <a:rPr lang="ru-RU" altLang="ru-RU" dirty="0">
                <a:latin typeface="+mn-lt"/>
              </a:rPr>
              <a:t>расчет напряженно-деформированного состояния конструкций под действием приложенных к системе постоянных во времени сил.</a:t>
            </a:r>
          </a:p>
          <a:p>
            <a:pPr indent="355600" algn="just"/>
            <a:r>
              <a:rPr lang="ru-RU" altLang="ru-RU" b="1" dirty="0">
                <a:latin typeface="+mn-lt"/>
                <a:cs typeface="Times New Roman" panose="02020603050405020304" pitchFamily="18" charset="0"/>
              </a:rPr>
              <a:t>2. Динамический анализ: </a:t>
            </a:r>
            <a:r>
              <a:rPr lang="ru-RU" altLang="ru-RU" dirty="0">
                <a:latin typeface="+mn-lt"/>
              </a:rPr>
              <a:t>модальный анализ; гармонический анализ; анализ переходных процессов; спектральный анализ; анализ быстротекущих </a:t>
            </a:r>
            <a:r>
              <a:rPr lang="ru-RU" altLang="ru-RU" dirty="0" err="1">
                <a:latin typeface="+mn-lt"/>
              </a:rPr>
              <a:t>высоконелинейных</a:t>
            </a:r>
            <a:r>
              <a:rPr lang="ru-RU" altLang="ru-RU" dirty="0">
                <a:latin typeface="+mn-lt"/>
              </a:rPr>
              <a:t> процессов.</a:t>
            </a:r>
          </a:p>
          <a:p>
            <a:pPr indent="355600" algn="just"/>
            <a:r>
              <a:rPr lang="ru-RU" altLang="ru-RU" b="1" dirty="0">
                <a:latin typeface="+mn-lt"/>
                <a:cs typeface="Times New Roman" panose="02020603050405020304" pitchFamily="18" charset="0"/>
              </a:rPr>
              <a:t>3. Тепловой анализ </a:t>
            </a:r>
            <a:r>
              <a:rPr lang="ru-RU" altLang="ru-RU" dirty="0">
                <a:latin typeface="+mn-lt"/>
                <a:cs typeface="Times New Roman" panose="02020603050405020304" pitchFamily="18" charset="0"/>
              </a:rPr>
              <a:t>- </a:t>
            </a:r>
            <a:r>
              <a:rPr lang="ru-RU" altLang="ru-RU" dirty="0">
                <a:latin typeface="+mn-lt"/>
              </a:rPr>
              <a:t>оценка температурного поведения изделия под действием источников тепла, вызванных конвективными потоками, излучения и теплопроводностью.</a:t>
            </a:r>
          </a:p>
          <a:p>
            <a:pPr indent="355600" algn="just"/>
            <a:r>
              <a:rPr lang="ru-RU" altLang="ru-RU" b="1" dirty="0">
                <a:latin typeface="+mn-lt"/>
                <a:cs typeface="Times New Roman" panose="02020603050405020304" pitchFamily="18" charset="0"/>
              </a:rPr>
              <a:t>4. Динамика жидкостей и газов. </a:t>
            </a:r>
          </a:p>
          <a:p>
            <a:pPr indent="355600" algn="just"/>
            <a:r>
              <a:rPr lang="ru-RU" altLang="ru-RU" b="1" dirty="0">
                <a:latin typeface="+mn-lt"/>
                <a:cs typeface="Times New Roman" panose="02020603050405020304" pitchFamily="18" charset="0"/>
              </a:rPr>
              <a:t>5. Анализ усталостной долговечности</a:t>
            </a:r>
            <a:r>
              <a:rPr lang="ru-RU" altLang="ru-RU" dirty="0">
                <a:latin typeface="+mn-lt"/>
                <a:cs typeface="Times New Roman" panose="02020603050405020304" pitchFamily="18" charset="0"/>
              </a:rPr>
              <a:t>. </a:t>
            </a:r>
          </a:p>
          <a:p>
            <a:pPr indent="355600" algn="just"/>
            <a:r>
              <a:rPr lang="ru-RU" altLang="ru-RU" b="1" dirty="0">
                <a:latin typeface="+mn-lt"/>
                <a:cs typeface="Times New Roman" panose="02020603050405020304" pitchFamily="18" charset="0"/>
              </a:rPr>
              <a:t>6. Оптимизация изделий и конструкций </a:t>
            </a:r>
            <a:r>
              <a:rPr lang="ru-RU" altLang="ru-RU" dirty="0">
                <a:latin typeface="+mn-lt"/>
              </a:rPr>
              <a:t>с целью достижения компромисса между разными критериями: прочностью, жесткостью, металлоемкостью, ценой изделия и т.д.</a:t>
            </a:r>
            <a:endParaRPr lang="ru-RU" altLang="ru-RU" dirty="0">
              <a:latin typeface="+mn-lt"/>
              <a:cs typeface="Times New Roman" panose="02020603050405020304" pitchFamily="18" charset="0"/>
            </a:endParaRPr>
          </a:p>
          <a:p>
            <a:pPr indent="355600" algn="just"/>
            <a:r>
              <a:rPr lang="ru-RU" altLang="ru-RU" b="1" dirty="0">
                <a:latin typeface="+mn-lt"/>
              </a:rPr>
              <a:t>7. 3-D моделирование и конструкторская документация </a:t>
            </a:r>
            <a:r>
              <a:rPr lang="ru-RU" altLang="ru-RU" dirty="0">
                <a:latin typeface="+mn-lt"/>
              </a:rPr>
              <a:t>с использованием CAD-систем для реализации сквозного цикла подготовки и производства сложных промышленных изделий.</a:t>
            </a:r>
            <a:endParaRPr lang="ru-RU" alt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3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892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16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НАУЧНЫЕ НАПРАВЛЕНИЯ. </a:t>
            </a:r>
            <a:r>
              <a:rPr lang="ru-RU" sz="2400" dirty="0">
                <a:solidFill>
                  <a:schemeClr val="accent2"/>
                </a:solidFill>
              </a:rPr>
              <a:t>Аддитивные технологии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наука</a:t>
            </a:r>
          </a:p>
        </p:txBody>
      </p:sp>
      <p:sp>
        <p:nvSpPr>
          <p:cNvPr id="11" name="Прямоугольник 3"/>
          <p:cNvSpPr>
            <a:spLocks noChangeArrowheads="1"/>
          </p:cNvSpPr>
          <p:nvPr/>
        </p:nvSpPr>
        <p:spPr bwMode="auto">
          <a:xfrm>
            <a:off x="0" y="1800000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indent="180975" algn="ctr"/>
            <a:r>
              <a:rPr lang="ru-RU" altLang="ru-RU" dirty="0">
                <a:latin typeface="+mn-lt"/>
              </a:rPr>
              <a:t>Трехмерные технологии производства изделий (3</a:t>
            </a:r>
            <a:r>
              <a:rPr lang="en-US" altLang="ru-RU" dirty="0">
                <a:latin typeface="+mn-lt"/>
              </a:rPr>
              <a:t>D</a:t>
            </a:r>
            <a:r>
              <a:rPr lang="ru-RU" altLang="ru-RU" dirty="0">
                <a:latin typeface="+mn-lt"/>
              </a:rPr>
              <a:t>-печать) из полимерных материалов, в том числе, армированными непрерывными углеродными и стеклянными нитями.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2628000"/>
            <a:ext cx="91440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indent="0" algn="ctr"/>
            <a:r>
              <a:rPr lang="ru-RU" altLang="ru-RU" b="1" dirty="0">
                <a:latin typeface="+mn-lt"/>
              </a:rPr>
              <a:t>Общая характеристика</a:t>
            </a:r>
            <a:endParaRPr lang="ru-RU" altLang="ru-RU" dirty="0">
              <a:latin typeface="+mn-lt"/>
            </a:endParaRPr>
          </a:p>
          <a:p>
            <a:pPr indent="355600" algn="just"/>
            <a:r>
              <a:rPr lang="ru-RU" altLang="ru-RU" dirty="0">
                <a:latin typeface="+mn-lt"/>
              </a:rPr>
              <a:t>1. Разработка материалов (полуфабрикатов в виде прутка для </a:t>
            </a:r>
            <a:r>
              <a:rPr lang="en-US" altLang="ru-RU" dirty="0">
                <a:latin typeface="+mn-lt"/>
              </a:rPr>
              <a:t>FDM </a:t>
            </a:r>
            <a:r>
              <a:rPr lang="ru-RU" altLang="ru-RU" dirty="0">
                <a:latin typeface="+mn-lt"/>
              </a:rPr>
              <a:t>– печати), в том числе армированных непрерывными волокнами</a:t>
            </a:r>
          </a:p>
          <a:p>
            <a:pPr indent="355600" algn="just"/>
            <a:r>
              <a:rPr lang="ru-RU" altLang="ru-RU" dirty="0">
                <a:latin typeface="+mn-lt"/>
              </a:rPr>
              <a:t>2. Разработка технологии и алгоритма ввода армирующих волокнистых материалов на стадии печати.</a:t>
            </a:r>
          </a:p>
          <a:p>
            <a:pPr indent="355600" algn="just"/>
            <a:r>
              <a:rPr lang="ru-RU" altLang="ru-RU" dirty="0">
                <a:latin typeface="+mn-lt"/>
              </a:rPr>
              <a:t>3. Оценка и управление анизотропией материала изделия под эксплуатационные требования.</a:t>
            </a:r>
          </a:p>
          <a:p>
            <a:pPr indent="355600" algn="just"/>
            <a:r>
              <a:rPr lang="ru-RU" altLang="ru-RU" dirty="0">
                <a:latin typeface="+mn-lt"/>
              </a:rPr>
              <a:t>4. Изготовление макетов и изделий.</a:t>
            </a:r>
          </a:p>
          <a:p>
            <a:pPr indent="355600" algn="just"/>
            <a:r>
              <a:rPr lang="ru-RU" altLang="ru-RU" dirty="0">
                <a:latin typeface="+mn-lt"/>
              </a:rPr>
              <a:t>5. Разработка трехмерных моделей под требования заказчика с учетом особенностей процесса печати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5400000"/>
            <a:ext cx="914399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latin typeface="+mn-lt"/>
              </a:rPr>
              <a:t>Достоинства и преимущества</a:t>
            </a:r>
            <a:endParaRPr lang="ru-RU" altLang="ru-RU" dirty="0">
              <a:latin typeface="+mn-lt"/>
            </a:endParaRPr>
          </a:p>
          <a:p>
            <a:pPr marL="4763" indent="350838" algn="just"/>
            <a:r>
              <a:rPr lang="ru-RU" altLang="ru-RU" dirty="0">
                <a:latin typeface="+mn-lt"/>
              </a:rPr>
              <a:t>С целью обеспечения конкурентоспособности изделий варианты его конструктивного исполнения и применяемые материалы выбираются в зависимости от назначения изделий.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4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23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17</a:t>
            </a:fld>
            <a:endParaRPr lang="ru-RU" sz="1800" dirty="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НАУЧНЫЕ РАЗРАБОТКИ. </a:t>
            </a:r>
            <a:r>
              <a:rPr lang="ru-RU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Пултрузионная</a:t>
            </a: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технология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pc="-150" dirty="0"/>
              <a:t>разработки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" y="1800000"/>
            <a:ext cx="914399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1778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indent="180975" algn="ctr">
              <a:tabLst>
                <a:tab pos="361950" algn="l"/>
                <a:tab pos="446088" algn="l"/>
              </a:tabLst>
            </a:pPr>
            <a:r>
              <a:rPr lang="ru-RU" altLang="ru-RU" b="1" dirty="0">
                <a:latin typeface="+mn-lt"/>
              </a:rPr>
              <a:t>Общая характеристика.</a:t>
            </a:r>
          </a:p>
          <a:p>
            <a:pPr indent="355600" algn="just">
              <a:tabLst>
                <a:tab pos="361950" algn="l"/>
                <a:tab pos="446088" algn="l"/>
              </a:tabLst>
            </a:pPr>
            <a:r>
              <a:rPr lang="ru-RU" altLang="ru-RU" dirty="0">
                <a:latin typeface="+mn-lt"/>
              </a:rPr>
              <a:t>1.Стержни и профили однонаправленной структуры  с наполнителями в виде  непрерывных стеклянных и других волокон.</a:t>
            </a:r>
          </a:p>
          <a:p>
            <a:pPr indent="355600" algn="just">
              <a:tabLst>
                <a:tab pos="446088" algn="l"/>
              </a:tabLst>
            </a:pPr>
            <a:r>
              <a:rPr lang="ru-RU" altLang="ru-RU" dirty="0">
                <a:latin typeface="+mn-lt"/>
              </a:rPr>
              <a:t>2. Профильные и листовые изделия на основе тканых наполнителей (стеклянные и др. волокна).</a:t>
            </a:r>
          </a:p>
          <a:p>
            <a:pPr indent="355600">
              <a:tabLst>
                <a:tab pos="446088" algn="l"/>
              </a:tabLst>
            </a:pPr>
            <a:r>
              <a:rPr lang="ru-RU" altLang="ru-RU" dirty="0">
                <a:latin typeface="+mn-lt"/>
              </a:rPr>
              <a:t>3. Длинноволокнистые литьевые материалы.</a:t>
            </a:r>
          </a:p>
          <a:p>
            <a:pPr indent="355600" algn="just">
              <a:tabLst>
                <a:tab pos="446088" algn="l"/>
              </a:tabLst>
            </a:pPr>
            <a:r>
              <a:rPr lang="ru-RU" altLang="ru-RU" dirty="0">
                <a:latin typeface="+mn-lt"/>
              </a:rPr>
              <a:t>4. Получение </a:t>
            </a:r>
            <a:r>
              <a:rPr lang="ru-RU" altLang="ru-RU" dirty="0" err="1">
                <a:latin typeface="+mn-lt"/>
              </a:rPr>
              <a:t>препрегов</a:t>
            </a:r>
            <a:r>
              <a:rPr lang="ru-RU" altLang="ru-RU" dirty="0">
                <a:latin typeface="+mn-lt"/>
              </a:rPr>
              <a:t> на основе выше перечисленных материалов (волокон и тканей).</a:t>
            </a:r>
          </a:p>
        </p:txBody>
      </p:sp>
      <p:sp>
        <p:nvSpPr>
          <p:cNvPr id="13" name="Прямоугольник 3"/>
          <p:cNvSpPr>
            <a:spLocks noChangeArrowheads="1"/>
          </p:cNvSpPr>
          <p:nvPr/>
        </p:nvSpPr>
        <p:spPr bwMode="auto">
          <a:xfrm>
            <a:off x="0" y="4284000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indent="0" algn="ctr"/>
            <a:r>
              <a:rPr lang="ru-RU" altLang="ru-RU" b="1" dirty="0">
                <a:latin typeface="+mn-lt"/>
              </a:rPr>
              <a:t>Достоинства и преимущества:</a:t>
            </a:r>
            <a:endParaRPr lang="ru-RU" altLang="ru-RU" dirty="0">
              <a:latin typeface="+mn-lt"/>
            </a:endParaRPr>
          </a:p>
          <a:p>
            <a:pPr marL="3175" indent="0"/>
            <a:r>
              <a:rPr lang="ru-RU" altLang="ru-RU" dirty="0">
                <a:latin typeface="+mn-lt"/>
              </a:rPr>
              <a:t>       1. Высокопрочные материалы.</a:t>
            </a:r>
          </a:p>
          <a:p>
            <a:pPr marL="3175" indent="0" algn="just"/>
            <a:r>
              <a:rPr lang="ru-RU" altLang="ru-RU" dirty="0">
                <a:latin typeface="+mn-lt"/>
              </a:rPr>
              <a:t>       2. Использование вторичных ресурсов при изготовлении изделия обеспечивает относительно низкую стоимость изготовления и стоимость готового изделия.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8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18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НАУЧНЫЕ РАЗРАБОТКИ. </a:t>
            </a: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Переработка отходов полимеров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pc="-150" dirty="0"/>
              <a:t>разработки</a:t>
            </a:r>
          </a:p>
        </p:txBody>
      </p:sp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0" y="1800000"/>
            <a:ext cx="91440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778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indent="0" algn="ctr">
              <a:spcAft>
                <a:spcPts val="1200"/>
              </a:spcAft>
            </a:pPr>
            <a:r>
              <a:rPr lang="ru-RU" altLang="ru-RU" b="1" dirty="0">
                <a:latin typeface="+mn-lt"/>
              </a:rPr>
              <a:t>Общая характеристика</a:t>
            </a:r>
          </a:p>
          <a:p>
            <a:pPr indent="355600" algn="just"/>
            <a:r>
              <a:rPr lang="ru-RU" altLang="ru-RU" dirty="0">
                <a:latin typeface="+mn-lt"/>
              </a:rPr>
              <a:t>1. Переработка высоковязких смесевых композиций на основе термопластичных полимеров различной морфологии.</a:t>
            </a:r>
          </a:p>
          <a:p>
            <a:pPr indent="355600" algn="just"/>
            <a:r>
              <a:rPr lang="ru-RU" altLang="ru-RU" dirty="0">
                <a:latin typeface="+mn-lt"/>
              </a:rPr>
              <a:t>2. Переработка отходов композиций на основе термореактивных смол и наполнителей волокнистой структуры (стеклопластики и др. т.п.).</a:t>
            </a:r>
          </a:p>
          <a:p>
            <a:pPr indent="355600" algn="just"/>
            <a:r>
              <a:rPr lang="ru-RU" altLang="ru-RU" dirty="0">
                <a:latin typeface="+mn-lt"/>
              </a:rPr>
              <a:t>3. Переработка высоковязких и высоконаполненных композиций, наполненных дисперсными и волокнистыми частицами.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-1" y="4027056"/>
            <a:ext cx="9144001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1778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indent="0" algn="ctr">
              <a:spcAft>
                <a:spcPts val="1200"/>
              </a:spcAft>
            </a:pPr>
            <a:r>
              <a:rPr lang="ru-RU" altLang="ru-RU" b="1" dirty="0">
                <a:latin typeface="+mn-lt"/>
              </a:rPr>
              <a:t>Достоинства и преимущества</a:t>
            </a:r>
            <a:endParaRPr lang="ru-RU" altLang="ru-RU" dirty="0">
              <a:latin typeface="+mn-lt"/>
            </a:endParaRPr>
          </a:p>
          <a:p>
            <a:pPr indent="361950" algn="just"/>
            <a:r>
              <a:rPr lang="ru-RU" altLang="ru-RU" dirty="0">
                <a:latin typeface="+mn-lt"/>
              </a:rPr>
              <a:t>1. Введение в полимер наполнителей различной природы (текстильные, растительного и минерального происхождения) можно применять как для снижения стоимости, так и для повышения эксплуатационных характеристик.</a:t>
            </a:r>
          </a:p>
          <a:p>
            <a:pPr indent="361950" algn="just"/>
            <a:r>
              <a:rPr lang="ru-RU" altLang="ru-RU" dirty="0">
                <a:latin typeface="+mn-lt"/>
              </a:rPr>
              <a:t>2. Изделия могут иметь </a:t>
            </a:r>
            <a:r>
              <a:rPr lang="ru-RU" altLang="ru-RU" dirty="0" err="1">
                <a:latin typeface="+mn-lt"/>
              </a:rPr>
              <a:t>разнотолщинность</a:t>
            </a:r>
            <a:r>
              <a:rPr lang="ru-RU" altLang="ru-RU" dirty="0">
                <a:latin typeface="+mn-lt"/>
              </a:rPr>
              <a:t>, ребра, приливы, бобышки, закладные детали и т.п., декоративные покрытия. </a:t>
            </a:r>
          </a:p>
          <a:p>
            <a:pPr indent="361950" algn="just"/>
            <a:r>
              <a:rPr lang="ru-RU" altLang="ru-RU" dirty="0">
                <a:latin typeface="+mn-lt"/>
              </a:rPr>
              <a:t>3. Безотходный способ получения изделий и их утилизация после завершения эксплуатации.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96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19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ПРЕДЛОЖЕНИЯ ПО СОТРУДНИЧЕСТВУ. </a:t>
            </a:r>
            <a:r>
              <a:rPr lang="ru-RU" sz="2400" dirty="0">
                <a:solidFill>
                  <a:srgbClr val="C00000"/>
                </a:solidFill>
              </a:rPr>
              <a:t>Исследования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rgbClr val="A51E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spc="-150" dirty="0"/>
              <a:t>сотрудничество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800000"/>
            <a:ext cx="9144000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61950" algn="just">
              <a:spcAft>
                <a:spcPts val="1800"/>
              </a:spcAft>
            </a:pPr>
            <a:r>
              <a:rPr lang="ru-RU" altLang="ru-RU" dirty="0"/>
              <a:t>1. Выбор материала, компонентов, обоснование и оптимизация структуры материала в изделиях на основе расчета напряженного и деформированного состояния изделия в условиях эксплуатации.</a:t>
            </a:r>
          </a:p>
          <a:p>
            <a:pPr indent="361950" algn="just"/>
            <a:r>
              <a:rPr lang="ru-RU" altLang="ru-RU" dirty="0"/>
              <a:t>2. Выбор конструкции, изготовление и проведение испытаний материалов, макетов и изделий; разработка программы и оригинальных методик испытания и средств испытаний.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95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2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ОБЩАЯ ИНФОРМАЦИЯ О КАФЕДРЕ.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Направления деятельности</a:t>
            </a:r>
          </a:p>
        </p:txBody>
      </p:sp>
      <p:sp>
        <p:nvSpPr>
          <p:cNvPr id="16" name="Свиток: вертикальный 15"/>
          <p:cNvSpPr/>
          <p:nvPr/>
        </p:nvSpPr>
        <p:spPr>
          <a:xfrm>
            <a:off x="1" y="533665"/>
            <a:ext cx="636103" cy="11880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кафедра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80000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5725" marR="0" lvl="0" indent="2762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Основная учебная и научная деятельности связана с </a:t>
            </a:r>
            <a:r>
              <a:rPr kumimoji="0" lang="ru-RU" b="0" i="0" strike="noStrike" cap="none" normalizeH="0" dirty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механикой и технологией полимерных композиционных материалов.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85725" marR="0" lvl="0" indent="2762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85725" indent="276225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Кафедра является выпускающей и ведет подготовку инженеров по двум</a:t>
            </a:r>
            <a:r>
              <a:rPr kumimoji="0" lang="ru-RU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специальностям: «Конструирование и производство изделий из композиционных материалов» (с 1989г.) 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>и «Производство изделий на основе трехмерных технологий» (с 2016 г.).  </a:t>
            </a:r>
          </a:p>
          <a:p>
            <a:pPr marL="85725" indent="276225" algn="just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ea typeface="Calibri" pitchFamily="34" charset="0"/>
              <a:cs typeface="Times New Roman" pitchFamily="18" charset="0"/>
            </a:endParaRPr>
          </a:p>
          <a:p>
            <a:pPr marL="85725" indent="276225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ea typeface="Calibri" pitchFamily="34" charset="0"/>
                <a:cs typeface="Times New Roman" pitchFamily="18" charset="0"/>
              </a:rPr>
              <a:t>У</a:t>
            </a:r>
            <a:r>
              <a:rPr lang="ru-RU" dirty="0"/>
              <a:t>чебная деятельность в основном ориентирована на чтение специальных дисциплин, организацию и проведение всех видов практик, руководство курсовыми и дипломными проектами как научной, так и практической направленности (по заказам предприятий). </a:t>
            </a:r>
          </a:p>
          <a:p>
            <a:pPr marL="85725" indent="276225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Также осуществляется подготовка по ряду общетехнических дисциплин: «Прикладная механика», «Механика материалов», «Механика материалов и конструкций». </a:t>
            </a:r>
          </a:p>
          <a:p>
            <a:pPr marL="85725" indent="276225" algn="just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marL="85725" indent="276225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Кафедра активно занимается научно-исследовательской деятельностью в области полимерных композиционных материалов.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1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790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ПРЕДЛОЖЕНИЯ ПО СОТРУДНИЧЕСТВУ. </a:t>
            </a:r>
            <a:r>
              <a:rPr lang="ru-RU" sz="2400" dirty="0">
                <a:solidFill>
                  <a:srgbClr val="C00000"/>
                </a:solidFill>
              </a:rPr>
              <a:t>ОКР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rgbClr val="A51E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spc="-150" dirty="0">
                <a:solidFill>
                  <a:prstClr val="white"/>
                </a:solidFill>
              </a:rPr>
              <a:t>сотрудничество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800000"/>
            <a:ext cx="914400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spcAft>
                <a:spcPts val="600"/>
              </a:spcAft>
            </a:pPr>
            <a:r>
              <a:rPr lang="ru-RU" dirty="0"/>
              <a:t>1. Проработка возможных вариантов формы и конструкции изделия, отличающихся применяемыми материалами, структурой, технологией формообразования, геометрией и т.п., их сравнительная оценка.</a:t>
            </a:r>
          </a:p>
          <a:p>
            <a:pPr indent="361950" algn="just">
              <a:spcAft>
                <a:spcPts val="600"/>
              </a:spcAft>
            </a:pPr>
            <a:r>
              <a:rPr lang="ru-RU" dirty="0"/>
              <a:t>2. Разработка изделий, содержащих закладные элементы, имеющие гибридную структуру по отношению к природе компонентов и структуре.</a:t>
            </a:r>
          </a:p>
          <a:p>
            <a:pPr indent="361950" algn="just">
              <a:spcAft>
                <a:spcPts val="600"/>
              </a:spcAft>
            </a:pPr>
            <a:r>
              <a:rPr lang="ru-RU" dirty="0"/>
              <a:t>3. Проработка конструкции и технологии исполнения соединений частей изделия между собой и с другими изделиями, способов укрепления и обеспечение </a:t>
            </a:r>
            <a:r>
              <a:rPr lang="ru-RU" dirty="0" err="1"/>
              <a:t>равнопрочности</a:t>
            </a:r>
            <a:r>
              <a:rPr lang="ru-RU" dirty="0"/>
              <a:t> соединений.</a:t>
            </a:r>
          </a:p>
          <a:p>
            <a:pPr indent="361950" algn="just">
              <a:spcAft>
                <a:spcPts val="600"/>
              </a:spcAft>
            </a:pPr>
            <a:r>
              <a:rPr lang="ru-RU" dirty="0"/>
              <a:t>4. Составление расчетных схем основных элементов конструкций; расчеты на жесткость, прочность и надежность нагруженных элементов, несущих систем, в том числе работающих под ударными нагрузками, учет неоднородности материала, случайного характера </a:t>
            </a:r>
            <a:r>
              <a:rPr lang="ru-RU" dirty="0" err="1"/>
              <a:t>нагружения</a:t>
            </a:r>
            <a:r>
              <a:rPr lang="ru-RU" dirty="0"/>
              <a:t>, ползучести.</a:t>
            </a:r>
          </a:p>
          <a:p>
            <a:pPr indent="361950" algn="just">
              <a:spcAft>
                <a:spcPts val="600"/>
              </a:spcAft>
            </a:pPr>
            <a:r>
              <a:rPr lang="ru-RU" dirty="0"/>
              <a:t>5. Анализ результатов расчета, спроектированной структуры с точки зрения конструктивной эффективности и с точки зрения технологической осуществимости.</a:t>
            </a:r>
          </a:p>
          <a:p>
            <a:pPr indent="361950" algn="just">
              <a:spcAft>
                <a:spcPts val="600"/>
              </a:spcAft>
            </a:pPr>
            <a:r>
              <a:rPr lang="ru-RU" dirty="0"/>
              <a:t>6. Выполнение конструкторской документации на изделия, испытательную оснастку, средства технологического оснащения и оборудования.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636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A51E07"/>
                </a:solidFill>
              </a:rPr>
              <a:t>ПРЕДЛОЖЕНИЯ ПО СОТРУДНИЧЕСТВУ. </a:t>
            </a:r>
            <a:r>
              <a:rPr lang="ru-RU" sz="2400" dirty="0">
                <a:solidFill>
                  <a:srgbClr val="A51E07"/>
                </a:solidFill>
              </a:rPr>
              <a:t>ОТР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rgbClr val="A51E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spc="-150" dirty="0">
                <a:solidFill>
                  <a:prstClr val="white"/>
                </a:solidFill>
              </a:rPr>
              <a:t>сотрудничество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800000"/>
            <a:ext cx="9144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spcAft>
                <a:spcPts val="1200"/>
              </a:spcAft>
            </a:pPr>
            <a:r>
              <a:rPr lang="ru-RU" dirty="0"/>
              <a:t>1. Выбор материала, компонентов, обоснование и оптимизация структуры материала в изделиях на основе расчета напряженного и деформированного состояния изделия в условиях эксплуатации.</a:t>
            </a:r>
          </a:p>
          <a:p>
            <a:pPr indent="361950" algn="just">
              <a:spcAft>
                <a:spcPts val="1200"/>
              </a:spcAft>
            </a:pPr>
            <a:r>
              <a:rPr lang="ru-RU" dirty="0"/>
              <a:t>2. Выбор, обоснование и разработка технологических схем изготовления изделия, проработка операций формообразования, сборки, дополнительной обработки и контроль изделия; проработка элементов специальной технологической оснастки.</a:t>
            </a:r>
          </a:p>
          <a:p>
            <a:pPr indent="361950" algn="just">
              <a:spcAft>
                <a:spcPts val="1200"/>
              </a:spcAft>
            </a:pPr>
            <a:r>
              <a:rPr lang="ru-RU" altLang="ru-RU" dirty="0"/>
              <a:t>3. Изучение и учет вопросов экологических последствий, связанных с производством и эксплуатацией изделий; проработка способов вторичного использования разрабатываемых изделий, их составных частей, материалов, отходов производства.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636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543F71"/>
                </a:solidFill>
              </a:rPr>
              <a:t>КОНТАКТНЫЕ ДАННЫЕ</a:t>
            </a:r>
            <a:endParaRPr lang="ru-RU" sz="2400" dirty="0">
              <a:solidFill>
                <a:srgbClr val="543F71"/>
              </a:solidFill>
            </a:endParaRP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rgbClr val="543F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000" spc="-150" dirty="0">
                <a:solidFill>
                  <a:prstClr val="white"/>
                </a:solidFill>
              </a:rPr>
              <a:t>контакты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056828"/>
            <a:ext cx="91439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220006, г. Минск,  ул. Свердлова, 13, </a:t>
            </a:r>
            <a:r>
              <a:rPr lang="ru-RU" sz="2400" dirty="0" err="1"/>
              <a:t>каб</a:t>
            </a:r>
            <a:r>
              <a:rPr lang="ru-RU" sz="2400" dirty="0"/>
              <a:t>. 116</a:t>
            </a:r>
          </a:p>
          <a:p>
            <a:pPr algn="ctr"/>
            <a:r>
              <a:rPr lang="en-US" sz="2400" dirty="0" smtClean="0"/>
              <a:t>E-mail</a:t>
            </a:r>
            <a:r>
              <a:rPr lang="ru-RU" sz="2400" dirty="0"/>
              <a:t>: </a:t>
            </a:r>
            <a:r>
              <a:rPr lang="en-US" sz="2400" dirty="0">
                <a:hlinkClick r:id="rId3"/>
              </a:rPr>
              <a:t>mmik@belstu.by</a:t>
            </a:r>
            <a:endParaRPr lang="ru-RU" sz="2400" dirty="0"/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Заведующий </a:t>
            </a:r>
            <a:r>
              <a:rPr lang="ru-RU" sz="2400" dirty="0"/>
              <a:t>кафедрой: к.т.н., доцент </a:t>
            </a:r>
          </a:p>
          <a:p>
            <a:pPr algn="ctr"/>
            <a:r>
              <a:rPr lang="ru-RU" sz="2400" b="1" dirty="0" smtClean="0"/>
              <a:t>КАРПОВИЧ Олег Иосифович</a:t>
            </a:r>
            <a:endParaRPr lang="ru-RU" sz="2400" b="1" dirty="0"/>
          </a:p>
          <a:p>
            <a:pPr algn="ctr"/>
            <a:r>
              <a:rPr lang="ru-RU" sz="2400" dirty="0" smtClean="0"/>
              <a:t>Тел</a:t>
            </a:r>
            <a:r>
              <a:rPr lang="ru-RU" sz="2400" dirty="0"/>
              <a:t>. раб.: +375 17 </a:t>
            </a:r>
            <a:r>
              <a:rPr lang="ru-RU" sz="2400" dirty="0" smtClean="0"/>
              <a:t>374 </a:t>
            </a:r>
            <a:r>
              <a:rPr lang="ru-RU" sz="2400" dirty="0"/>
              <a:t>15 44</a:t>
            </a:r>
          </a:p>
          <a:p>
            <a:pPr algn="ctr"/>
            <a:r>
              <a:rPr lang="ru-RU" sz="2400" dirty="0" smtClean="0"/>
              <a:t>Тел</a:t>
            </a:r>
            <a:r>
              <a:rPr lang="ru-RU" sz="2400" dirty="0"/>
              <a:t>. моб.: +375 </a:t>
            </a:r>
            <a:r>
              <a:rPr lang="ru-RU" sz="2400" dirty="0" smtClean="0"/>
              <a:t>29 709 86 82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7" y="1840979"/>
            <a:ext cx="2992487" cy="1715065"/>
          </a:xfrm>
          <a:prstGeom prst="rect">
            <a:avLst/>
          </a:prstGeom>
        </p:spPr>
      </p:pic>
      <p:pic>
        <p:nvPicPr>
          <p:cNvPr id="17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</p:spTree>
    <p:extLst>
      <p:ext uri="{BB962C8B-B14F-4D97-AF65-F5344CB8AC3E}">
        <p14:creationId xmlns:p14="http://schemas.microsoft.com/office/powerpoint/2010/main" val="347459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3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ОБЩАЯ ИНФОРМАЦИЯ О КАФЕДРЕ.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Состав кафедры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1" y="533665"/>
            <a:ext cx="636103" cy="11880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кафедра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800000"/>
            <a:ext cx="91440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 fontAlgn="base">
              <a:spcBef>
                <a:spcPct val="0"/>
              </a:spcBef>
              <a:spcAft>
                <a:spcPts val="600"/>
              </a:spcAft>
            </a:pPr>
            <a:r>
              <a:rPr lang="ru-RU" dirty="0">
                <a:ea typeface="Calibri" pitchFamily="34" charset="0"/>
                <a:cs typeface="Times New Roman" pitchFamily="18" charset="0"/>
              </a:rPr>
              <a:t>В штате кафедры состоят </a:t>
            </a:r>
            <a:r>
              <a:rPr lang="en-US" dirty="0" smtClean="0">
                <a:ea typeface="Calibri" pitchFamily="34" charset="0"/>
                <a:cs typeface="Times New Roman" pitchFamily="18" charset="0"/>
              </a:rPr>
              <a:t>1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профессор 5 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>кандидатов технических наук,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4 кандидата 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>физико-математических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наук,1 старший преподаватель, 3 ассистента и 3 аспиранта.</a:t>
            </a:r>
            <a:endParaRPr lang="ru-RU" dirty="0">
              <a:ea typeface="Calibri" pitchFamily="34" charset="0"/>
              <a:cs typeface="Times New Roman" pitchFamily="18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cs typeface="Times New Roman" pitchFamily="18" charset="0"/>
            </a:endParaRPr>
          </a:p>
          <a:p>
            <a:pPr indent="355600" algn="just" fontAlgn="base">
              <a:spcBef>
                <a:spcPct val="0"/>
              </a:spcBef>
              <a:spcAft>
                <a:spcPts val="600"/>
              </a:spcAft>
            </a:pPr>
            <a:r>
              <a:rPr lang="ru-RU" dirty="0">
                <a:cs typeface="Times New Roman" pitchFamily="18" charset="0"/>
              </a:rPr>
              <a:t>Учебный процесс обеспечивают 5 сотрудников вспомогательного </a:t>
            </a:r>
            <a:r>
              <a:rPr lang="ru-RU" dirty="0" smtClean="0">
                <a:cs typeface="Times New Roman" pitchFamily="18" charset="0"/>
              </a:rPr>
              <a:t>персонала.</a:t>
            </a:r>
            <a:endParaRPr lang="ru-RU" dirty="0"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86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4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8" name="Свиток: вертикальный 7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обучение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ОБРАЗОВАТЕЛЬНАЯ ДЕЯТЕЛЬНОСТЬ.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I-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ая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ступень</a:t>
            </a: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0" y="21240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1. </a:t>
            </a:r>
            <a:r>
              <a:rPr lang="ru-RU" dirty="0"/>
              <a:t>Специальность  </a:t>
            </a:r>
            <a:r>
              <a:rPr lang="ru-RU" b="1" dirty="0"/>
              <a:t>1-36 01 08 «Конструирование и производство изделий из композиционных материалов»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0" y="18000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Ведется по двум специальностям очной формы обучения: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0" y="2700000"/>
            <a:ext cx="9144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479675" eaLnBrk="0" hangingPunct="0"/>
            <a:r>
              <a:rPr lang="ru-RU" altLang="ru-RU" i="1" dirty="0"/>
              <a:t>Квалификация</a:t>
            </a:r>
            <a:r>
              <a:rPr lang="en-US" altLang="ru-RU" i="1" dirty="0"/>
              <a:t> </a:t>
            </a:r>
            <a:r>
              <a:rPr lang="ru-RU" altLang="ru-RU" i="1" dirty="0"/>
              <a:t>– инженер-механик, срок подготовки - 4,5 года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" y="2946623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Специализации: </a:t>
            </a:r>
          </a:p>
          <a:p>
            <a:pPr indent="355600" algn="just"/>
            <a:r>
              <a:rPr lang="ru-RU" dirty="0"/>
              <a:t>1-36 01 08 01 – «Конструирование изделий из полимерных и композиционных материалов»;</a:t>
            </a:r>
          </a:p>
          <a:p>
            <a:pPr indent="355600" algn="just"/>
            <a:r>
              <a:rPr lang="ru-RU" dirty="0"/>
              <a:t>1-36 01 08 02 – «Технология производства изделий из композиционных материалов и средства технологического оснащения».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" y="5305025"/>
            <a:ext cx="9143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/>
              <a:t>Специалист предназначен для работы в конструкторских и технологических подразделениях машиностроительных предприятий и предприятий переработки пластмасс, других отраслей народного хозяйства, в конструкторских и научно-исследовательских организациях, в учебных заведениях.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380245"/>
            <a:ext cx="9143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/>
              <a:t>Осуществляется углубленное изучение инновационных и перспективных направлений в области полимерного и композиционного материаловедения, конструирования изделий, постановки на производство и внедрения технологических процессов и оборудования.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6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8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5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ОБРАЗОВАТЕЛЬНАЯ ДЕЯТЕЛЬНОСТЬ.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I-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ая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ступень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обучение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0" y="18000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2</a:t>
            </a:r>
            <a:r>
              <a:rPr lang="ru-RU" dirty="0"/>
              <a:t>. Специальность </a:t>
            </a:r>
            <a:r>
              <a:rPr lang="ru-RU" b="1" dirty="0"/>
              <a:t>1-36 07 02 «Производство изделий на основе трехмерных технологий»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22680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479675" eaLnBrk="0" hangingPunct="0"/>
            <a:r>
              <a:rPr lang="ru-RU" altLang="ru-RU" i="1" dirty="0"/>
              <a:t>Квалификация</a:t>
            </a:r>
            <a:r>
              <a:rPr lang="en-US" altLang="ru-RU" i="1" dirty="0"/>
              <a:t> </a:t>
            </a:r>
            <a:r>
              <a:rPr lang="ru-RU" altLang="ru-RU" i="1" dirty="0"/>
              <a:t>– инженер, срок подготовки - 4,5 года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2700000"/>
            <a:ext cx="9143999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dirty="0"/>
              <a:t>Квалификационные характеристики выпускника:</a:t>
            </a:r>
          </a:p>
          <a:p>
            <a:pPr indent="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/>
              <a:t>умение ставить и эффективно решать задачи в области разработки и производства изделий с применением современных ЗD технологий быстрого </a:t>
            </a:r>
            <a:r>
              <a:rPr lang="ru-RU" dirty="0" err="1"/>
              <a:t>прототипирования</a:t>
            </a:r>
            <a:r>
              <a:rPr lang="ru-RU" dirty="0"/>
              <a:t> и производства (на основе полимеров, композитов и иных материалов), специальных средств технологического оснащения; </a:t>
            </a:r>
          </a:p>
          <a:p>
            <a:pPr indent="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/>
              <a:t>разрабатывать технологическую и конструкторскую документацию; </a:t>
            </a:r>
          </a:p>
          <a:p>
            <a:pPr indent="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/>
              <a:t>использовать современные программные приложения при проектировании, инженерном анализе и оптимизации конструкций; </a:t>
            </a:r>
          </a:p>
          <a:p>
            <a:pPr indent="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/>
              <a:t>осуществлять оценку эффективности по технико-экономическим критериям; </a:t>
            </a:r>
          </a:p>
          <a:p>
            <a:pPr indent="3556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/>
              <a:t>осуществлять исследовательскую деятельность.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3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21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6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ОБРАЗОВАТЕЛЬНАЯ ДЕЯТЕЛЬНОСТЬ.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II-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ая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ступень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обучение</a:t>
            </a:r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0" y="18000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ea typeface="Arial Unicode MS" pitchFamily="34" charset="-128"/>
                <a:cs typeface="Arial Unicode MS" pitchFamily="34" charset="-128"/>
              </a:rPr>
              <a:t>Прием в магистратуру по специальности</a:t>
            </a:r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0" y="2339847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ea typeface="Arial Unicode MS" pitchFamily="34" charset="-128"/>
                <a:cs typeface="Arial Unicode MS" pitchFamily="34" charset="-128"/>
              </a:rPr>
              <a:t>1-48 80 04 «Технология и переработка полимеров и композитов»</a:t>
            </a:r>
          </a:p>
        </p:txBody>
      </p:sp>
      <p:sp>
        <p:nvSpPr>
          <p:cNvPr id="13" name="Прямоугольник 1"/>
          <p:cNvSpPr>
            <a:spLocks noChangeArrowheads="1"/>
          </p:cNvSpPr>
          <p:nvPr/>
        </p:nvSpPr>
        <p:spPr bwMode="auto">
          <a:xfrm>
            <a:off x="0" y="4284277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ea typeface="Arial Unicode MS" pitchFamily="34" charset="-128"/>
                <a:cs typeface="Arial Unicode MS" pitchFamily="34" charset="-128"/>
              </a:rPr>
              <a:t>Специальные дисциплины:</a:t>
            </a:r>
          </a:p>
        </p:txBody>
      </p:sp>
      <p:sp>
        <p:nvSpPr>
          <p:cNvPr id="14" name="Прямоугольник 1"/>
          <p:cNvSpPr>
            <a:spLocks noChangeArrowheads="1"/>
          </p:cNvSpPr>
          <p:nvPr/>
        </p:nvSpPr>
        <p:spPr bwMode="auto">
          <a:xfrm>
            <a:off x="0" y="4641463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>
              <a:buFont typeface="+mj-lt"/>
              <a:buAutoNum type="arabicPeriod"/>
            </a:pPr>
            <a:r>
              <a:rPr lang="ru-RU" dirty="0">
                <a:ea typeface="Arial Unicode MS" pitchFamily="34" charset="-128"/>
                <a:cs typeface="Arial Unicode MS" pitchFamily="34" charset="-128"/>
              </a:rPr>
              <a:t> Теоретические основы технологии полимерных и композиционных материалов.</a:t>
            </a:r>
          </a:p>
          <a:p>
            <a:pPr marL="355600">
              <a:buFont typeface="+mj-lt"/>
              <a:buAutoNum type="arabicPeriod"/>
            </a:pPr>
            <a:r>
              <a:rPr lang="ru-RU" dirty="0">
                <a:ea typeface="Arial Unicode MS" pitchFamily="34" charset="-128"/>
                <a:cs typeface="Arial Unicode MS" pitchFamily="34" charset="-128"/>
              </a:rPr>
              <a:t> Реология полимеров и полимерных композиций.</a:t>
            </a:r>
          </a:p>
          <a:p>
            <a:pPr marL="355600">
              <a:buFont typeface="+mj-lt"/>
              <a:buAutoNum type="arabicPeriod"/>
            </a:pPr>
            <a:r>
              <a:rPr lang="ru-RU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>
                <a:ea typeface="Arial Unicode MS" pitchFamily="34" charset="-128"/>
                <a:cs typeface="Arial Unicode MS" pitchFamily="34" charset="-128"/>
              </a:rPr>
              <a:t>Рециклинг</a:t>
            </a:r>
            <a:r>
              <a:rPr lang="ru-RU" dirty="0">
                <a:ea typeface="Arial Unicode MS" pitchFamily="34" charset="-128"/>
                <a:cs typeface="Arial Unicode MS" pitchFamily="34" charset="-128"/>
              </a:rPr>
              <a:t> полимерных и композиционных материалов.</a:t>
            </a:r>
          </a:p>
          <a:p>
            <a:pPr marL="355600">
              <a:buFont typeface="+mj-lt"/>
              <a:buAutoNum type="arabicPeriod"/>
            </a:pPr>
            <a:r>
              <a:rPr lang="ru-RU" dirty="0">
                <a:ea typeface="Arial Unicode MS" pitchFamily="34" charset="-128"/>
                <a:cs typeface="Arial Unicode MS" pitchFamily="34" charset="-128"/>
              </a:rPr>
              <a:t> Перспективные технологии по переработке полимеров и композитов.</a:t>
            </a:r>
          </a:p>
        </p:txBody>
      </p:sp>
      <p:sp>
        <p:nvSpPr>
          <p:cNvPr id="15" name="Прямоугольник 1"/>
          <p:cNvSpPr>
            <a:spLocks noChangeArrowheads="1"/>
          </p:cNvSpPr>
          <p:nvPr/>
        </p:nvSpPr>
        <p:spPr bwMode="auto">
          <a:xfrm>
            <a:off x="0" y="5999182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ea typeface="Arial Unicode MS" pitchFamily="34" charset="-128"/>
                <a:cs typeface="Arial Unicode MS" pitchFamily="34" charset="-128"/>
              </a:rPr>
              <a:t>Очная форма обучения – 1 год, заочная форма – 1,5 года</a:t>
            </a:r>
          </a:p>
        </p:txBody>
      </p:sp>
      <p:sp>
        <p:nvSpPr>
          <p:cNvPr id="16" name="Прямоугольник 1"/>
          <p:cNvSpPr>
            <a:spLocks noChangeArrowheads="1"/>
          </p:cNvSpPr>
          <p:nvPr/>
        </p:nvSpPr>
        <p:spPr bwMode="auto">
          <a:xfrm>
            <a:off x="1286540" y="2730592"/>
            <a:ext cx="654965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ea typeface="Arial Unicode MS" pitchFamily="34" charset="-128"/>
                <a:cs typeface="Arial Unicode MS" pitchFamily="34" charset="-128"/>
              </a:rPr>
              <a:t>В соответствии с ОКРБ 011-2009 специальность относится к профилю образования 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I </a:t>
            </a:r>
            <a:r>
              <a:rPr lang="ru-RU" dirty="0">
                <a:ea typeface="Arial Unicode MS" pitchFamily="34" charset="-128"/>
                <a:cs typeface="Arial Unicode MS" pitchFamily="34" charset="-128"/>
              </a:rPr>
              <a:t>«Техника и технологии»,  </a:t>
            </a:r>
          </a:p>
          <a:p>
            <a:pPr algn="ctr"/>
            <a:r>
              <a:rPr lang="ru-RU" dirty="0">
                <a:ea typeface="Arial Unicode MS" pitchFamily="34" charset="-128"/>
                <a:cs typeface="Arial Unicode MS" pitchFamily="34" charset="-128"/>
              </a:rPr>
              <a:t>направлению образования 48 «Химическая промышленность» </a:t>
            </a:r>
          </a:p>
          <a:p>
            <a:pPr algn="ctr"/>
            <a:r>
              <a:rPr lang="ru-RU" dirty="0">
                <a:ea typeface="Arial Unicode MS" pitchFamily="34" charset="-128"/>
                <a:cs typeface="Arial Unicode MS" pitchFamily="34" charset="-128"/>
              </a:rPr>
              <a:t>и обеспечивает получение степени </a:t>
            </a:r>
            <a:r>
              <a:rPr lang="ru-RU" b="1" i="1" dirty="0">
                <a:ea typeface="Arial Unicode MS" pitchFamily="34" charset="-128"/>
                <a:cs typeface="Arial Unicode MS" pitchFamily="34" charset="-128"/>
              </a:rPr>
              <a:t>магистр</a:t>
            </a:r>
            <a:r>
              <a:rPr lang="ru-RU" dirty="0">
                <a:ea typeface="Arial Unicode MS" pitchFamily="34" charset="-128"/>
                <a:cs typeface="Arial Unicode MS" pitchFamily="34" charset="-128"/>
              </a:rPr>
              <a:t> (по отраслям наук): </a:t>
            </a:r>
            <a:r>
              <a:rPr lang="ru-RU" b="1" i="1" dirty="0">
                <a:ea typeface="Arial Unicode MS" pitchFamily="34" charset="-128"/>
                <a:cs typeface="Arial Unicode MS" pitchFamily="34" charset="-128"/>
              </a:rPr>
              <a:t>технических</a:t>
            </a:r>
            <a:r>
              <a:rPr lang="ru-RU" dirty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ru-RU" b="1" dirty="0">
                <a:ea typeface="Arial Unicode MS" pitchFamily="34" charset="-128"/>
                <a:cs typeface="Arial Unicode MS" pitchFamily="34" charset="-128"/>
              </a:rPr>
              <a:t> химических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7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89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7</a:t>
            </a:fld>
            <a:endParaRPr lang="ru-RU" sz="1800" dirty="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ОБРАЗОВАТЕЛЬНАЯ ДЕЯТЕЛЬНОСТЬ.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Аспирантура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обучение</a:t>
            </a:r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0" y="18000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ea typeface="Arial Unicode MS" pitchFamily="34" charset="-128"/>
                <a:cs typeface="Arial Unicode MS" pitchFamily="34" charset="-128"/>
              </a:rPr>
              <a:t>Специальности: 05.17.06 – Технология и переработка полимеров и композитов</a:t>
            </a:r>
          </a:p>
          <a:p>
            <a:pPr algn="ctr"/>
            <a:r>
              <a:rPr lang="ru-RU" dirty="0">
                <a:ea typeface="Arial Unicode MS" pitchFamily="34" charset="-128"/>
                <a:cs typeface="Arial Unicode MS" pitchFamily="34" charset="-128"/>
              </a:rPr>
              <a:t>                             05.16.09 – Материаловедение (химическая промышленность)</a:t>
            </a:r>
          </a:p>
        </p:txBody>
      </p:sp>
      <p:sp>
        <p:nvSpPr>
          <p:cNvPr id="12" name="Прямоугольник 10"/>
          <p:cNvSpPr>
            <a:spLocks noChangeArrowheads="1"/>
          </p:cNvSpPr>
          <p:nvPr/>
        </p:nvSpPr>
        <p:spPr bwMode="auto">
          <a:xfrm>
            <a:off x="1" y="2880000"/>
            <a:ext cx="4572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55600" algn="just">
              <a:buFont typeface="Arial" pitchFamily="34" charset="0"/>
              <a:buChar char="•"/>
            </a:pPr>
            <a:r>
              <a:rPr lang="ru-RU" dirty="0"/>
              <a:t>исследование процессов структурообразования и механических свойств композиционных материалов на стадиях формообразования и эксплуатации изделий;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/>
              <a:t> разработка критериев оптимизации структуры материалов по технико-экономическим и эксплуатационным показателям в конечных изделиях;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/>
              <a:t> исследование влияния технологических факторов на структуру и эксплуатационные характеристики материала в изделиях;</a:t>
            </a:r>
          </a:p>
        </p:txBody>
      </p:sp>
      <p:sp>
        <p:nvSpPr>
          <p:cNvPr id="13" name="Прямоугольник 15"/>
          <p:cNvSpPr>
            <a:spLocks noChangeArrowheads="1"/>
          </p:cNvSpPr>
          <p:nvPr/>
        </p:nvSpPr>
        <p:spPr bwMode="auto">
          <a:xfrm>
            <a:off x="0" y="255600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Некоторые направления исследований:</a:t>
            </a:r>
          </a:p>
        </p:txBody>
      </p:sp>
      <p:sp>
        <p:nvSpPr>
          <p:cNvPr id="14" name="Прямоугольник 16"/>
          <p:cNvSpPr>
            <a:spLocks noChangeArrowheads="1"/>
          </p:cNvSpPr>
          <p:nvPr/>
        </p:nvSpPr>
        <p:spPr bwMode="auto">
          <a:xfrm>
            <a:off x="4572000" y="2880000"/>
            <a:ext cx="4572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 algn="just">
              <a:buFont typeface="Arial" pitchFamily="34" charset="0"/>
              <a:buChar char="•"/>
            </a:pPr>
            <a:r>
              <a:rPr lang="ru-RU" dirty="0"/>
              <a:t> структурно-технологические особенности одностадийной </a:t>
            </a:r>
            <a:r>
              <a:rPr lang="ru-RU" dirty="0" err="1"/>
              <a:t>пултрузии</a:t>
            </a:r>
            <a:r>
              <a:rPr lang="ru-RU" dirty="0"/>
              <a:t> и </a:t>
            </a:r>
            <a:r>
              <a:rPr lang="ru-RU" dirty="0" err="1"/>
              <a:t>роллтрузии</a:t>
            </a:r>
            <a:r>
              <a:rPr lang="ru-RU" dirty="0"/>
              <a:t> изделий из армированных термопластов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/>
              <a:t>переработка отходов полимерного и иного производства, в том числе некондиционных и наполненных, в изделия;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/>
              <a:t> разработка методов оценки работоспособности конструкций из материалов с гибридной и анизотропной структурой.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62280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 2000 по 2011 г.г. на кафедре подготовлено и защищено 5 кандидатских диссертаций.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5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435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8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ОБРАЗОВАТЕЛЬНАЯ ДЕЯТЕЛЬНОСТЬ. </a:t>
            </a:r>
            <a:r>
              <a:rPr lang="ru-RU" sz="2400" spc="-150" dirty="0">
                <a:solidFill>
                  <a:schemeClr val="accent1">
                    <a:lumMod val="50000"/>
                  </a:schemeClr>
                </a:solidFill>
              </a:rPr>
              <a:t>Преподаваемые дисциплины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обучение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10634" y="1800000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 За кафедрой закреплено 20 дисциплин: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" y="2160000"/>
            <a:ext cx="4664370" cy="433041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1. Механика материалов.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2. Механика материалов и конструкций.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3. Прикладная механика.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4. Полимерные и композиционные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материалы.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5. Механика композиционных материалов.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6. Основы научной и инновационной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деятельности.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7. Испытания полимерных и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композиционных материалов.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8. Конструирование и расчет изделий из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композиционных материалов.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9. Компьютерные методы конструирования.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10. Формообразование изделий из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полимерных и композиционных материалов.</a:t>
            </a:r>
          </a:p>
          <a:p>
            <a:pPr lvl="0"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</a:rPr>
              <a:t>11. Основы материаловедения и структурообразования.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50732" y="2160000"/>
            <a:ext cx="4582635" cy="457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dirty="0"/>
              <a:t>12. </a:t>
            </a:r>
            <a:r>
              <a:rPr lang="ru-RU" dirty="0" err="1"/>
              <a:t>Рециклинг</a:t>
            </a:r>
            <a:r>
              <a:rPr lang="ru-RU" dirty="0"/>
              <a:t> полимерных и композиционных материалов.</a:t>
            </a:r>
          </a:p>
          <a:p>
            <a:pPr>
              <a:lnSpc>
                <a:spcPct val="90000"/>
              </a:lnSpc>
            </a:pPr>
            <a:r>
              <a:rPr lang="ru-RU" dirty="0"/>
              <a:t>13. Конструирование изделий из полимеров</a:t>
            </a:r>
          </a:p>
          <a:p>
            <a:pPr>
              <a:lnSpc>
                <a:spcPct val="90000"/>
              </a:lnSpc>
            </a:pPr>
            <a:r>
              <a:rPr lang="ru-RU" dirty="0"/>
              <a:t>и эластомеров.</a:t>
            </a:r>
          </a:p>
          <a:p>
            <a:pPr>
              <a:lnSpc>
                <a:spcPct val="90000"/>
              </a:lnSpc>
            </a:pPr>
            <a:r>
              <a:rPr lang="ru-RU" dirty="0"/>
              <a:t>14. Нормирование точности изделий и формообразующей оснастки.</a:t>
            </a:r>
          </a:p>
          <a:p>
            <a:pPr>
              <a:lnSpc>
                <a:spcPct val="90000"/>
              </a:lnSpc>
            </a:pPr>
            <a:r>
              <a:rPr lang="ru-RU" dirty="0"/>
              <a:t>15. Полимерные и композиционные</a:t>
            </a:r>
          </a:p>
          <a:p>
            <a:pPr>
              <a:lnSpc>
                <a:spcPct val="90000"/>
              </a:lnSpc>
            </a:pPr>
            <a:r>
              <a:rPr lang="ru-RU" dirty="0"/>
              <a:t>материалы в транспортных средствах.</a:t>
            </a:r>
          </a:p>
          <a:p>
            <a:pPr>
              <a:lnSpc>
                <a:spcPct val="90000"/>
              </a:lnSpc>
            </a:pPr>
            <a:r>
              <a:rPr lang="ru-RU" dirty="0"/>
              <a:t>16. Конструирование оборудования и формообразующей оснастки.</a:t>
            </a:r>
          </a:p>
          <a:p>
            <a:pPr>
              <a:lnSpc>
                <a:spcPct val="90000"/>
              </a:lnSpc>
            </a:pPr>
            <a:r>
              <a:rPr lang="ru-RU" dirty="0"/>
              <a:t>17. Учебно-исследовательская работа студентов.</a:t>
            </a:r>
          </a:p>
          <a:p>
            <a:pPr>
              <a:lnSpc>
                <a:spcPct val="90000"/>
              </a:lnSpc>
            </a:pPr>
            <a:r>
              <a:rPr lang="ru-RU" dirty="0"/>
              <a:t>18. Физикохимия композиционных материалов.</a:t>
            </a:r>
          </a:p>
          <a:p>
            <a:pPr>
              <a:lnSpc>
                <a:spcPct val="90000"/>
              </a:lnSpc>
            </a:pPr>
            <a:r>
              <a:rPr lang="ru-RU" dirty="0"/>
              <a:t>19. Физикохимия органических и неорганических материалов.</a:t>
            </a:r>
          </a:p>
          <a:p>
            <a:pPr>
              <a:lnSpc>
                <a:spcPct val="90000"/>
              </a:lnSpc>
            </a:pPr>
            <a:r>
              <a:rPr lang="ru-RU" dirty="0"/>
              <a:t>20. Технология конструкционных материалов.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3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827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2B057A4-7956-4F8F-8A88-67F8D0B22CDC}" type="slidenum">
              <a:rPr lang="ru-RU" sz="1800" smtClean="0"/>
              <a:pPr/>
              <a:t>9</a:t>
            </a:fld>
            <a:endParaRPr lang="ru-RU" sz="1800"/>
          </a:p>
        </p:txBody>
      </p:sp>
      <p:pic>
        <p:nvPicPr>
          <p:cNvPr id="4" name="Рисунок 3"/>
          <p:cNvPicPr>
            <a:picLocks/>
          </p:cNvPicPr>
          <p:nvPr/>
        </p:nvPicPr>
        <p:blipFill rotWithShape="1">
          <a:blip r:embed="rId2"/>
          <a:srcRect r="28411" b="9375"/>
          <a:stretch/>
        </p:blipFill>
        <p:spPr>
          <a:xfrm>
            <a:off x="1" y="0"/>
            <a:ext cx="9143999" cy="104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6001" y="1260000"/>
            <a:ext cx="85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ОБРАЗОВАТЕЛЬНАЯ ДЕЯТЕЛЬНОСТЬ.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Сотрудничество</a:t>
            </a:r>
          </a:p>
        </p:txBody>
      </p:sp>
      <p:sp>
        <p:nvSpPr>
          <p:cNvPr id="10" name="Свиток: вертикальный 9"/>
          <p:cNvSpPr/>
          <p:nvPr/>
        </p:nvSpPr>
        <p:spPr>
          <a:xfrm>
            <a:off x="0" y="530378"/>
            <a:ext cx="636103" cy="1188000"/>
          </a:xfrm>
          <a:prstGeom prst="verticalScrol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обучение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1" y="1800000"/>
            <a:ext cx="9144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Организация и проведение курсов повышения квалификации для руководящих работников и специалистов профильных предприятий по направлениям: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" y="3371964"/>
            <a:ext cx="914399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61950" indent="-6350" eaLnBrk="0" hangingPunct="0">
              <a:buFont typeface="+mj-lt"/>
              <a:buAutoNum type="arabicPeriod"/>
            </a:pPr>
            <a:r>
              <a:rPr lang="ru-RU" dirty="0">
                <a:cs typeface="Times New Roman" pitchFamily="18" charset="0"/>
              </a:rPr>
              <a:t> Физико-механические испытания анизотропных материалов.</a:t>
            </a:r>
            <a:br>
              <a:rPr lang="ru-RU" dirty="0">
                <a:cs typeface="Times New Roman" pitchFamily="18" charset="0"/>
              </a:rPr>
            </a:br>
            <a:endParaRPr lang="ru-RU" dirty="0"/>
          </a:p>
          <a:p>
            <a:pPr marL="361950" indent="-6350" eaLnBrk="0" hangingPunct="0">
              <a:buFont typeface="+mj-lt"/>
              <a:buAutoNum type="arabicPeriod"/>
            </a:pPr>
            <a:r>
              <a:rPr lang="ru-RU" dirty="0">
                <a:cs typeface="Times New Roman" pitchFamily="18" charset="0"/>
              </a:rPr>
              <a:t> Компьютерные методы конструирования и инжиниринговый анализ.</a:t>
            </a:r>
            <a:br>
              <a:rPr lang="ru-RU" dirty="0">
                <a:cs typeface="Times New Roman" pitchFamily="18" charset="0"/>
              </a:rPr>
            </a:br>
            <a:endParaRPr lang="ru-RU" dirty="0"/>
          </a:p>
          <a:p>
            <a:pPr marL="6350" indent="349250" eaLnBrk="0" hangingPunct="0"/>
            <a:r>
              <a:rPr lang="ru-RU" dirty="0">
                <a:cs typeface="Times New Roman" pitchFamily="18" charset="0"/>
              </a:rPr>
              <a:t>3. Производство изделий из композиционных материалов.</a:t>
            </a:r>
            <a:br>
              <a:rPr lang="ru-RU" dirty="0">
                <a:cs typeface="Times New Roman" pitchFamily="18" charset="0"/>
              </a:rPr>
            </a:br>
            <a:endParaRPr lang="ru-RU" dirty="0">
              <a:cs typeface="Times New Roman" pitchFamily="18" charset="0"/>
            </a:endParaRPr>
          </a:p>
          <a:p>
            <a:pPr marL="355600" eaLnBrk="0" hangingPunct="0"/>
            <a:r>
              <a:rPr lang="ru-RU" dirty="0">
                <a:cs typeface="Times New Roman" pitchFamily="18" charset="0"/>
              </a:rPr>
              <a:t>4. Основы материаловедения в области композиционных материалов.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" y="6581001"/>
            <a:ext cx="3367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Карпович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О.И.,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моб.: +375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709 86 82</a:t>
            </a:r>
          </a:p>
        </p:txBody>
      </p:sp>
      <p:pic>
        <p:nvPicPr>
          <p:cNvPr id="12" name="Picture 6" descr="http://www.belstu.by/gallery/94/115X160/h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22000"/>
            <a:ext cx="36225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529363"/>
            <a:ext cx="547000" cy="52213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3"/>
          <a:stretch/>
        </p:blipFill>
        <p:spPr>
          <a:xfrm>
            <a:off x="8594703" y="529363"/>
            <a:ext cx="549296" cy="5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3469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2362</Words>
  <Application>Microsoft Office PowerPoint</Application>
  <PresentationFormat>Экран (4:3)</PresentationFormat>
  <Paragraphs>262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Arial Unicode MS</vt:lpstr>
      <vt:lpstr>Calibri</vt:lpstr>
      <vt:lpstr>Calibri Light</vt:lpstr>
      <vt:lpstr>Constantia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Дети</dc:creator>
  <cp:lastModifiedBy>MMiK</cp:lastModifiedBy>
  <cp:revision>197</cp:revision>
  <cp:lastPrinted>2016-09-19T10:03:07Z</cp:lastPrinted>
  <dcterms:created xsi:type="dcterms:W3CDTF">2016-09-18T22:48:46Z</dcterms:created>
  <dcterms:modified xsi:type="dcterms:W3CDTF">2022-01-05T05:34:32Z</dcterms:modified>
</cp:coreProperties>
</file>