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66" r:id="rId5"/>
    <p:sldId id="261" r:id="rId6"/>
    <p:sldId id="267" r:id="rId7"/>
    <p:sldId id="269" r:id="rId8"/>
    <p:sldId id="263" r:id="rId9"/>
    <p:sldId id="256" r:id="rId10"/>
    <p:sldId id="258" r:id="rId11"/>
    <p:sldId id="268" r:id="rId12"/>
  </p:sldIdLst>
  <p:sldSz cx="12192000" cy="6858000"/>
  <p:notesSz cx="6858000" cy="9144000"/>
  <p:defaultTextStyle>
    <a:defPPr>
      <a:defRPr lang="ru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E68B88-27D7-49D5-9CFD-8C3836A79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817398-58B2-453E-8558-AF194C809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D2EEF-DDEA-4562-A374-B6B0B019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315206-7404-4E06-8475-D8DF978C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D21286-AD6E-4E2A-8BF0-71EAAB9A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7410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3DF4E-B9FB-4B7D-9F1B-2B6B214F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B747E1-67E6-4612-ABBA-87425B6E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D9EEE9-9C1F-4A75-A697-1F860136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887DD4-60B5-44F9-B642-C60F224F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39208-8407-4295-90E3-B2291667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55181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893F92-036A-4BF1-B73B-B7CA42FF6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3CDCD2-9BBC-4F14-84D7-B240983F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539A04-7DBC-44A1-A7A1-9E95A32E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CA4163-5940-41F9-813C-AED95C92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74A3C6-DC2C-460C-B2C7-343A431B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05895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81562-87FF-4EA9-8F47-BA24E108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4512E-677E-4F9F-9931-2BFF6F911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270B93-B0B8-41B7-8B9B-2905CD854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3AB44-B89A-45A5-82F4-F9610D70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4B9B4D-F919-4FC0-95BF-32599A25A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0084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31610-22C6-45CD-A45C-0C4F561A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2BB34E-4108-4AF2-A07B-1BACA9016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AA8231-A704-41A9-8D72-5A15DA7B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839C98-08F4-4E95-933D-EDF025DF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661048-1FBF-4B9B-8E92-BEA5911B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20176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D6772-4090-48AE-BAC3-6D963839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9CF92-FC47-42BC-8D2B-8C7E80AFD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2ED727-4DB5-41FD-B4C1-F7E0B0447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DA9033-AD49-4204-B60E-863B4338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AF0BC4-02C4-4FD8-8295-AB570168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F763AA-0312-4E98-8154-49BEB02B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6916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94C52-EDE5-4AC7-BC20-671B6C60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E8CBF3-808B-4814-ABBF-DB94BD8DD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8D1289-0749-49B0-9A74-97B08FD1A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6DC90C-A18E-45AF-B38E-24C4A9608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6677A0-A2FC-455D-B102-0A2F4C281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415E6D-7A09-4797-B907-20E70BAA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5B01CC-3BCC-4EA0-9A7F-D9C8C15E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CD8B92-F9E0-41F3-B836-37EFCF0B2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5946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4B513-120D-417A-89CA-97C26A9F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67C5CD-B784-44B4-97D6-91D0E8B5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5AE2E9-1F93-48B7-B1C1-0BD029C4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BB87AC-2CF5-4E5A-927E-7C56437E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69303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98D920-3923-44D3-B2AE-B8117E8F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8A6E4E-19D7-453D-8CB1-6393ADBA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E6068A-C160-44BF-8017-7C9C398F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7851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0822D6-8B39-404A-B089-DCB211301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DB935-D91D-4511-90B6-91267E3C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FFF441-8D2B-4529-82A5-EB9C4104A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8BB9DC-9E4E-45E1-B974-2E78A265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2E382B-E21B-4EAD-A841-6897396B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A89086-ED08-4A27-B3B8-69DE1F74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5180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AEFB2-34FB-452C-9296-D3EC0FA36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97DD0E-4490-40F4-9C24-8168E3E1E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88654E-2895-476E-BFD5-F8BA2885D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FA62D7-7C89-477D-800A-5FE4EF8C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7FFD6B-0AFD-4F95-B267-A81CBA85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25EA2-F293-4B9B-913C-E0896956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27152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C6CA5-4A6A-4A67-AC27-B36B3AEE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E13575-5790-41FA-B037-62244D3E5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30B111-E140-47FA-949C-6C69C4B8B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1C5A-F438-446B-A05A-0D6D76037B3A}" type="datetimeFigureOut">
              <a:rPr lang="ru-BY" smtClean="0"/>
              <a:t>13.12.2022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E2F67-3D27-404D-AB13-3B2D1D805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9BC06A-566E-4E95-87F2-A0D74E596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8736-1D44-44D4-A1B4-2C645C1FF28B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24900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CC9B2-7782-48D1-92B3-FDC8009370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Тема: «Ценность человеческой жизни»</a:t>
            </a:r>
            <a:endParaRPr lang="ru-BY" b="1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BA1C0237-9B35-497A-9AF6-B65835A86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Самое ценное в жизни Человека - это Другой Человек и отношения с ним!</a:t>
            </a:r>
          </a:p>
          <a:p>
            <a:pPr marL="0" indent="0" algn="ctr">
              <a:buNone/>
            </a:pPr>
            <a:endParaRPr lang="ru-RU" sz="2400" i="1" dirty="0"/>
          </a:p>
          <a:p>
            <a:pPr marL="0" indent="0">
              <a:buNone/>
            </a:pPr>
            <a:r>
              <a:rPr lang="ru-RU" sz="2400" i="1" dirty="0"/>
              <a:t>Как и басня, так и жизнь, ценятся не за длину, но за содержание.</a:t>
            </a:r>
          </a:p>
          <a:p>
            <a:pPr marL="0" indent="0" algn="ctr">
              <a:buNone/>
            </a:pPr>
            <a:r>
              <a:rPr lang="ru-RU" sz="2400" i="1" dirty="0"/>
              <a:t>—  Луций </a:t>
            </a:r>
            <a:r>
              <a:rPr lang="ru-RU" sz="2400" i="1" dirty="0" err="1"/>
              <a:t>Анней</a:t>
            </a:r>
            <a:r>
              <a:rPr lang="ru-RU" sz="2400" i="1" dirty="0"/>
              <a:t> Сенека</a:t>
            </a:r>
            <a:endParaRPr lang="ru-BY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24611C-7A96-42C6-BBE4-2A99714EDBCE}"/>
              </a:ext>
            </a:extLst>
          </p:cNvPr>
          <p:cNvSpPr txBox="1"/>
          <p:nvPr/>
        </p:nvSpPr>
        <p:spPr>
          <a:xfrm>
            <a:off x="838200" y="5161300"/>
            <a:ext cx="5181601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Домино Галина Васильевна</a:t>
            </a:r>
          </a:p>
          <a:p>
            <a:r>
              <a:rPr lang="ru-RU" b="1" dirty="0"/>
              <a:t>Педагог-психолог 2 квалификационной категории</a:t>
            </a:r>
          </a:p>
          <a:p>
            <a:r>
              <a:rPr lang="ru-RU" b="1" dirty="0"/>
              <a:t>ОВРМ БГТУ</a:t>
            </a:r>
            <a:endParaRPr lang="ru-BY" b="1" dirty="0"/>
          </a:p>
        </p:txBody>
      </p:sp>
      <p:pic>
        <p:nvPicPr>
          <p:cNvPr id="20" name="Объект 19">
            <a:extLst>
              <a:ext uri="{FF2B5EF4-FFF2-40B4-BE49-F238E27FC236}">
                <a16:creationId xmlns:a16="http://schemas.microsoft.com/office/drawing/2014/main" id="{C59F227F-D201-4EA3-82CD-0F2C3DD174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652" y="1914840"/>
            <a:ext cx="3140476" cy="3028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5714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B1E60-6481-4B79-B344-634CBF71A60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Квантовая запутанность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и человеческие отношения </a:t>
            </a:r>
            <a:endParaRPr lang="ru-BY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AF10DA-26EC-4989-BF83-89C2F1EC8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распространить этот вывод на человеческие отношения, то оказывается, что наше внутреннее состояние способно влиять на других людей, связанных с нами, даже если мы находимся на разных сторонах земного шара.</a:t>
            </a:r>
          </a:p>
          <a:p>
            <a:r>
              <a:rPr lang="ru-RU" dirty="0"/>
              <a:t>Если это так, то работая над собой, усиливая свой внутренний свет, концентрируясь на сильных и  положительных моментах, мы можем передавать свой импульс другим на уровне состояний.</a:t>
            </a:r>
            <a:endParaRPr lang="ru-BY" dirty="0"/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1DA0B54A-D91A-4E20-855F-8D094A2F73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288" y="2362818"/>
            <a:ext cx="4873841" cy="3243319"/>
          </a:xfrm>
        </p:spPr>
      </p:pic>
    </p:spTree>
    <p:extLst>
      <p:ext uri="{BB962C8B-B14F-4D97-AF65-F5344CB8AC3E}">
        <p14:creationId xmlns:p14="http://schemas.microsoft.com/office/powerpoint/2010/main" val="97942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8DDEDD9-6136-4CB9-A14B-35286DB4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058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Китайская притча о выборе.</a:t>
            </a:r>
            <a:br>
              <a:rPr lang="ru-RU" sz="4000" b="1" dirty="0">
                <a:solidFill>
                  <a:srgbClr val="002060"/>
                </a:solidFill>
                <a:latin typeface="+mn-lt"/>
              </a:rPr>
            </a:br>
            <a:r>
              <a:rPr lang="ru-RU" sz="27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Выбор  как  осознанная  жизненная  необходимость  для  людей.</a:t>
            </a:r>
            <a:br>
              <a:rPr lang="ru-RU" sz="27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endParaRPr lang="ru-BY" sz="27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DF1732-1E98-4B17-B4E6-6D92615DBA6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b="1" dirty="0"/>
              <a:t>Мудрец и ученик сидят у ворот своего города. Подходит путник и спрашивает:  </a:t>
            </a:r>
          </a:p>
          <a:p>
            <a:pPr marL="0" indent="0">
              <a:buNone/>
            </a:pPr>
            <a:r>
              <a:rPr lang="ru-RU" sz="3400" b="1" dirty="0"/>
              <a:t>– Что за люди живут в этом городе?  </a:t>
            </a:r>
          </a:p>
          <a:p>
            <a:pPr marL="0" indent="0">
              <a:buNone/>
            </a:pPr>
            <a:r>
              <a:rPr lang="ru-RU" sz="3400" b="1" dirty="0"/>
              <a:t>– А кто живёт там, откуда ты пришёл? – спрашивает мудрец.  </a:t>
            </a:r>
          </a:p>
          <a:p>
            <a:pPr marL="0" indent="0">
              <a:buNone/>
            </a:pPr>
            <a:r>
              <a:rPr lang="ru-RU" sz="3400" b="1" dirty="0"/>
              <a:t>– Ох, мерзавцы и воры, злобные и развращённые.  </a:t>
            </a:r>
          </a:p>
          <a:p>
            <a:pPr marL="0" indent="0">
              <a:buNone/>
            </a:pPr>
            <a:r>
              <a:rPr lang="ru-RU" sz="3400" b="1" dirty="0"/>
              <a:t>– Здесь то же самое, – ответил мудрец.  </a:t>
            </a:r>
          </a:p>
          <a:p>
            <a:pPr marL="0" indent="0">
              <a:buNone/>
            </a:pPr>
            <a:endParaRPr lang="ru-RU" sz="3400" b="1" dirty="0"/>
          </a:p>
          <a:p>
            <a:pPr marL="0" indent="0">
              <a:buNone/>
            </a:pPr>
            <a:r>
              <a:rPr lang="ru-RU" sz="3400" b="1" dirty="0"/>
              <a:t>Через  некоторое  время  подошёл  другой  путник  и  тоже  спросил,  что  за  народ живёт в этом городе.  </a:t>
            </a:r>
          </a:p>
          <a:p>
            <a:pPr marL="0" indent="0">
              <a:buNone/>
            </a:pPr>
            <a:r>
              <a:rPr lang="ru-RU" sz="3400" b="1" dirty="0"/>
              <a:t>– А кто живёт там, откуда ты пришёл? – спросил мудрец. </a:t>
            </a:r>
          </a:p>
          <a:p>
            <a:pPr marL="0" indent="0">
              <a:buNone/>
            </a:pPr>
            <a:r>
              <a:rPr lang="ru-RU" sz="3400" b="1" dirty="0"/>
              <a:t>– Прекрасные люди, добрые и отзывчивые, – ответил путник.  </a:t>
            </a:r>
          </a:p>
          <a:p>
            <a:pPr marL="0" indent="0">
              <a:buNone/>
            </a:pPr>
            <a:r>
              <a:rPr lang="ru-RU" sz="3400" b="1" dirty="0"/>
              <a:t>– Здесь ты найдёшь таких же, – сказал мудрец.  </a:t>
            </a:r>
          </a:p>
          <a:p>
            <a:pPr marL="0" indent="0">
              <a:buNone/>
            </a:pPr>
            <a:endParaRPr lang="ru-RU" sz="3400" b="1" dirty="0"/>
          </a:p>
          <a:p>
            <a:pPr marL="0" indent="0">
              <a:buNone/>
            </a:pPr>
            <a:r>
              <a:rPr lang="ru-RU" sz="3400" b="1" dirty="0"/>
              <a:t>–  Почему  ты  одному  сказал,  что  здесь  живут  негодяи,  а  другому  –  что  здесь живут хорошие люди? – спросил мудреца ученик.  </a:t>
            </a:r>
          </a:p>
          <a:p>
            <a:pPr marL="0" indent="0">
              <a:buNone/>
            </a:pPr>
            <a:r>
              <a:rPr lang="ru-RU" sz="3400" b="1" dirty="0"/>
              <a:t>– Везде есть и хорошие люди, и плохие, – ответил ему мудрец. – Просто каждый находит только то, что умеет искать. </a:t>
            </a: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91796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08D2E59-2EB4-4B50-A3E1-161714A687A2}"/>
              </a:ext>
            </a:extLst>
          </p:cNvPr>
          <p:cNvSpPr/>
          <p:nvPr/>
        </p:nvSpPr>
        <p:spPr>
          <a:xfrm>
            <a:off x="838200" y="2840853"/>
            <a:ext cx="10515600" cy="288078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BY" sz="2800" b="1" dirty="0">
                <a:solidFill>
                  <a:srgbClr val="2B2B28"/>
                </a:solidFill>
              </a:rPr>
              <a:t>Можем ли Мы, Взрослые, помочь в личностном самоопределении студентам?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BY" sz="2800" b="1" dirty="0">
                <a:solidFill>
                  <a:srgbClr val="2B2B28"/>
                </a:solidFill>
              </a:rPr>
              <a:t>Как  Мы понимаем, что такое смысл  жизни?</a:t>
            </a:r>
            <a:r>
              <a:rPr lang="ru-RU" altLang="ru-BY" sz="2800" dirty="0">
                <a:solidFill>
                  <a:srgbClr val="2B2B28"/>
                </a:solidFill>
              </a:rPr>
              <a:t>	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BY" sz="2800" b="1" dirty="0">
                <a:solidFill>
                  <a:srgbClr val="2B2B28"/>
                </a:solidFill>
              </a:rPr>
              <a:t>Надо ли обсуждать со студентами тему смысла и ценности жизни?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endParaRPr lang="ru-RU" altLang="ru-BY" sz="2500" b="1" i="1" dirty="0">
              <a:solidFill>
                <a:srgbClr val="2B2B28"/>
              </a:solidFill>
              <a:latin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A32B97E-EC3F-47FA-8B93-D4435C52B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337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br>
              <a:rPr lang="ru-RU" altLang="ru-BY" sz="2500" i="1" dirty="0">
                <a:solidFill>
                  <a:srgbClr val="2B2B28"/>
                </a:solidFill>
                <a:latin typeface="Arial"/>
                <a:ea typeface="+mn-ea"/>
                <a:cs typeface="+mn-cs"/>
              </a:rPr>
            </a:br>
            <a:br>
              <a:rPr lang="ru-RU" altLang="ru-BY" sz="2500" i="1" dirty="0">
                <a:solidFill>
                  <a:srgbClr val="2B2B28"/>
                </a:solidFill>
                <a:latin typeface="Arial"/>
                <a:ea typeface="+mn-ea"/>
                <a:cs typeface="+mn-cs"/>
              </a:rPr>
            </a:br>
            <a:r>
              <a:rPr lang="ru-RU" altLang="ru-BY" sz="31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«Воспитание – это наука, которая </a:t>
            </a:r>
            <a:br>
              <a:rPr lang="ru-RU" altLang="ru-BY" sz="31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altLang="ru-BY" sz="31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обучает наших детей обходиться без нас»</a:t>
            </a:r>
            <a:br>
              <a:rPr lang="ru-RU" altLang="ru-BY" sz="31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altLang="ru-BY" sz="31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Эрнест </a:t>
            </a:r>
            <a:r>
              <a:rPr lang="ru-RU" altLang="ru-BY" sz="31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Легуве</a:t>
            </a:r>
            <a:br>
              <a:rPr lang="ru-RU" altLang="ru-BY" sz="31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ru-BY" sz="31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626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7892D-660A-468B-B727-49E2C4E2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137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altLang="ru-BY" sz="4000" b="1" dirty="0">
                <a:solidFill>
                  <a:srgbClr val="002060"/>
                </a:solidFill>
                <a:latin typeface="+mn-lt"/>
              </a:rPr>
              <a:t>Мысли о смысле жизни</a:t>
            </a:r>
            <a:endParaRPr lang="ru-BY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2A208C-4F17-4C04-A978-6B48BACF1E8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BY" b="1" dirty="0">
                <a:solidFill>
                  <a:srgbClr val="2B2B28"/>
                </a:solidFill>
              </a:rPr>
              <a:t>У жизни нет иного смысла, кроме того, который человек придает ей сам, раскрывая свои способности.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BY" b="1" dirty="0">
                <a:solidFill>
                  <a:srgbClr val="2B2B28"/>
                </a:solidFill>
              </a:rPr>
              <a:t>									Эрих Фромм </a:t>
            </a:r>
          </a:p>
          <a:p>
            <a:pPr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BY" b="1" dirty="0">
                <a:solidFill>
                  <a:srgbClr val="2B2B28"/>
                </a:solidFill>
              </a:rPr>
              <a:t>В смысле жизни нельзя сомневаться, его надо осуществлять, ибо мы перед жизнью в ответе. 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BY" b="1" dirty="0">
                <a:solidFill>
                  <a:srgbClr val="2B2B28"/>
                </a:solidFill>
              </a:rPr>
              <a:t>									Виктор </a:t>
            </a:r>
            <a:r>
              <a:rPr lang="ru-RU" altLang="ru-BY" b="1" dirty="0" err="1">
                <a:solidFill>
                  <a:srgbClr val="2B2B28"/>
                </a:solidFill>
              </a:rPr>
              <a:t>Франкл</a:t>
            </a:r>
            <a:endParaRPr lang="ru-RU" altLang="ru-BY" b="1" dirty="0">
              <a:solidFill>
                <a:srgbClr val="2B2B28"/>
              </a:solidFill>
            </a:endParaRPr>
          </a:p>
          <a:p>
            <a:pPr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altLang="ru-BY" b="1" dirty="0">
                <a:solidFill>
                  <a:srgbClr val="2B2B28"/>
                </a:solidFill>
              </a:rPr>
              <a:t>Убеждения, совесть, честь – все это смысловые установки личности. Смыслу не учат. Смысл воспитывается.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BY" b="1" dirty="0">
                <a:solidFill>
                  <a:srgbClr val="2B2B28"/>
                </a:solidFill>
              </a:rPr>
              <a:t>									А.Н. Леонтьев</a:t>
            </a:r>
          </a:p>
          <a:p>
            <a:pPr marL="0" indent="0">
              <a:buNone/>
            </a:pP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15689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4F3E1-B861-456A-9F0B-56E6016A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+mn-lt"/>
              </a:rPr>
              <a:t>Особенности</a:t>
            </a:r>
            <a:r>
              <a:rPr lang="ru-RU" sz="4000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+mn-lt"/>
              </a:rPr>
              <a:t>студенческого возраста</a:t>
            </a:r>
            <a:endParaRPr lang="ru-BY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C1DBA6-08D8-4DE5-B438-C7DE2D8B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r>
              <a:rPr lang="ru-RU" sz="2000" b="1" dirty="0">
                <a:cs typeface="Arial" panose="020B0604020202020204" pitchFamily="34" charset="0"/>
              </a:rPr>
              <a:t>Современные юноши и девушки могут чувствовать себя одинокими в то время, когда вокруг них много людей. Это переживание социального одиночества, которое обозначает, что нет эмоционального контакта, нет ощущения, что тебя понимают.</a:t>
            </a:r>
          </a:p>
          <a:p>
            <a:r>
              <a:rPr lang="ru-RU" sz="2000" b="1" dirty="0">
                <a:cs typeface="Arial" panose="020B0604020202020204" pitchFamily="34" charset="0"/>
              </a:rPr>
              <a:t>Преобладают поверхностные, непродолжительные отношения, не основанные на совместных фактах биографии, интересов, выбора профессии и т.д. В результате возникает ощущение, что не с кем поговорить, тебя никто не принимает, ты никому не нужен.</a:t>
            </a:r>
          </a:p>
          <a:p>
            <a:r>
              <a:rPr lang="ru-RU" sz="2000" b="1" dirty="0">
                <a:cs typeface="Arial" panose="020B0604020202020204" pitchFamily="34" charset="0"/>
              </a:rPr>
              <a:t>Внутривидовая агрессия (соперничество, конкуренция с другими) в отсутствие социального окружения может преобразовываться в аутоагрессию.</a:t>
            </a:r>
          </a:p>
          <a:p>
            <a:r>
              <a:rPr lang="ru-RU" sz="2000" b="1" dirty="0">
                <a:cs typeface="Arial" panose="020B0604020202020204" pitchFamily="34" charset="0"/>
              </a:rPr>
              <a:t>Вертикальная система отношений преобразуется в горизонтальную, вследствие чего трансформируется понятие «авторитет» – появляется множественность авторитетов, т.е. у каждого своя позиция (первая стадия - мир дуален: хорошо/плохо, правильно/неправильно; вторая стадия – существование различных, порой противоположных точек зрения; третья стадия – формирование своего мнения, принятие ответственности за выбор собственных ценностей, взглядов, своего образа жизни).</a:t>
            </a:r>
          </a:p>
          <a:p>
            <a:r>
              <a:rPr lang="ru-RU" sz="2000" b="1" dirty="0">
                <a:cs typeface="Arial" panose="020B0604020202020204" pitchFamily="34" charset="0"/>
              </a:rPr>
              <a:t>Важно принимать во внимание личностные и ситуационные факторы.</a:t>
            </a:r>
          </a:p>
          <a:p>
            <a:r>
              <a:rPr lang="ru-RU" sz="2000" b="1" dirty="0">
                <a:cs typeface="Arial" panose="020B0604020202020204" pitchFamily="34" charset="0"/>
              </a:rPr>
              <a:t>Важно учитывать уровень развития </a:t>
            </a:r>
            <a:r>
              <a:rPr lang="en-US" sz="2000" b="1" dirty="0">
                <a:cs typeface="Arial" panose="020B0604020202020204" pitchFamily="34" charset="0"/>
              </a:rPr>
              <a:t>AQ</a:t>
            </a:r>
            <a:r>
              <a:rPr lang="ru-RU" sz="2000" b="1" dirty="0">
                <a:cs typeface="Arial" panose="020B0604020202020204" pitchFamily="34" charset="0"/>
              </a:rPr>
              <a:t>, </a:t>
            </a:r>
            <a:r>
              <a:rPr lang="en-US" sz="2000" b="1" dirty="0">
                <a:cs typeface="Arial" panose="020B0604020202020204" pitchFamily="34" charset="0"/>
              </a:rPr>
              <a:t>EQ</a:t>
            </a:r>
            <a:r>
              <a:rPr lang="ru-RU" sz="2000" b="1" dirty="0">
                <a:cs typeface="Arial" panose="020B0604020202020204" pitchFamily="34" charset="0"/>
              </a:rPr>
              <a:t>, </a:t>
            </a:r>
            <a:r>
              <a:rPr lang="en-US" sz="2000" b="1" dirty="0">
                <a:cs typeface="Arial" panose="020B0604020202020204" pitchFamily="34" charset="0"/>
              </a:rPr>
              <a:t>PQ</a:t>
            </a:r>
            <a:r>
              <a:rPr lang="ru-RU" sz="2000" b="1" dirty="0">
                <a:cs typeface="Arial" panose="020B0604020202020204" pitchFamily="34" charset="0"/>
              </a:rPr>
              <a:t>.</a:t>
            </a:r>
          </a:p>
          <a:p>
            <a:endParaRPr lang="ru-RU" sz="2000" b="1" dirty="0">
              <a:cs typeface="Arial" panose="020B0604020202020204" pitchFamily="34" charset="0"/>
            </a:endParaRPr>
          </a:p>
          <a:p>
            <a:endParaRPr lang="ru-RU" sz="2000" b="1" dirty="0">
              <a:cs typeface="Arial" panose="020B0604020202020204" pitchFamily="34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94082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A29B78-67FE-4D8A-BE3B-CE230F8D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49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Современная притча о самом главном в вашей жизни «Полная банка»</a:t>
            </a:r>
            <a:endParaRPr lang="ru-BY" sz="3600" b="1" dirty="0">
              <a:solidFill>
                <a:srgbClr val="00206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6C700EE0-EB2A-4631-8924-7717BEFF0B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370335"/>
            <a:ext cx="4728099" cy="4927107"/>
          </a:xfrm>
          <a:ln>
            <a:solidFill>
              <a:schemeClr val="bg2"/>
            </a:solidFill>
          </a:ln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0F76C3FA-1B19-4E56-B147-E1148A200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6198" y="1376039"/>
            <a:ext cx="5707602" cy="4927107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философии в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начале лекции  берёт большую пустую банку, и заполняет её большими камнями.</a:t>
            </a:r>
            <a:r>
              <a:rPr lang="ru-RU" sz="5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Затем спрашивает:</a:t>
            </a:r>
            <a:endParaRPr lang="ru-BY" sz="5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Банка полна?</a:t>
            </a:r>
            <a:endParaRPr lang="ru-RU" sz="56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-Да! – соглашаются студенты.</a:t>
            </a:r>
            <a:endParaRPr lang="ru-BY" sz="5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Тогда профессор достаёт коробку с галькой и высыпает её в эту же банку. Он слегка 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трясет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банку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и галька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полняет все пространство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между камнями. Он снова спр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ашивает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студентов:</a:t>
            </a:r>
            <a:endParaRPr lang="ru-RU" sz="56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Банка полна?</a:t>
            </a:r>
            <a:endParaRPr lang="ru-RU" sz="5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сме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ются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и согла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шаются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что банка полная. Тогда профессор достаёт пес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и высыпает его в банку.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сок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заполняет всё остальное пространство. Ещё раз профессор спр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ашивает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студентов, полна ли банка?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Да, отве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чают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студенты, теперь она точно полна!</a:t>
            </a:r>
            <a:endParaRPr lang="ru-BY" sz="5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Теперь, - 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профессор, - я хочу, чтобы вы поняли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что это - ваша жизнь. Камни - важные вещи – ваша семья, ваши друзья, ваше здоровье, ваши дети. Если бы всё остальное было потеряно, и только они остались, ваша жизнь была бы всё ещё полна. Галька – другие вещи, которые имеют значение подобно вашей работе, вашему дому, вашему автомобилю. Песок – всё остальное, это просто мелочи жизни. Если вы сначала насыплете песок в банку, то не будет места для вещей, которые являются важными для Вас.</a:t>
            </a:r>
            <a:endParaRPr lang="ru-RU" sz="56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Заботьтесь сначала о камнях – это действительно имеет значение</a:t>
            </a:r>
            <a:r>
              <a:rPr lang="ru-RU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BY" sz="5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BY" sz="5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A698A-7BEE-446E-822D-5B96C7D618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Ценность человеческой жизни</a:t>
            </a:r>
            <a:endParaRPr lang="ru-BY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8EBA2F-3FC5-4BE5-8EBF-23F6F0487D9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Жизнь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каждого из нас имеет свои причины и свою ценность, независимо от наших достижений. Она дана для того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чтобы ЖИТЬ её в глубоком смысле этого слова. Чувствовать и ощущать, осязать и пробовать "на вкус", творить и изучать, думать и наблюдать подаренный опыт жизни свыше.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Это основное базовое чувство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которое должно сформироваться внутри нас, как фундамент здоровой психики: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 есть и это хорошо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Мне можно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я не должен оправдывать свое существование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BY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Смысл существования в самом процессе. И у каждого он свой и индивидуальный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94520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97037D-1F23-478A-AB02-90A081E2187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Самое ценное в жизни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Человека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— это Другой Человек и отношения с ним.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Многие 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внутренние проблемы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имеют 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одну природу происхождения.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А именно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: у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трата самоценности и ценности для других людей.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В понятие Ценность входят: Значимость, Нужность, Полезность человека и его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BY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ействий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для других людей.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BY" sz="2000" b="1" dirty="0">
                <a:ea typeface="Calibri" panose="020F0502020204030204" pitchFamily="34" charset="0"/>
              </a:rPr>
              <a:t>Когда мы с кем-либо создаём отношения, то неосознанно, а иногда и сознательно, как в случае деловых, трудовых отношений, или </a:t>
            </a:r>
            <a:r>
              <a:rPr lang="ru-RU" sz="2000" b="1" dirty="0">
                <a:ea typeface="Calibri" panose="020F0502020204030204" pitchFamily="34" charset="0"/>
              </a:rPr>
              <a:t>при </a:t>
            </a:r>
            <a:r>
              <a:rPr lang="ru-BY" sz="2000" b="1" dirty="0">
                <a:ea typeface="Calibri" panose="020F0502020204030204" pitchFamily="34" charset="0"/>
              </a:rPr>
              <a:t>супружеств</a:t>
            </a:r>
            <a:r>
              <a:rPr lang="ru-RU" sz="2000" b="1" dirty="0">
                <a:ea typeface="Calibri" panose="020F0502020204030204" pitchFamily="34" charset="0"/>
              </a:rPr>
              <a:t>е</a:t>
            </a:r>
            <a:r>
              <a:rPr lang="ru-BY" sz="2000" b="1" dirty="0">
                <a:ea typeface="Calibri" panose="020F0502020204030204" pitchFamily="34" charset="0"/>
              </a:rPr>
              <a:t>, мы сами себя и друг друга как бы назначаем на место, самим себе и друг другу присваиваем ту или иную ценность, то или иное значение в данной системе отношений</a:t>
            </a:r>
            <a:r>
              <a:rPr lang="ru-RU" sz="2000" b="1" dirty="0">
                <a:ea typeface="Calibri" panose="020F0502020204030204" pitchFamily="34" charset="0"/>
              </a:rPr>
              <a:t>.</a:t>
            </a:r>
            <a:endParaRPr lang="ru-BY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Для спокойствия, счастья и уверенности в себе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в жизни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BY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аждому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BY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еловеку</a:t>
            </a:r>
            <a:r>
              <a:rPr lang="ru-BY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нужно ТОЧНОЕ  ЗНАНИЕ о том, что он кому-то Нужен, что он для кого-то имеет Ценность, что он для кого-то что-то Значит, что он кому-то Полезен.</a:t>
            </a:r>
          </a:p>
          <a:p>
            <a:endParaRPr lang="ru-BY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C379877-4958-471B-B3E8-98AF4074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Ценность человеческой жизни</a:t>
            </a:r>
            <a:endParaRPr lang="ru-BY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1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CAC12FC-9C62-4913-8165-4D81A23A4D37}"/>
              </a:ext>
            </a:extLst>
          </p:cNvPr>
          <p:cNvSpPr/>
          <p:nvPr/>
        </p:nvSpPr>
        <p:spPr>
          <a:xfrm>
            <a:off x="838199" y="1690688"/>
            <a:ext cx="10515599" cy="48320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Давайте 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Учиться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, и 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Тренировать в себе умение 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вдохновить ближнего, рядом с собой человека, поздравить с успехами, поблагодарить за любое действие, вовремя заметить и сказать слова поддержки, слова о его ценности и нужности, слова любви.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Давайте 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Учиться Уметь 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улыбнуться, обнять, выслушать, понять.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Давайте 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Учиться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800" b="1" dirty="0">
                <a:solidFill>
                  <a:srgbClr val="000000"/>
                </a:solidFill>
              </a:rPr>
              <a:t>Л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юбоваться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 тем, что делает другой человек.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Давайте 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Учиться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 </a:t>
            </a:r>
            <a:r>
              <a:rPr lang="ru-RU" sz="2800" b="1" dirty="0">
                <a:solidFill>
                  <a:srgbClr val="000000"/>
                </a:solidFill>
              </a:rPr>
              <a:t>В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осхищаться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 друг другом и делами друг друга.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00"/>
                </a:solidFill>
              </a:rPr>
              <a:t>Давайте </a:t>
            </a:r>
            <a:r>
              <a:rPr lang="ru-RU" sz="2800" b="1" dirty="0">
                <a:solidFill>
                  <a:srgbClr val="000000"/>
                </a:solidFill>
              </a:rPr>
              <a:t>Ценить</a:t>
            </a:r>
            <a:r>
              <a:rPr lang="ru-RU" sz="2800" dirty="0">
                <a:solidFill>
                  <a:srgbClr val="000000"/>
                </a:solidFill>
              </a:rPr>
              <a:t> и</a:t>
            </a:r>
            <a:r>
              <a:rPr lang="ru-RU" sz="2800" b="1" dirty="0">
                <a:solidFill>
                  <a:srgbClr val="000000"/>
                </a:solidFill>
              </a:rPr>
              <a:t> Беречь </a:t>
            </a:r>
            <a:r>
              <a:rPr lang="ru-RU" sz="2800" dirty="0">
                <a:solidFill>
                  <a:srgbClr val="000000"/>
                </a:solidFill>
              </a:rPr>
              <a:t>друг друга.</a:t>
            </a:r>
            <a:endParaRPr lang="ru-RU" sz="2800" b="0" i="0" dirty="0">
              <a:solidFill>
                <a:srgbClr val="000000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Взаимности! Понимания! Баланса! Гармонии!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0000"/>
                </a:solidFill>
              </a:rPr>
              <a:t>Не Вместо, а Вместе</a:t>
            </a:r>
            <a:r>
              <a:rPr lang="ru-RU" sz="2800" dirty="0">
                <a:solidFill>
                  <a:srgbClr val="000000"/>
                </a:solidFill>
              </a:rPr>
              <a:t>!</a:t>
            </a:r>
            <a:endParaRPr lang="ru-RU" sz="28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A020054-BC53-4DF3-B2C0-DD48558D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2222"/>
            <a:ext cx="10515600" cy="767285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br>
              <a:rPr lang="ru-RU" sz="32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ru-RU" sz="49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Главный Вывод:</a:t>
            </a:r>
            <a:br>
              <a:rPr lang="ru-RU" sz="4900" dirty="0">
                <a:solidFill>
                  <a:srgbClr val="002060"/>
                </a:solidFill>
                <a:latin typeface="roboto"/>
                <a:ea typeface="+mn-ea"/>
                <a:cs typeface="+mn-cs"/>
              </a:rPr>
            </a:br>
            <a:endParaRPr lang="ru-BY" sz="4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7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3376A7A-F3DD-4418-AFA1-332A5013AE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Нобелевскую премию по физике 2022 разделили</a:t>
            </a:r>
            <a:br>
              <a:rPr lang="ru-RU" sz="3600" b="1" dirty="0"/>
            </a:br>
            <a:r>
              <a:rPr lang="ru-RU" sz="2200" b="1" dirty="0"/>
              <a:t>француз Ален Аспе, американец Джон Френсис </a:t>
            </a:r>
            <a:r>
              <a:rPr lang="ru-RU" sz="2200" b="1" dirty="0" err="1"/>
              <a:t>Клаузер</a:t>
            </a:r>
            <a:r>
              <a:rPr lang="ru-RU" sz="2200" b="1" dirty="0"/>
              <a:t>, австриец Антон </a:t>
            </a:r>
            <a:r>
              <a:rPr lang="ru-RU" sz="2200" b="1" dirty="0" err="1"/>
              <a:t>Цайлингер</a:t>
            </a:r>
            <a:br>
              <a:rPr lang="ru-RU" sz="2200" b="1" dirty="0"/>
            </a:br>
            <a:r>
              <a:rPr lang="ru-RU" sz="2200" b="1" dirty="0"/>
              <a:t>за исследование в области квантовой механики</a:t>
            </a:r>
            <a:endParaRPr lang="ru-BY" sz="2200" b="1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1F5AFB9-250A-49A6-8863-6F383BC080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45" y="2503504"/>
            <a:ext cx="5094136" cy="3151572"/>
          </a:xfr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F08CE706-A189-4D98-ABA9-060C8B21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Ученые доказали </a:t>
            </a:r>
            <a:r>
              <a:rPr lang="ru-RU" b="1" dirty="0">
                <a:solidFill>
                  <a:srgbClr val="002060"/>
                </a:solidFill>
              </a:rPr>
              <a:t>квантовую запутанность. 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Это феномен, при котором состояние частиц оказываются взаимосвязанными, независимо от расстояния между ними, даже если это тысячи километров.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Частицы, выбранные для эксперимента, вели себя как единое целое. При этом, когда изменялось состояние одной частицы, менялось состояние другой, с ней связанной.</a:t>
            </a:r>
            <a:endParaRPr lang="ru-BY" sz="2400" dirty="0"/>
          </a:p>
        </p:txBody>
      </p:sp>
    </p:spTree>
    <p:extLst>
      <p:ext uri="{BB962C8B-B14F-4D97-AF65-F5344CB8AC3E}">
        <p14:creationId xmlns:p14="http://schemas.microsoft.com/office/powerpoint/2010/main" val="2576019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1156</Words>
  <Application>Microsoft Office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Wingdings</vt:lpstr>
      <vt:lpstr>Тема Office</vt:lpstr>
      <vt:lpstr>Тема: «Ценность человеческой жизни»</vt:lpstr>
      <vt:lpstr>  «Воспитание – это наука, которая  обучает наших детей обходиться без нас» Эрнест Легуве </vt:lpstr>
      <vt:lpstr>Мысли о смысле жизни</vt:lpstr>
      <vt:lpstr>Особенности студенческого возраста</vt:lpstr>
      <vt:lpstr>Современная притча о самом главном в вашей жизни «Полная банка»</vt:lpstr>
      <vt:lpstr> Ценность человеческой жизни</vt:lpstr>
      <vt:lpstr> Ценность человеческой жизни</vt:lpstr>
      <vt:lpstr> Главный Вывод: </vt:lpstr>
      <vt:lpstr>Нобелевскую премию по физике 2022 разделили француз Ален Аспе, американец Джон Френсис Клаузер, австриец Антон Цайлингер за исследование в области квантовой механики</vt:lpstr>
      <vt:lpstr>Квантовая запутанность  и человеческие отношения </vt:lpstr>
      <vt:lpstr>Китайская притча о выборе. Выбор  как  осознанная  жизненная  необходимость  для  людей.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Нобелевская премия по физике 2022</dc:title>
  <dc:creator>HP</dc:creator>
  <cp:lastModifiedBy>HP</cp:lastModifiedBy>
  <cp:revision>30</cp:revision>
  <dcterms:created xsi:type="dcterms:W3CDTF">2022-12-13T19:12:20Z</dcterms:created>
  <dcterms:modified xsi:type="dcterms:W3CDTF">2022-12-14T05:54:34Z</dcterms:modified>
</cp:coreProperties>
</file>