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7" r:id="rId2"/>
    <p:sldId id="258" r:id="rId3"/>
    <p:sldId id="27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65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81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9725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3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6770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022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487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46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79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65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23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44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96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9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74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52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997A6-4573-4A19-9045-C655352A2B30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EC92BC5-2140-46F0-A586-5010C8E2B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13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tel:+375173044370" TargetMode="External"/><Relationship Id="rId2" Type="http://schemas.openxmlformats.org/officeDocument/2006/relationships/hyperlink" Target="tel:+37517352444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tel:88011001611" TargetMode="External"/><Relationship Id="rId4" Type="http://schemas.openxmlformats.org/officeDocument/2006/relationships/hyperlink" Target="tel:+37517263030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D270DC-02E0-411B-A518-D22AA56B6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5029" y="390617"/>
            <a:ext cx="9726025" cy="6134470"/>
          </a:xfrm>
        </p:spPr>
        <p:txBody>
          <a:bodyPr>
            <a:noAutofit/>
          </a:bodyPr>
          <a:lstStyle/>
          <a:p>
            <a:r>
              <a:rPr lang="ru-RU" sz="4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Суицидальное поведение (СП) </a:t>
            </a:r>
            <a:r>
              <a:rPr lang="ru-RU" sz="4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4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аутоагрессивное</a:t>
            </a:r>
            <a:r>
              <a:rPr lang="ru-RU" sz="4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поведение, про-являющееся в виде фантазий, мыслей, представлений или действий, на-правленных на самоповреждение или самоуничтожение и, по крайней мере, в минимальной степени мотивируемых явным или скрытым намерением смерти. </a:t>
            </a:r>
            <a:endParaRPr lang="ru-RU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BD7578-119B-4C8C-A585-6315B4E4D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5" y="2015230"/>
            <a:ext cx="11679381" cy="48427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00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D5CB87-F00C-4620-996D-1CA7582D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54"/>
            <a:ext cx="10515600" cy="736847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Суицидальные интенции (намерения)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DD89F6-50D8-43C6-8041-88A4E604F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66" y="745725"/>
            <a:ext cx="10955045" cy="62143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обращать внимание на:</a:t>
            </a:r>
            <a:endParaRPr lang="ru-RU" sz="24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Необычное для данного индивида или социального контекста поведение; смена стереотипа поведения.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Признаки «прощания»: раздача долгов, подарков, написание завещания, «прощальных» писем.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Фантазии и мысли о смерти, самоповреждении, самоубийстве.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Суицидальные угрозы.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Суицидальные попытки ранее.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Степень планирования суицида.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Наличие средств суицида </a:t>
            </a:r>
          </a:p>
          <a:p>
            <a:r>
              <a:rPr lang="ru-RU" sz="24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Наличие депрессии и тревоги </a:t>
            </a:r>
          </a:p>
          <a:p>
            <a:r>
              <a:rPr lang="ru-RU" sz="24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Вербальная и невербальная агрессия </a:t>
            </a:r>
            <a:endParaRPr lang="ru-RU" sz="24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Безнадёжность и импульсивность </a:t>
            </a:r>
            <a:endParaRPr lang="ru-RU" sz="24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Тяжесть психосоциального стрессора и ответной реакции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85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98F28D-A0CF-4DA2-8FC1-23CC283C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21942"/>
            <a:ext cx="8911687" cy="834501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симптомы депрессии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79AAE7-CB84-467D-97F7-657CCF5D1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033" y="1056443"/>
            <a:ext cx="10563579" cy="5801557"/>
          </a:xfrm>
        </p:spPr>
        <p:txBody>
          <a:bodyPr>
            <a:normAutofit/>
          </a:bodyPr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40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Заметное снижение настроения </a:t>
            </a:r>
          </a:p>
          <a:p>
            <a:pPr algn="l"/>
            <a:endParaRPr lang="ru-RU" sz="40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40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Снижение интереса к обычным для данного человека делам, контактам и развлечениям. </a:t>
            </a:r>
          </a:p>
          <a:p>
            <a:pPr algn="l"/>
            <a:endParaRPr lang="ru-RU" sz="40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40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Снижение энергичности, работоспособности, повышение утомляемости.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002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289E0A-EFED-4E71-952A-0829833C2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984" y="115411"/>
            <a:ext cx="10989816" cy="1100830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симптомы депрессии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C8CA8C-353E-4D8F-80FB-9E9F0B5E5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3682"/>
            <a:ext cx="11270942" cy="6254318"/>
          </a:xfrm>
        </p:spPr>
        <p:txBody>
          <a:bodyPr>
            <a:normAutofit fontScale="92500"/>
          </a:bodyPr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/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Снижение самооценки и потеря уверенности в себе.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Чрезмерное чувство вины, беспричинное порицание себя.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Повторяющиеся мысли и высказывания о смерти, самоубийстве. Суицидальные акты.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Нарушение концентрации внимания, снижение памяти, чувство интеллектуальной неполноценности.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Нерешительность, чрезмерные колебания в выборе даже незначительного решения.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Заторможенность, снижение двигательной активности. Реже – тревожная ажитация, беспокойное повышение двигательной активности.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Нарушения сна.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Понижение или повышение аппетита. 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Снижение либидо</a:t>
            </a:r>
          </a:p>
          <a:p>
            <a:r>
              <a:rPr lang="ru-RU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Соматические симптомы: задержка стула, сухость слизистых, снижение артериального давления.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000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43D7D-E875-429E-B169-C1C2DE276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07" y="106533"/>
            <a:ext cx="10998693" cy="825622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высокого суицидального риска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C97223-69FE-4A4A-B8FC-6D12A0971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521" y="772357"/>
            <a:ext cx="11221375" cy="6085643"/>
          </a:xfrm>
        </p:spPr>
        <p:txBody>
          <a:bodyPr>
            <a:normAutofit/>
          </a:bodyPr>
          <a:lstStyle/>
          <a:p>
            <a:pPr lvl="2"/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Устойчивые фантазии о смерти, невербальные «знаки», мысли, прямые или косвенные высказывания о самоповреждении или самоубийстве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Состояние депрессии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Проявления чувства вины /</a:t>
            </a:r>
            <a:r>
              <a:rPr lang="ru-RU" sz="2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тяжѐлого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стыда /обиды /сильного страха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Высокий уровень </a:t>
            </a:r>
            <a:r>
              <a:rPr lang="ru-RU" sz="2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безнадѐжности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высказываниях </a:t>
            </a:r>
            <a:endParaRPr lang="ru-RU" sz="2400" b="0" i="0" u="none" strike="noStrike" baseline="0" dirty="0">
              <a:latin typeface="Times New Roman" panose="02020603050405020304" pitchFamily="18" charset="0"/>
            </a:endParaRP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Заметная импульсивность в поведении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Факт недавнего/текущего кризиса/утраты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Эмоционально-когнитивная фиксация на кризисной ситуации, объекте утраты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Выраженное физическое или психическое страдание (болевой синдром, «душевная боль»)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Отсутствие социально-психологической поддержки /не принимающее окружение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Нежелание пациента принимать помощь /сожаления о том, что «остался жив»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037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621A85-988D-4294-81D0-A65EE8D99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79899"/>
            <a:ext cx="8911687" cy="843379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доверия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5100BA-FD2F-4E6E-80BC-89BCC6444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714" y="923278"/>
            <a:ext cx="9959897" cy="5788240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«Минский городской клинический центр психиатрии и психотерапии» </a:t>
            </a:r>
            <a:r>
              <a:rPr lang="ru-RU" sz="32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доверия для взрослых</a:t>
            </a:r>
          </a:p>
          <a:p>
            <a:pPr marL="0" indent="0" algn="l">
              <a:buNone/>
            </a:pPr>
            <a:r>
              <a:rPr lang="ru-RU" sz="32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8(017) 352-44-44</a:t>
            </a:r>
            <a:endParaRPr lang="ru-RU" sz="3200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ru-RU" sz="32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8(017) 304-43-70</a:t>
            </a:r>
            <a:endParaRPr lang="ru-RU" sz="3200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«Минский городской клинический центр детской психиатрии и психотерапии» Телефон доверия для детей и подростков</a:t>
            </a:r>
          </a:p>
          <a:p>
            <a:pPr marL="0" indent="0">
              <a:buNone/>
            </a:pPr>
            <a:r>
              <a:rPr lang="ru-RU" sz="3200" b="1" i="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+ 375 17 263 03 03</a:t>
            </a:r>
            <a:endParaRPr lang="ru-RU" sz="3200" b="1" i="0" u="sng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i="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8-801-100-16-11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81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6617CD-F3D1-4109-A089-88F257BA2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17" y="79899"/>
            <a:ext cx="11471566" cy="985421"/>
          </a:xfrm>
        </p:spPr>
        <p:txBody>
          <a:bodyPr>
            <a:normAutofit fontScale="90000"/>
          </a:bodyPr>
          <a:lstStyle/>
          <a:p>
            <a:r>
              <a:rPr lang="ru-RU" sz="4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 точки зрения клинической практики СП принято          			подразделять на </a:t>
            </a:r>
            <a:r>
              <a:rPr lang="ru-RU" sz="4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внутренние </a:t>
            </a:r>
            <a:r>
              <a:rPr lang="ru-RU" sz="4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и </a:t>
            </a:r>
            <a:r>
              <a:rPr lang="ru-RU" sz="4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внешние </a:t>
            </a:r>
            <a:r>
              <a:rPr lang="ru-RU" sz="4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формы. </a:t>
            </a:r>
            <a:br>
              <a:rPr lang="ru-RU" sz="4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FC4918-7262-4162-A0DB-12A8925BD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109" y="1553592"/>
            <a:ext cx="9932363" cy="51381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Внутренние формы</a:t>
            </a:r>
            <a:r>
              <a:rPr lang="ru-RU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r>
              <a:rPr lang="ru-RU" sz="32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Антивитальные</a:t>
            </a:r>
            <a:r>
              <a:rPr lang="ru-RU" sz="32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переживания </a:t>
            </a:r>
            <a:r>
              <a:rPr lang="ru-RU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размышления об отсутствии ценности жизни без </a:t>
            </a:r>
            <a:r>
              <a:rPr lang="ru-RU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чѐтких</a:t>
            </a:r>
            <a:r>
              <a:rPr lang="ru-RU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представлений о своей смерти </a:t>
            </a:r>
          </a:p>
          <a:p>
            <a:r>
              <a:rPr lang="ru-RU" sz="32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Пассивные суицидальные мысли </a:t>
            </a:r>
            <a:r>
              <a:rPr lang="ru-RU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фантазии на тему своей смерти, но не лишения себя жизни </a:t>
            </a:r>
          </a:p>
          <a:p>
            <a:r>
              <a:rPr lang="ru-RU" sz="32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Суицидальные замыслы </a:t>
            </a:r>
            <a:r>
              <a:rPr lang="ru-RU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разработка плана суицида </a:t>
            </a:r>
          </a:p>
          <a:p>
            <a:r>
              <a:rPr lang="ru-RU" sz="32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Суицидальные намерения – </a:t>
            </a:r>
            <a:r>
              <a:rPr lang="ru-RU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решение к выполнению плана </a:t>
            </a:r>
            <a:endParaRPr lang="en-US" sz="3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2549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96116A-79A2-4AE4-A8BA-3C20F587A182}"/>
              </a:ext>
            </a:extLst>
          </p:cNvPr>
          <p:cNvSpPr txBox="1"/>
          <p:nvPr/>
        </p:nvSpPr>
        <p:spPr>
          <a:xfrm>
            <a:off x="1589103" y="619503"/>
            <a:ext cx="10431262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Внешние формы: </a:t>
            </a:r>
            <a:endParaRPr lang="ru-RU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Самоубийство (суицид) 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намеренное, осознанное и быстрое лишение себя жизни. </a:t>
            </a:r>
          </a:p>
          <a:p>
            <a:r>
              <a:rPr lang="ru-RU" sz="24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Суицидальная попытка (</a:t>
            </a:r>
            <a:r>
              <a:rPr lang="ru-RU" sz="24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парасуицид</a:t>
            </a:r>
            <a:r>
              <a:rPr lang="ru-RU" sz="24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не закончившееся смертью намеренное самоповреждение или самоотравление, которое нацелено на реализацию желаемых субъектом изменений за </a:t>
            </a:r>
            <a:r>
              <a:rPr lang="ru-RU" sz="2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счѐт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физических последствий. </a:t>
            </a:r>
          </a:p>
          <a:p>
            <a:r>
              <a:rPr lang="ru-RU" sz="24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Прерванная суицидальная попытка (прерванный </a:t>
            </a:r>
            <a:r>
              <a:rPr lang="ru-RU" sz="24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парасуицид</a:t>
            </a:r>
            <a:r>
              <a:rPr lang="ru-RU" sz="24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акт, предпринятый с целью намеренного самоповреждения или самоубийства, но прерванный до реального самоповреждения внешними обстоятельствами (например, вмешательство посторонних предотвратило физическое повреждение: человека «сняли» с рельсов до прохода поезда, прервали акт самоповешения и т.п.) </a:t>
            </a:r>
          </a:p>
          <a:p>
            <a:r>
              <a:rPr lang="ru-RU" sz="24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Абортивная суицидальная попытка (абортивный </a:t>
            </a:r>
            <a:r>
              <a:rPr lang="ru-RU" sz="24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парасуицид</a:t>
            </a:r>
            <a:r>
              <a:rPr lang="ru-RU" sz="24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акт, предпринятый с целью намеренного самоповреждения или самоубийства, но прерванный до реального самоповреждения непосредственно самим субъектом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8030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5BA47E-6C7F-491D-B44D-BDA17837B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30820"/>
            <a:ext cx="8911687" cy="62143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Предпосылки формирования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FFA6E8-ECD1-4EBD-9EA2-808BC6A79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5" y="1189609"/>
            <a:ext cx="11105964" cy="55041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sz="3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Суицидальный акт рассматривается как результат взаимодействия многочисленных «базовых» факторов риска (ФР) друг с другом и с «триггерными» (пусковыми) факторами (кризисная ситуация). К базовым ФР относят множество факторов социального, демографического, религиозного, этнического, психологического, семейного и биологического характера. Но для «запуска» суицидальных действий необходим пусковой фактор, которым, как правило, является </a:t>
            </a:r>
            <a:r>
              <a:rPr lang="ru-RU" sz="35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конфликт или кризис</a:t>
            </a:r>
            <a:r>
              <a:rPr lang="ru-RU" sz="3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Обычно, причиной кризиса является </a:t>
            </a:r>
            <a:r>
              <a:rPr lang="ru-RU" sz="35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утрата (или возможность утраты) значимого объекта </a:t>
            </a:r>
            <a:r>
              <a:rPr lang="ru-RU" sz="35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(т.е., человека, материальной или духовной ценности). Степень дезадаптации зависит от базовых ФР и силы триггера. 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61796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035ED8-FF94-44C6-BC3A-E719ADCC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36847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Предпосылки формирования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34343D-F986-44C4-BD43-765F0CD8D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464" y="674703"/>
            <a:ext cx="10830756" cy="60323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Ситуации </a:t>
            </a:r>
            <a:r>
              <a:rPr lang="ru-RU" sz="36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межличностных конфликтов 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являются источниками эмоций </a:t>
            </a:r>
            <a:r>
              <a:rPr lang="ru-RU" sz="36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страха, вины, стыда 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и синдрома </a:t>
            </a:r>
            <a:r>
              <a:rPr lang="ru-RU" sz="36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депрессии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которые, как правило, лежат в основе суицидальных мотиваций. Если такое состояние воспринимается через призму </a:t>
            </a:r>
            <a:r>
              <a:rPr lang="ru-RU" sz="36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беспомощности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36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безнадежности 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и </a:t>
            </a:r>
            <a:r>
              <a:rPr lang="ru-RU" sz="36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невозможности альтернативного выхода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суицидальный риск становится высоким. «Суицидальное» восприятие ситуации характеризуется также </a:t>
            </a:r>
            <a:r>
              <a:rPr lang="ru-RU" sz="36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когнитивным сужением 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(«иного выхода нет») и </a:t>
            </a:r>
            <a:r>
              <a:rPr lang="ru-RU" sz="36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дихотомическим мышлением 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(«</a:t>
            </a:r>
            <a:r>
              <a:rPr lang="ru-RU" sz="3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всѐ</a:t>
            </a:r>
            <a:r>
              <a:rPr lang="ru-RU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или ничего»).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31476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5060B-05F6-44C2-85D8-7693468E5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778"/>
            <a:ext cx="10515600" cy="745724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0CF35F-5E9D-4729-8991-360E66016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60" y="763480"/>
            <a:ext cx="11425561" cy="60057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кризиса, характер пускового конфликта, а также то, как он воспринимается индивидуумом, во многом определяют 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мотивы 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суицидальных действий. </a:t>
            </a: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«Крик о помощи», призыв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Протест, месть. </a:t>
            </a:r>
          </a:p>
          <a:p>
            <a:r>
              <a:rPr lang="ru-RU" sz="2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Избежание непереносимой жизненной ситуации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Избежание страдания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 себя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Жертвоприношение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Воссоединение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Как правило, суицидальный акт движется более чем одним мотивом.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89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861072-9F25-4BD6-B39A-D1646B78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55360"/>
            <a:ext cx="8911687" cy="72353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 суицидального поведения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58C40E-5C05-4794-89E3-FC15AC7FE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586" y="1393794"/>
            <a:ext cx="10990556" cy="5308847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Социально-демографические факторы суицидального риска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 Пол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Возраст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 Семейное положение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 Профессиональный статус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 Религия</a:t>
            </a:r>
          </a:p>
        </p:txBody>
      </p:sp>
    </p:spTree>
    <p:extLst>
      <p:ext uri="{BB962C8B-B14F-4D97-AF65-F5344CB8AC3E}">
        <p14:creationId xmlns:p14="http://schemas.microsoft.com/office/powerpoint/2010/main" val="1813330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C67B40-0968-41A5-B7E6-EAEE0BD19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50920"/>
            <a:ext cx="8911687" cy="795858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3E9613-86EA-4EA5-AA16-FFF39903B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55" y="1029810"/>
            <a:ext cx="10572457" cy="5677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Медицинские факторы суицидального риска</a:t>
            </a:r>
          </a:p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Психическая патология (депрессия, синдром зависимости от опиатов, шизофрения, расстройства личности, другие психические расстройства)</a:t>
            </a:r>
          </a:p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Соматическая патология</a:t>
            </a:r>
          </a:p>
        </p:txBody>
      </p:sp>
    </p:spTree>
    <p:extLst>
      <p:ext uri="{BB962C8B-B14F-4D97-AF65-F5344CB8AC3E}">
        <p14:creationId xmlns:p14="http://schemas.microsoft.com/office/powerpoint/2010/main" val="202348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36444-0FB0-44E3-AFCE-4683C860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165"/>
            <a:ext cx="10515600" cy="719091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9F0716-3D6C-4B85-B22A-2B3B7D74F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2256"/>
            <a:ext cx="11217676" cy="60057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Биологические факторы суицидального риска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 Суицидальная попытка в прошлом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 Суицидальное поведение биологических родственников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 Другие факторы (наличие психической патологии у близких родственников, тяжелая атмосфера в семье и т.д.)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Индивидуально-психологические факторы риска </a:t>
            </a:r>
            <a:r>
              <a:rPr lang="ru-RU" sz="2800" dirty="0"/>
              <a:t>(</a:t>
            </a:r>
            <a:r>
              <a:rPr lang="ru-RU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К ним относят следующие личностные особенности: эмоциональная неустойчивость, в т.ч. в период возрастных кризов (пубертатный, инволюционный); импульсивность; эмоциональная зависимость; заниженная или завышенная самооценка; максимализм и категоричность; сильно выраженное желание достижения целей; низкая способность к вытеснению травмирующего фактора; тревожность и гипертрофированное чувство вины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113520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</TotalTime>
  <Words>969</Words>
  <Application>Microsoft Office PowerPoint</Application>
  <PresentationFormat>Широкоэкранный</PresentationFormat>
  <Paragraphs>94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Легкий дым</vt:lpstr>
      <vt:lpstr>Суицидальное поведение (СП) – аутоагрессивное поведение, про-являющееся в виде фантазий, мыслей, представлений или действий, на-правленных на самоповреждение или самоуничтожение и, по крайней мере, в минимальной степени мотивируемых явным или скрытым намерением смерти. </vt:lpstr>
      <vt:lpstr>С точки зрения клинической практики СП принято             подразделять на внутренние и внешние формы.  </vt:lpstr>
      <vt:lpstr>Презентация PowerPoint</vt:lpstr>
      <vt:lpstr>Предпосылки формирования</vt:lpstr>
      <vt:lpstr>Предпосылки формирования</vt:lpstr>
      <vt:lpstr>Мотивы</vt:lpstr>
      <vt:lpstr>Факторы риска суицидального поведения</vt:lpstr>
      <vt:lpstr>Факторы риска</vt:lpstr>
      <vt:lpstr>Факторы риска</vt:lpstr>
      <vt:lpstr>Суицидальные интенции (намерения)</vt:lpstr>
      <vt:lpstr>Основные симптомы депрессии</vt:lpstr>
      <vt:lpstr>Дополнительные симптомы депрессии</vt:lpstr>
      <vt:lpstr>Состояние высокого суицидального риска</vt:lpstr>
      <vt:lpstr>Телефоны доверия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PC</cp:lastModifiedBy>
  <cp:revision>13</cp:revision>
  <dcterms:created xsi:type="dcterms:W3CDTF">2024-10-01T07:30:11Z</dcterms:created>
  <dcterms:modified xsi:type="dcterms:W3CDTF">2024-10-03T20:10:51Z</dcterms:modified>
</cp:coreProperties>
</file>