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3805" autoAdjust="0"/>
  </p:normalViewPr>
  <p:slideViewPr>
    <p:cSldViewPr snapToGrid="0">
      <p:cViewPr varScale="1">
        <p:scale>
          <a:sx n="69" d="100"/>
          <a:sy n="69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23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55,'154'2,"165"-4,-287-2,0-1,35-11,-33 7,48-5,222 7,-196 9,-62 0,51 9,24 1,-25-8,1-4,137-19,-173 12,111 3,-171 4,27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0.9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28,'0'-5,"4"-1,7 1,5 0,10 2,8 1,4 1,0 0,2 1,-2 0,-1 1,0-1,0 0,2 5,3 5,-1 6,-7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4.87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1,'46'2,"-1"2,67 16,-63-10,88 7,126-17,-122-1,-74-4,-37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7.11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0 109,'111'1,"-30"1,1-3,115-16,159-24,-244 30,64-2,-162 13,84 0,114-16,-112 7,167 6,-145 4,-86-1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0.93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4.33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1 134,'0'-2,"0"-1,1 1,-1-1,1 1,0-1,0 1,0 0,0-1,0 1,1 0,-1 0,1 0,-1 0,1 0,0 0,0 0,0 0,0 1,0-1,0 1,3-2,3-2,1 1,0 0,-1 0,14-3,29-5,1 3,0 2,0 2,62 3,-23 0,45-10,26-1,-92 12,141 4,-194-1,0 1,0 1,28 10,27 6,-8-12,1-4,109-5,-55-2,-36 2,99 3,-171 0,-1 0,1 1,-1 0,0 0,11 6,16 5,-10-5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6.59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84,'32'-1,"1"0,0-3,-1 0,45-13,3 0,0 3,95-3,-159 16,58-5,0 4,1 3,127 18,-171-12,46 17,-55-16,-1-1,1-1,0-1,0-1,26 1,163-7,76 2,-262 4,1 0,40 13,-38-9,54 8,14-3,50 4,-112-17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9.35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3,'131'-2,"142"4,-153 18,-94-16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4.51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1,'0'4,"4"2,7 0,5-1,9-2,9-1,9-1,0-1,-2 0,-3 0,-4 0,-4 0,3-1,5 1,-5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6.37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1,'0'4,"5"2,5 0,6-1,5-2,3-1,7-1,7-1,1 0,-1 0,-3 0,-2 0,-4-1,4 1,-4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6.47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53,'127'1,"141"-3,-245 0,-1-2,0 0,37-12,29-6,-64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7.75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0,'9'5,"11"1,17-1,2 4,3 0,3 4,3-1,-1-3,-1 3,-3-2,-5-2,1-3,-2-2,1 4,4-1,-6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26" Type="http://schemas.openxmlformats.org/officeDocument/2006/relationships/customXml" Target="../ink/ink10.xml"/><Relationship Id="rId3" Type="http://schemas.openxmlformats.org/officeDocument/2006/relationships/image" Target="../media/image30.png"/><Relationship Id="rId21" Type="http://schemas.openxmlformats.org/officeDocument/2006/relationships/image" Target="../media/image38.jp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5" Type="http://schemas.openxmlformats.org/officeDocument/2006/relationships/image" Target="../media/image40.png"/><Relationship Id="rId2" Type="http://schemas.openxmlformats.org/officeDocument/2006/relationships/image" Target="../media/image29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customXml" Target="../ink/ink4.xml"/><Relationship Id="rId24" Type="http://schemas.openxmlformats.org/officeDocument/2006/relationships/customXml" Target="../ink/ink9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39.png"/><Relationship Id="rId28" Type="http://schemas.openxmlformats.org/officeDocument/2006/relationships/customXml" Target="../ink/ink11.xml"/><Relationship Id="rId10" Type="http://schemas.openxmlformats.org/officeDocument/2006/relationships/image" Target="../media/image310.png"/><Relationship Id="rId19" Type="http://schemas.openxmlformats.org/officeDocument/2006/relationships/image" Target="../media/image36.png"/><Relationship Id="rId31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Relationship Id="rId22" Type="http://schemas.openxmlformats.org/officeDocument/2006/relationships/customXml" Target="../ink/ink8.xml"/><Relationship Id="rId27" Type="http://schemas.openxmlformats.org/officeDocument/2006/relationships/image" Target="../media/image41.png"/><Relationship Id="rId30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7AAEA1-BA87-9249-DF32-6E7E63E3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2" y="393757"/>
            <a:ext cx="9007195" cy="59180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ABB4C-D48E-4727-5BFD-BB83B528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763" y="690714"/>
            <a:ext cx="9192322" cy="48453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вовлечения молодежи в деструктивную деятельность праворадикальных группировок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95B8-32CC-E865-9D37-AF4E47BE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8151"/>
            <a:ext cx="11134725" cy="25812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Практикуют написание стихов и сочинений, пропагандирующих массовые убийства, отражающие социальное неравенство в обществе.</a:t>
            </a:r>
            <a:b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творчестве фиксируется упоминание имен и образов известных маньяков 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(«иркутские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молоточники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скулшутеры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Э.Харрис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Д.Клиболд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«керченский стрелок»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В.Росляков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И.Галявиев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Т.Бекмансуров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неонацисты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Д.Боровиков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М.Марцинкевич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иностранные террористы, например,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А.Брейвик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лидеры третьего Рейха, скандинавские божества и пр.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BY" sz="2300" kern="100" cap="smal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2A878E-0F10-9964-7625-6A017F833B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406" y="3124200"/>
            <a:ext cx="4152623" cy="3124200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3011E788-3F1D-CA76-C9F7-4106FB171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6339" y="3124200"/>
            <a:ext cx="5207000" cy="3124200"/>
          </a:xfrm>
        </p:spPr>
      </p:pic>
    </p:spTree>
    <p:extLst>
      <p:ext uri="{BB962C8B-B14F-4D97-AF65-F5344CB8AC3E}">
        <p14:creationId xmlns:p14="http://schemas.microsoft.com/office/powerpoint/2010/main" val="13317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78170-A8D0-BC47-4D00-D495A55D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35" y="3148553"/>
            <a:ext cx="2642330" cy="35044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C9D17-1B5D-C807-12B8-CCFC7943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43" y="442937"/>
            <a:ext cx="3767014" cy="2700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DD181F-096A-652A-B16C-BEB333715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28" y="447674"/>
            <a:ext cx="3781899" cy="51339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591281-710E-D95F-048D-F9E4A5591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57" y="447674"/>
            <a:ext cx="3067387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11FE23-7BC8-0606-C01A-1233060AAF05}"/>
              </a:ext>
            </a:extLst>
          </p:cNvPr>
          <p:cNvSpPr txBox="1"/>
          <p:nvPr/>
        </p:nvSpPr>
        <p:spPr>
          <a:xfrm>
            <a:off x="828675" y="1657349"/>
            <a:ext cx="546735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куртки-бомберы, брюки-милитари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590108"/>
            <a:ext cx="4252857" cy="56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A7C91B-2ECF-0157-078D-4A64FB00C5FC}"/>
              </a:ext>
            </a:extLst>
          </p:cNvPr>
          <p:cNvSpPr txBox="1"/>
          <p:nvPr/>
        </p:nvSpPr>
        <p:spPr>
          <a:xfrm>
            <a:off x="1057275" y="485776"/>
            <a:ext cx="103632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Атрибуты одежды могут содержать изображения викингов, крестов, свастик, </a:t>
            </a:r>
            <a:r>
              <a:rPr lang="ru-RU" sz="2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триквертов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коловратов, «черного солнца». 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CC788-ABAB-4FDE-AE48-562E4881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3" y="1600935"/>
            <a:ext cx="4214813" cy="4525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27D238-4131-4DBE-09F0-9993A287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7" y="1531856"/>
            <a:ext cx="3224213" cy="4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068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третьего Рейха, рун,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Альгиз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Тайваз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«Зиг»,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Волфсангель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названий музыкальных групп, например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надписей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пр. Для подростков характерны татуировки и украшения в виде паутин , рун, геральдики дивизий СС.</a:t>
            </a:r>
            <a:endParaRPr lang="ru-BY" sz="2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9" y="2740340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9315B3-C323-B81E-E395-C0AF16802BAF}"/>
              </a:ext>
            </a:extLst>
          </p:cNvPr>
          <p:cNvSpPr txBox="1"/>
          <p:nvPr/>
        </p:nvSpPr>
        <p:spPr>
          <a:xfrm>
            <a:off x="1090612" y="217438"/>
            <a:ext cx="10010775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аватар подростка посвящен преступникам или террористам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т.ч. мифическим, символизирующим насилие, смерть или авторитарную власть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EC13-2E64-7317-53BE-353AA2A47662}"/>
              </a:ext>
            </a:extLst>
          </p:cNvPr>
          <p:cNvSpPr txBox="1"/>
          <p:nvPr/>
        </p:nvSpPr>
        <p:spPr>
          <a:xfrm>
            <a:off x="1114425" y="428625"/>
            <a:ext cx="10201275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т.ч. в «юмористическом» свете, допускаются высказывания одобрения геноцида, холокоста;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микроблоге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круг подписчиков, создание управляемых, объединенных одной идеей микро-групп.</a:t>
            </a:r>
          </a:p>
        </p:txBody>
      </p:sp>
    </p:spTree>
    <p:extLst>
      <p:ext uri="{BB962C8B-B14F-4D97-AF65-F5344CB8AC3E}">
        <p14:creationId xmlns:p14="http://schemas.microsoft.com/office/powerpoint/2010/main" val="9173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357434-1372-6FAD-F234-207D72AD3DA2}"/>
              </a:ext>
            </a:extLst>
          </p:cNvPr>
          <p:cNvSpPr txBox="1"/>
          <p:nvPr/>
        </p:nvSpPr>
        <p:spPr>
          <a:xfrm>
            <a:off x="1428749" y="771525"/>
            <a:ext cx="96488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Критическим является доступ подростка к огнестрельному оружию или приобретение ножей, бейсбольных бит, топоров, молотков, попытки изготовления зажигательных смесей и СВУ. Данная стадия говорит о финальной подготовке к совершению акта терроризма.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0A982E-520C-A0D9-AC75-6EB95F6E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01" y="2557462"/>
            <a:ext cx="5303162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D2AD17-3BA3-94A0-E48C-15DBF440D0A6}"/>
              </a:ext>
            </a:extLst>
          </p:cNvPr>
          <p:cNvSpPr txBox="1"/>
          <p:nvPr/>
        </p:nvSpPr>
        <p:spPr>
          <a:xfrm>
            <a:off x="514349" y="742950"/>
            <a:ext cx="11287125" cy="282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стадии радикализации субъекта семья и окружение, в т.ч. педагоги и сотрудники правоохранительного блока могут своевременно оказать корректирующие и профилактическое воздействие на гражданина.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Стоит отметить, что задокументированы инциденты, когда родители и педагоги осознано скрывали деструктивные взгляды несовершеннолетних, что в свою очередь привело к совершению ими тяжких уголовных преступлений, насильственного и террористического характера, а также связанных с незаконным оборотом оружия.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03A68-087F-DB6B-EB90-D5882C18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3564806"/>
            <a:ext cx="3011704" cy="3011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84231-0139-E794-FFF3-1531D2566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85" y="3572703"/>
            <a:ext cx="5585342" cy="3011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801474-AF1F-583F-59AA-00CB36FE3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102" y="3570071"/>
            <a:ext cx="3303372" cy="30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AFD73C9-C2EF-A2B0-51DC-E70008C67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938" y="123826"/>
            <a:ext cx="3286124" cy="499699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C6A8AC5-7D50-8D38-1923-E4CF3FA1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6029" y="5024437"/>
            <a:ext cx="9659941" cy="17097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Восьмилетняя Хуршеда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убитая в 2004 году 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сторонниками праворадикальной группировки «Боевой террористической организации», который руководил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Д.Боровиков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 и провоцирующих рост преступных акций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 почве. Речь идет о социальной «болезни», глубоко затрагивающей суть отношений в обществе, все больше и больше захватывающей подрастающее поколение.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9864B-3370-1E3A-9AB2-3C7AEDA04743}"/>
              </a:ext>
            </a:extLst>
          </p:cNvPr>
          <p:cNvSpPr txBox="1"/>
          <p:nvPr/>
        </p:nvSpPr>
        <p:spPr>
          <a:xfrm>
            <a:off x="1076325" y="286435"/>
            <a:ext cx="80676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Переписки белорусских неонацистов из группировки «Карательный батальон», чья деятельность была вскрыта в 2024 году.</a:t>
            </a:r>
            <a:endParaRPr lang="ru-BY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11EABE-B499-633F-77B4-34BCF117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02" y="1532930"/>
            <a:ext cx="3286584" cy="38962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FB57087-584E-3CAC-D24D-98BDA6AF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5" y="5566722"/>
            <a:ext cx="3191320" cy="11050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58D504-120C-B6A2-4F03-56C1DC24A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8929"/>
            <a:ext cx="3343742" cy="3886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14:cNvPr>
              <p14:cNvContentPartPr/>
              <p14:nvPr/>
            </p14:nvContentPartPr>
            <p14:xfrm>
              <a:off x="628305" y="2094825"/>
              <a:ext cx="750960" cy="2088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65" y="1986825"/>
                <a:ext cx="858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14:cNvPr>
              <p14:cNvContentPartPr/>
              <p14:nvPr/>
            </p14:nvContentPartPr>
            <p14:xfrm>
              <a:off x="-1248015" y="2828865"/>
              <a:ext cx="360" cy="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02015" y="2720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14:cNvPr>
              <p14:cNvContentPartPr/>
              <p14:nvPr/>
            </p14:nvContentPartPr>
            <p14:xfrm>
              <a:off x="618945" y="2132985"/>
              <a:ext cx="746280" cy="4860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305" y="2024985"/>
                <a:ext cx="8539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14:cNvPr>
              <p14:cNvContentPartPr/>
              <p14:nvPr/>
            </p14:nvContentPartPr>
            <p14:xfrm>
              <a:off x="590145" y="2094105"/>
              <a:ext cx="810000" cy="5904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505" y="1986105"/>
                <a:ext cx="91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14:cNvPr>
              <p14:cNvContentPartPr/>
              <p14:nvPr/>
            </p14:nvContentPartPr>
            <p14:xfrm>
              <a:off x="1876425" y="2580465"/>
              <a:ext cx="198360" cy="97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2425" y="2472825"/>
                <a:ext cx="306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14:cNvPr>
              <p14:cNvContentPartPr/>
              <p14:nvPr/>
            </p14:nvContentPartPr>
            <p14:xfrm>
              <a:off x="3524145" y="5009745"/>
              <a:ext cx="152640" cy="1008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0505" y="4902105"/>
                <a:ext cx="260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14:cNvPr>
              <p14:cNvContentPartPr/>
              <p14:nvPr/>
            </p14:nvContentPartPr>
            <p14:xfrm>
              <a:off x="3543225" y="3800145"/>
              <a:ext cx="137520" cy="100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89225" y="3692505"/>
                <a:ext cx="245160" cy="2257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43D17C5-EC73-16E7-AE21-E91005A6B3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7629" y="0"/>
            <a:ext cx="2800741" cy="19528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1242AEA-4B4A-8E6C-160B-C89B994645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3370" y="1952898"/>
            <a:ext cx="2686425" cy="42106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A5A26BE-2830-0EF3-790E-D80C50A52C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3010" y="1532930"/>
            <a:ext cx="2361274" cy="418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14:cNvPr>
              <p14:cNvContentPartPr/>
              <p14:nvPr/>
            </p14:nvContentPartPr>
            <p14:xfrm>
              <a:off x="3524145" y="5219625"/>
              <a:ext cx="228600" cy="1980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0505" y="5111625"/>
                <a:ext cx="336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14:cNvPr>
              <p14:cNvContentPartPr/>
              <p14:nvPr/>
            </p14:nvContentPartPr>
            <p14:xfrm>
              <a:off x="3524145" y="3971865"/>
              <a:ext cx="218880" cy="4500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0505" y="3863865"/>
                <a:ext cx="326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14:cNvPr>
              <p14:cNvContentPartPr/>
              <p14:nvPr/>
            </p14:nvContentPartPr>
            <p14:xfrm>
              <a:off x="9505545" y="4076265"/>
              <a:ext cx="185040" cy="1764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51905" y="3968265"/>
                <a:ext cx="292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14:cNvPr>
              <p14:cNvContentPartPr/>
              <p14:nvPr/>
            </p14:nvContentPartPr>
            <p14:xfrm>
              <a:off x="1333185" y="5714985"/>
              <a:ext cx="320400" cy="1980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9185" y="5607345"/>
                <a:ext cx="428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14:cNvPr>
              <p14:cNvContentPartPr/>
              <p14:nvPr/>
            </p14:nvContentPartPr>
            <p14:xfrm>
              <a:off x="1295385" y="5875905"/>
              <a:ext cx="707400" cy="4032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1385" y="5768265"/>
                <a:ext cx="81504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1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700348"/>
            <a:ext cx="5299925" cy="4947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Указанная группа запугивала и избивала жителей районного города, планировала убийство представителя органов власти и управления, а также подрыв объекта инфраструктуры.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отметить, что 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отношении педагогов, попустительствующих экстремистской деятельности молодежи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рассматриваться вопрос о привлечении к установленной законом ответственности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BY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F9FDD-73D8-8748-4FA0-FF86431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22" y="358218"/>
            <a:ext cx="5334001" cy="62216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49ED4-F6DE-CA16-9E59-0C4FAD7E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085" y="1055803"/>
            <a:ext cx="6423090" cy="5325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портрет молодого белоруса, склонного к участию в движениях экстремистского толка, включает следующие черты: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возраст от 14 до 20 лет, чаще мужского пола;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имеет средний или ниже уровень интеллекта;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проблемы в семье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разводе, злоупотребляют алкоголем, присутствует бытовое насилие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отклонения в поведении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садизм, мазохизм, т.н.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селфхарм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живодерство, вандализм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сексуальные девиации.</a:t>
            </a:r>
            <a:endParaRPr lang="ru-BY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D58607-70F2-5142-B239-E5E922D885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1" r="471"/>
          <a:stretch>
            <a:fillRect/>
          </a:stretch>
        </p:blipFill>
        <p:spPr>
          <a:xfrm>
            <a:off x="6927915" y="223837"/>
            <a:ext cx="4762500" cy="6410325"/>
          </a:xfrm>
        </p:spPr>
      </p:pic>
    </p:spTree>
    <p:extLst>
      <p:ext uri="{BB962C8B-B14F-4D97-AF65-F5344CB8AC3E}">
        <p14:creationId xmlns:p14="http://schemas.microsoft.com/office/powerpoint/2010/main" val="1493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6F1D0-48A7-5307-B7F1-BAA2252D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300" b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самоповреждение, «</a:t>
            </a:r>
            <a:r>
              <a:rPr lang="ru-RU" sz="2300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самоповреждающее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поведение, также используется англицизм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self-harm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люди, занимающиеся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селфхармом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называются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селфхармщики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— преднамеренное повреждение своего тела по внутренним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душевным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причинам чаще всего без суицидальных намерений.</a:t>
            </a:r>
            <a:endParaRPr lang="ru-BY" sz="2300" cap="small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43AE13-3364-E1C5-1CFF-B9CCFB81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015" y="2458719"/>
            <a:ext cx="4157220" cy="4098327"/>
          </a:xfrm>
        </p:spPr>
      </p:pic>
    </p:spTree>
    <p:extLst>
      <p:ext uri="{BB962C8B-B14F-4D97-AF65-F5344CB8AC3E}">
        <p14:creationId xmlns:p14="http://schemas.microsoft.com/office/powerpoint/2010/main" val="24803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56181" y="320512"/>
            <a:ext cx="11180189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среди молодежи отмечается волна симпатий к насильственным культам и идеям неонацизма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применения вооружённого насилия на территории образовательных учреждений (главным образом к учащимся), часто перерастающее в массовые убийства; «маньяки культ убийц» - деятельность структуры направлена на разжигание межнациональной розни, избиения, убийств, подготовку терактов и массовых расстрелов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 (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богоподобность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480F-7A9E-E80B-4B82-AF4BCCBC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Скулшутеры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колумбайнеры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Э.Харрис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Д.Клиболд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И.Галявиев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Т.Бекмансуров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являющиеся «эталоном» среди сторонников культа насилия </a:t>
            </a:r>
            <a:endParaRPr lang="ru-BY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8AA725-BE35-F507-BC70-BA049EE0F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4" y="1618965"/>
            <a:ext cx="2758594" cy="423695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B60BAD-FAED-1F63-3120-78467633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44" y="1618965"/>
            <a:ext cx="4973818" cy="42369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F5F51-F7B4-76B5-85F7-605F3F6E1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88" y="1618965"/>
            <a:ext cx="4236956" cy="42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E3C16-6434-7D69-06F9-8CF9C696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группировки «Маньяки культ убийц»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Е.Краснов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его основных идей – убийство антисоциальных элементов. Лично «казнил» 8 граждан Украины.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3A98C7-2B15-A980-3C0B-D47A4385D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88" y="2240211"/>
            <a:ext cx="7354001" cy="4132014"/>
          </a:xfrm>
        </p:spPr>
      </p:pic>
    </p:spTree>
    <p:extLst>
      <p:ext uri="{BB962C8B-B14F-4D97-AF65-F5344CB8AC3E}">
        <p14:creationId xmlns:p14="http://schemas.microsoft.com/office/powerpoint/2010/main" val="3851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771D57-7ECC-A48E-4866-133270EA7484}"/>
              </a:ext>
            </a:extLst>
          </p:cNvPr>
          <p:cNvSpPr txBox="1"/>
          <p:nvPr/>
        </p:nvSpPr>
        <p:spPr>
          <a:xfrm>
            <a:off x="771525" y="338435"/>
            <a:ext cx="1097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Лидеры неонацистских структур «Формат 18»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М.Марцинкевич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300" i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кличка «Тесак»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«Боевая террористическая организация»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Д.Боровиков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(кличка «кислый»).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Причастные к убийствам мигрантов.</a:t>
            </a:r>
            <a:endParaRPr lang="ru-BY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8CEB88-4A9C-BCB4-D93E-218914E8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01" y="2457449"/>
            <a:ext cx="4972099" cy="3724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1DF758-6678-DACD-67CC-B3F9E2A0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457450"/>
            <a:ext cx="4972098" cy="3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180" y="540740"/>
            <a:ext cx="3943546" cy="52648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FD6DA4C-E6AB-E4B1-EE72-1B72C039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376" y="424206"/>
            <a:ext cx="6693031" cy="562780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субкультурного искусства. 		В частности, адепты культа насилия предпочитают музыку в стиле «</a:t>
            </a:r>
            <a:r>
              <a:rPr lang="en-US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ru-BY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388</TotalTime>
  <Words>394</Words>
  <Application>Microsoft Office PowerPoint</Application>
  <PresentationFormat>Широкоэкранный</PresentationFormat>
  <Paragraphs>43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Сетка</vt:lpstr>
      <vt:lpstr>Признаки вовлечения молодежи в деструктивную деятельность праворадикальных группировок </vt:lpstr>
      <vt:lpstr>Презентация PowerPoint</vt:lpstr>
      <vt:lpstr>Социальный портрет</vt:lpstr>
      <vt:lpstr> Селфхарм - самоповреждение, «самоповреждающее» поведение, также используется англицизм (от self-harm; люди, занимающиеся селфхармом, называются селфхармщики) — преднамеренное повреждение своего тела по внутренним (душевным) причинам чаще всего без суицидальных намерений.</vt:lpstr>
      <vt:lpstr>Презентация PowerPoint</vt:lpstr>
      <vt:lpstr>Скулшутеры («колумбайнеры») Э.Харрис  и Д.Клиболд, И.Галявиев, Т.Бекмансуров, являющиеся «эталоном» среди сторонников культа насилия </vt:lpstr>
      <vt:lpstr>Создатель группировки «Маньяки культ убийц» Е.Краснов. Среди его основных идей – убийство антисоциальных элементов. Лично «казнил» 8 граждан Украины.</vt:lpstr>
      <vt:lpstr>Презентация PowerPoint</vt:lpstr>
      <vt:lpstr>Презентация PowerPoint</vt:lpstr>
      <vt:lpstr> Практикуют написание стихов и сочинений, пропагандирующих массовые убийства, отражающие социальное неравенство в обществе.  В творчестве фиксируется упоминание имен и образов известных маньяков («иркутские молоточники», «скулшутеры» Э.Харрис, Д.Клиболд, «керченский стрелок» В.Росляков, И.Галявиев, Т.Бекмансуров, неонацисты Д.Боровиков, М.Марцинкевич, иностранные террористы, например, А.Брейвик, лидеры третьего Рейха, скандинавские божества и пр.).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вовлечения молодежи в деструктивную деятельность праворадикальных группировок </dc:title>
  <dc:creator>Admin</dc:creator>
  <cp:lastModifiedBy>User2</cp:lastModifiedBy>
  <cp:revision>23</cp:revision>
  <cp:lastPrinted>2024-09-11T06:19:16Z</cp:lastPrinted>
  <dcterms:created xsi:type="dcterms:W3CDTF">2024-08-30T07:54:52Z</dcterms:created>
  <dcterms:modified xsi:type="dcterms:W3CDTF">2024-10-03T07:26:04Z</dcterms:modified>
</cp:coreProperties>
</file>