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9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97" r:id="rId18"/>
    <p:sldId id="306" r:id="rId19"/>
    <p:sldId id="307" r:id="rId20"/>
    <p:sldId id="309" r:id="rId21"/>
    <p:sldId id="310" r:id="rId22"/>
    <p:sldId id="308" r:id="rId23"/>
    <p:sldId id="311" r:id="rId24"/>
    <p:sldId id="312" r:id="rId25"/>
    <p:sldId id="278" r:id="rId26"/>
    <p:sldId id="313" r:id="rId27"/>
    <p:sldId id="273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624467-0459-4221-83AE-BE5EC8CA32F9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B7CD03-7347-4436-844C-00AF3982B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538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8B7B-6448-417E-AF25-F6ED3B5FF8A2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9548-C3AC-4186-989F-231059A22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25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3227-B072-4CA3-9409-ECE5431C0047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AC4E-5B4F-4B00-8D8E-7D310DE849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1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0CF0-C137-48CA-9F8E-A1B0CA2EE67C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1746-056F-4D05-BD66-4F65923BA0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09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1FBF-2865-47C9-9ACB-39FB7B14A337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3CEF-33DA-4F22-823B-18BA449A2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4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CCB0-1A76-4229-BF21-6465EC40F714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9B92-2F23-41BA-A6E6-2D5D2A192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0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0860-763A-427B-B5FF-4B61EC5C90F6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84AA-D058-4713-8AFA-3FDF8A92CB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9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46BD-0D64-4976-B563-225000488C6E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C59B-2637-48B5-88DF-C6A214C8E0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73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4061-56CE-43A8-891C-C3304452611A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DD6E-104E-48B8-BF13-3BA41146FA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4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69A4-37F2-4046-8A79-13103F9A3721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8732-CCB0-42E6-B9E3-F4E4667D96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23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E71D-7046-43C5-9134-45D4AD830FDA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CBC8-1D88-4C64-A4A9-6DC80F4ED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73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2BEF-DE54-4526-8348-C7B9F246C484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C5D22-44A0-4EB9-9247-C3BC4AF95D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025" y="5648325"/>
            <a:ext cx="731838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6785C-B492-45A4-BF56-E5F488784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837" y="3987801"/>
            <a:ext cx="2366963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119" y="1585119"/>
            <a:ext cx="2438400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E106B-87B5-4085-92BC-BC546761DE7E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13" y="487363"/>
            <a:ext cx="10991850" cy="3879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Суицидальное поведение</a:t>
            </a:r>
            <a:r>
              <a:rPr lang="ru-RU" sz="3200" dirty="0">
                <a:solidFill>
                  <a:schemeClr val="tx1"/>
                </a:solidFill>
              </a:rPr>
              <a:t> – аутоагрессивное поведение, проявляющееся в виде фантазий, мыслей, представлений или действий, направленных на самоповреждение или самоуничтожение и, по крайней мере, в минимальной степени мотивируемых явным или скрытым намерением смерти.</a:t>
            </a:r>
          </a:p>
        </p:txBody>
      </p:sp>
      <p:pic>
        <p:nvPicPr>
          <p:cNvPr id="30724" name="Picture 4" descr="https://health.mail.ru/sharepic/33/386873/?1582030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77" y="3581935"/>
            <a:ext cx="5860922" cy="307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4619-4AF6-40E8-9ED4-23BB5469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A21AE-7A90-4988-B858-3424D7F3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ЗАМКНУТОСТЬ И СТРЕМЛЕНИЕ ИЗБЕГАТЬ ОБЩЕНИЯ. Студент, склонный к суицидальному поведению, чувствует себя одиноким, непонятым окружающими, никому не нужным и отвергнутым.</a:t>
            </a:r>
          </a:p>
          <a:p>
            <a:pPr marL="11430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И СПЕЦИФИЧНЫЙ ЮМОР О СМЕРТИ И САМОУБИЙСТВЕ. Разговоры о самоубийстве – способ, которым обучающийся пытается привлечь внимание к себе и своему состоянию</a:t>
            </a:r>
          </a:p>
          <a:p>
            <a:pPr marL="11430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 НА ТЕМУ БЕССМЫСЛЕННОСТИ ЖИЗНИ, СОБСТВЕННОЙ БЕСПОМОЩНОСТИ И НЕНУЖНОСТИ. Частые разговоры и шутки о смерти и самоубийстве могут выходить за рамки здорового интереса и свидетельствовать о прямом намерении обучающегося расстаться с жизнью.</a:t>
            </a:r>
          </a:p>
        </p:txBody>
      </p:sp>
    </p:spTree>
    <p:extLst>
      <p:ext uri="{BB962C8B-B14F-4D97-AF65-F5344CB8AC3E}">
        <p14:creationId xmlns:p14="http://schemas.microsoft.com/office/powerpoint/2010/main" val="156411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11F71-B96D-4CFB-850B-0A15CB2A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FF11-6320-4B1B-BFEE-F452B82EC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САМОПОВРЕЖДЕНИЕ. Самоповреждение – это нанесение порезов и царапин острыми предметами, а также ожоги на кожных покровах, чаще всего – предплечий и бедер, реже – кистей рук и живота. С помощью самоповреждений человек пытается отвлечь себя физической болью от эмоциональных страданий, иногда самоповреждения – способ наказать себя за неудачи и собственную никчемность. </a:t>
            </a:r>
          </a:p>
          <a:p>
            <a:pPr marL="11430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СВЯЗАННОЕ С РИСКОМ ДЛЯ ЖИЗНИ И ЗДОРОВЬЯ. Для того, чтобы справится с эмоциональным напряжением, обучающиеся наносят самоповреждения, совершают поступки с риском для жизни и здоровья, употребляют алкоголь, табачные и наркотические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72879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D4B6-2344-4E03-9A12-6088E4A3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D6CC0-D8DA-48F8-84D7-4331C143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ОБЕСЦЕНИВАНИЕ ЖИЗНИ. Обесценивание собственной жизни и своей личности проявляется в угрожающем жизни поведении: одинокие прогулки по плохо освещенным местам в позднее время суток, посещение заброшенных зданий, нарушение правил дорожного движения, хождение по краю крыши многоэтажного здания, провоцирование драк и т.д. </a:t>
            </a: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Табакокурение, употребление алкоголя и наркотических веществ – это инструменты быстрого достижения состояния расслабления и отвлечения от имеющихся в жизни студента проблем, а также временный способ поднятия самооценки.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5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97A41-F582-4220-8D20-BA6B1CEF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МАРКЕРЫ ПРОЯВЛЕНИЯ СУИЦИДАЛЬНОГО ПОВЕДЕНИЯ В ВИРТУАЛЬНОЙ ЖИЗНИ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827BC-6922-4460-8F52-FCDC25F2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ПРЕБЫВАНИЕ В СОЦИАЛЬНЫХ СЕТЯХ. Погружение в Интернет-пространство позволяет студенту, испытывающему психологические трудности, отвлечься от переживаний и сократить время пребывания в реальности. Таким образом, навязчивое желание постоянно просматривать обновления социальных сетей – сигнал о том, что подростка не интересует окружающий мир, общение и повседневная деятельность.</a:t>
            </a: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ИНФОРМАЦИИ, ПОСВЯЩЕННОЙ СУИЦИДАЛЬНЫМ ТЕМАМ. Повышенный интерес к способам и местам самоубийств, поиск информации о популярных личностях, совершивших самоубийство, а также внимание к контенту на тему смерти (фото-, видео- и аудиофайлы) с одной стороны может свидетельствовать о романтизации суицида и образа человека его совершившего, а с другой – о принятии самоубийства как способа решения жизненных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5638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7050E-EA5B-4097-A1A7-2C97B1D6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МАРКЕРЫ ПРОЯВЛЕНИЯ СУИЦИДАЛЬНОГО ПОВЕДЕНИЯ В ВИРТУАЛЬНОЙ ЖИЗНИ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54197-FD89-46C7-8E0F-C301C6199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ПОДПИСКИ НА СООБЩЕСТВА, ГРУППЫ, АККАУНТЫ СОДЕРЖАЩИЕ ДЕПРЕССИВНЫЙ КОНТЕНТ. Однако, контент, вызывающий интерес у студентов, может быть напрямую не связан с совершением суицида, но содержать материалы, косвенным образом мотивирующие к суицидальному поведению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околосуицидальный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контент) через романтизацию смерти, образа жертвы, психических расстройств (чаще всего депрессии и шизофрении), самоповреждений, употребления психоактивных веществ и т.д. </a:t>
            </a:r>
          </a:p>
          <a:p>
            <a:pPr marL="1143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Сообщества, группы и аккаунты с наполнением такого характера достаточно популярны у лиц раннего юношеского возраста, имеют большое количество подписчиков, «лайков» и репостов</a:t>
            </a:r>
          </a:p>
        </p:txBody>
      </p:sp>
    </p:spTree>
    <p:extLst>
      <p:ext uri="{BB962C8B-B14F-4D97-AF65-F5344CB8AC3E}">
        <p14:creationId xmlns:p14="http://schemas.microsoft.com/office/powerpoint/2010/main" val="81918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3118B-D71F-4F16-9B43-6E2273E4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МАРКЕРЫ ПРОЯВЛЕНИЯ СУИЦИДАЛЬНОГО ПОВЕДЕНИЯ В ВИРТУАЛЬНОЙ ЖИЗНИ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645E84-BDF4-413D-B145-6164EDC22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 - ИЗОБРАЖЕНИЕ ПРОФИЛЯ В СОЦИАЛЬНОЙ СЕТИ. Изменение или удаление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социальных сетях. Удаление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материалов со страницы в социальных сетях, а также удаление самого аккаунта – имитация самоубийства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виртаульном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пространстве, таким образом человек может психологически готовиться к суициду. Также удаление своих данных в социальных сетях – это ритуал своеобразного наведения порядка в делах перед смертью. Публикация депрессивных статусов.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публикация депрессивных статусов, контента на тему смерти и самоубийства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 выразить свои переживания и привлечь внимание к себе и своим чувствам. </a:t>
            </a:r>
          </a:p>
        </p:txBody>
      </p:sp>
    </p:spTree>
    <p:extLst>
      <p:ext uri="{BB962C8B-B14F-4D97-AF65-F5344CB8AC3E}">
        <p14:creationId xmlns:p14="http://schemas.microsoft.com/office/powerpoint/2010/main" val="274849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B2A7A-161A-44C7-9566-88590468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МАРКЕРЫ ПРОЯВЛЕНИЯ СУИЦИДАЛЬНОГО ПОВЕДЕНИЯ В ВИРТУАЛЬНОЙ ЖИЗНИ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0EC22-576D-4D65-BADD-15658496D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АККАУНТА. Удаление содержания или самого Интернет аккаунта, ограничение доступа к Интернет аккаунту, занесение Интернет-друзей в «черный список».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доступа к Интернет-аккаунту и занесение виртуальных друзей в черный список говорит об отсутствии доверия к окружающим и желании скрыть свои планы и намерения</a:t>
            </a:r>
          </a:p>
        </p:txBody>
      </p:sp>
    </p:spTree>
    <p:extLst>
      <p:ext uri="{BB962C8B-B14F-4D97-AF65-F5344CB8AC3E}">
        <p14:creationId xmlns:p14="http://schemas.microsoft.com/office/powerpoint/2010/main" val="360447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468B7-A508-4B36-AB1B-462413B5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ОКРУЖИТЬ НЕНАВЯЗЧИВЫМ ВНИМАНИЕМ И ЗАБОТОЙ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3AD3E-1A00-4F34-9DB2-11E30E248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2150"/>
            <a:ext cx="10160000" cy="480060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учебных групп, ППС, сотрудники студгородка, совместно со специалистами по воспитательной работе в рамках своей работы проводят с учебной группой беседы и практические занятия, формирующие интерес к жизни.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оказывает адресную помощь обучающемуся и семье в решении актуальных жизненных проблем, проводит социально-психологические тренинги с учебной группой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уровня жизнестойкости обучающихся и развитию навыков совладания со стрессом.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окружают студента заботой и оказывают поддержку, при необходимости организовывают медицинскую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75249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E9EE9-2A29-4F8E-8993-62B8D4A5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DBF79D-46CC-42DD-A7AD-8A5694F6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действуют фразы: “Я знаю, ты чувствуешь себя сейчас одиноким, может быть, я смогу тебе чем-нибудь помочь?”, “Я знаю, что страшно, когда приходится много страдать. Но чувства приходят и уходят. Мы справимся с этим вместе.</a:t>
            </a:r>
          </a:p>
          <a:p>
            <a:pPr marL="11430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должен понимать, что нет таких ситуаций, из которых нельзя выйти, и нет ничего дороже человеческой жизни. То, что сегодня кажется важным, завтра уже может потерять всяческий смысл. Кризисные моменты нужно просто пережить, как говорится, дайте времени время. </a:t>
            </a:r>
          </a:p>
          <a:p>
            <a:pPr marL="11430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сложное – справляться с трудностями в одиночестве, поэтому главное – быть окруженным если не любящей семьей, то понимающими взрослыми и друзьями. </a:t>
            </a:r>
          </a:p>
        </p:txBody>
      </p:sp>
    </p:spTree>
    <p:extLst>
      <p:ext uri="{BB962C8B-B14F-4D97-AF65-F5344CB8AC3E}">
        <p14:creationId xmlns:p14="http://schemas.microsoft.com/office/powerpoint/2010/main" val="428650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1A57E-C5F6-4BAF-9945-ABCCCE95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5638"/>
            <a:ext cx="10160000" cy="1143000"/>
          </a:xfrm>
        </p:spPr>
        <p:txBody>
          <a:bodyPr/>
          <a:lstStyle/>
          <a:p>
            <a:pPr algn="ctr"/>
            <a:r>
              <a:rPr lang="ru-RU" dirty="0"/>
              <a:t>Что помогает снизить мотивацию суицидального поведения?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EC294-2D13-484D-B15E-3DD96BF46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24910"/>
            <a:ext cx="10160000" cy="4075889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студентов социально приемлемым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жизнесберегающим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 решения жизненных проблем. Обучение выражению эмоциональных реакций и управлению ими. Повышение уровня развития навыков социального функционирования. Формирование позитивного отношения к собственной личности, телу, способностям и жизни в целом.</a:t>
            </a:r>
          </a:p>
          <a:p>
            <a:r>
              <a:rPr lang="ru-RU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 про ЖИЗНЬ</a:t>
            </a:r>
          </a:p>
        </p:txBody>
      </p:sp>
    </p:spTree>
    <p:extLst>
      <p:ext uri="{BB962C8B-B14F-4D97-AF65-F5344CB8AC3E}">
        <p14:creationId xmlns:p14="http://schemas.microsoft.com/office/powerpoint/2010/main" val="248017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307975"/>
            <a:ext cx="11796713" cy="58832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/>
              <a:t>Для психологического состояния человека, находящегося в суицидальном кризисе характерны:</a:t>
            </a:r>
            <a:r>
              <a:rPr lang="ru-RU" sz="300" b="1" dirty="0"/>
              <a:t>::                                                 </a:t>
            </a:r>
            <a:r>
              <a:rPr lang="ru-RU" sz="200" b="1" dirty="0"/>
              <a:t>.  </a:t>
            </a:r>
            <a:r>
              <a:rPr lang="ru-RU" sz="200" dirty="0"/>
              <a:t/>
            </a:r>
            <a:br>
              <a:rPr lang="ru-RU" sz="200" dirty="0"/>
            </a:br>
            <a:r>
              <a:rPr lang="ru-RU" sz="2800" i="1" u="sng" dirty="0"/>
              <a:t>Амбивалентность:</a:t>
            </a:r>
            <a:r>
              <a:rPr lang="ru-RU" sz="2800" u="sng" dirty="0"/>
              <a:t> </a:t>
            </a:r>
            <a:r>
              <a:rPr lang="ru-RU" sz="2800" dirty="0"/>
              <a:t>большинство людей испытывают смешанные чувства по отношению к совершению суицидального акта. В душе склонного к самоубийству человека постоянно происходит борьба между желанием жить и желанием умереть.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u="sng" dirty="0"/>
              <a:t>Импульсивность:</a:t>
            </a:r>
            <a:r>
              <a:rPr lang="ru-RU" sz="2800" dirty="0"/>
              <a:t> самоубийство нередко бывает импульсивным актом. Как и любое другое внезапное побуждение, импульс к совершению суицида является преходящим и длится от нескольких минут до нескольких часов.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u="sng" dirty="0"/>
              <a:t>Ригидность </a:t>
            </a:r>
            <a:r>
              <a:rPr lang="ru-RU" sz="2800" u="sng" dirty="0"/>
              <a:t>(</a:t>
            </a:r>
            <a:r>
              <a:rPr lang="ru-RU" sz="2800" i="1" u="sng" dirty="0"/>
              <a:t>отсутствие гибкости)</a:t>
            </a:r>
            <a:r>
              <a:rPr lang="ru-RU" sz="2800" u="sng" dirty="0"/>
              <a:t>:</a:t>
            </a:r>
            <a:r>
              <a:rPr lang="ru-RU" sz="2800" dirty="0"/>
              <a:t> когда человек находится в суицидальном кризисе, его мысли, чувства и действия весьма ограничены, «сужены». Он мыслит по принципу «все или ничего», так называемое «туннельное мышление».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0A41B-9A67-464F-8454-5457F1BA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ОРГАНИЗАЦИЯ ПРОФИЛАКТИЧЕСКОЙ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0B52E-BFBC-4B12-B313-4BFB701D8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К ЗНАЧИМЫМ ВЗРОСЛЫМ – ЗАЛОГ УСПЕШНОЙ ПРОФИЛАКТИКИ СУИЦИДАЛЬНОГО ПОВЕДЕНИЯ. Именно по этой причине к работе с обучающимся, находящимся в “группе риска” необходимо привлечь максимальное количество взрослых, с которыми у студента сформированы теплые доверительные отношения: родители и родственники, бывшие школьные учителя, психологи и др. Важно наладить психологический контакт с обучающимся и расположить его к общению.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ГОТОВЫ ПОМОЧЬ. В индивидуальной беседе с обучающимся необходимо сказать о том, что вы заметили изменения в его эмоциональном состоянии, образе жизни и поведении и при желании самого студента готовы помочь. Не стоит заставлять обучающегося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переживаниями против его воли. </a:t>
            </a:r>
          </a:p>
        </p:txBody>
      </p:sp>
    </p:spTree>
    <p:extLst>
      <p:ext uri="{BB962C8B-B14F-4D97-AF65-F5344CB8AC3E}">
        <p14:creationId xmlns:p14="http://schemas.microsoft.com/office/powerpoint/2010/main" val="6695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5F30A-8032-455E-B2A4-08083665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ОРГАНИЗАЦИЯ ПРОФИЛАКТИЧЕСКОЙ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5962F-8C15-4257-BB03-F02235D1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144250" cy="4800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ПОМОЧЬ РЕШИТЬ ОБНАРУЖЕННЫЕ ПРОБЛЕМЫ И СТАБИЛИЗИРОВАТЬ ЭМОЦИОНАЛЬНОЕ СОСТОЯНИЕ. Если обучающийся рассказал о том, что его тревожит и ранит или просто выразил свои чувства, важно ему помочь решить обнаруженные проблемы и стабилизировать эмоциональное состояние. При угрозе суицидального поведения обучающемуся необходима психологическая помощь, поэтому обращение в психологическую службу должно быть безотлагательным.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НАЛАДИТЬ НАБЛЮДЕНИЕ ЗА ОБУЧАЮЩИМСЯ: КОНТРОЛИРОВАТЬ ПОСЕЩЕНИЕ ЗАНЯТИЙ, не демонстрируя факт наблюдения.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потребуется организовать специализированную медицинскую помощь, включающую психиатрическое обследование и 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128275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9D2C5-66D4-4B20-A43C-4D806F7C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8513"/>
            <a:ext cx="10160000" cy="1143000"/>
          </a:xfrm>
        </p:spPr>
        <p:txBody>
          <a:bodyPr/>
          <a:lstStyle/>
          <a:p>
            <a:pPr algn="ctr"/>
            <a:r>
              <a:rPr lang="ru-RU" dirty="0"/>
              <a:t>ПРИ УГРОЗЕ СУИЦИДАЛЬНОГО ПОВЕДЕНИЯ НЕОБХОДИМО: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52748-9031-4A89-AE1A-E9EA1454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495550"/>
            <a:ext cx="11134725" cy="390525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в известность психологическую службу, руководство образовательной организации, законных представителей обучающегося.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посещаемость учебных занятий. Собрать информацию об условиях жизни обучающегося.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61795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BF56A-5E8E-4297-9BD2-2F794DFD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D6CD10-EC0D-414F-81E2-3A5DF18A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03115"/>
            <a:ext cx="10160000" cy="5797685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не усложнять положение. Возможно, вы думаете, что некоторые ваши слова улучшат ситуацию, но на самом деле они могут только осложнить ее. Например, не стоит говорить следующее: «Завтра будет новый день и тебе станет лучше», «Бывает и хуже. Ты должен радоваться тому, что у тебя есть», «У тебя вся жизнь впереди», «Не волнуйся. Все будет в порядке». </a:t>
            </a:r>
          </a:p>
          <a:p>
            <a:pPr marL="11430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делайте пренебрежительные заявления. Человек с суицидальными мыслями может решить, что вы не воспринимаете его намерений всерьез. Избегайте следующих фраз: «Положение не такое уж тяжелое», «Только не навреди себе», «У меня тоже были трудности, но я справился с ними». </a:t>
            </a:r>
          </a:p>
          <a:p>
            <a:pPr marL="11430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кто-то сказал вам по секрету, что планирует самоубийство, не скрывайте это. Такой человек нуждается в срочной помощи. Сохраняя в тайне его намерения, вы только усугубите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49075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48DED-E664-46FB-8245-5D5CA9BB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Меры по предотвращению самоубийства в ситуации риска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7E301C-9F77-4633-85F1-535FDAB7E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94170"/>
            <a:ext cx="10849583" cy="440663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считаете, что кто-то готовится к самоубийству, без промедления звоните по телефону 112. Позвоните в службу экстренной психологической помощи (или по телефонам доверия). Такие службы оказывают помощь как потенциальным самоубийцам, так и людям, пытающимся предотвратить суицид. В такой службе вам расскажут, что делать, чтобы предотвратить самоубийство. Специалисты помогут вам разрешить сложившуюся ситуацию или предпринять другие действия.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человеку с суицидальными мыслями как можно быстрее получить помощь специалиста в области психического здоровья.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тратьте время.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на предотвращение самоубийства отводится несколько дней или даже часов, поэтому, чем быстрее потенциальный самоубийца получит необходимую помощь, тем лучше.</a:t>
            </a:r>
          </a:p>
        </p:txBody>
      </p:sp>
    </p:spTree>
    <p:extLst>
      <p:ext uri="{BB962C8B-B14F-4D97-AF65-F5344CB8AC3E}">
        <p14:creationId xmlns:p14="http://schemas.microsoft.com/office/powerpoint/2010/main" val="1544408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54" y="1443038"/>
            <a:ext cx="12192000" cy="38798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/>
              <a:t>В ситуации суицидального риска необходимо: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/>
              <a:t>1. Остановите от выполнения намерений.</a:t>
            </a:r>
            <a:br>
              <a:rPr lang="ru-RU" sz="2700" dirty="0"/>
            </a:br>
            <a:r>
              <a:rPr lang="ru-RU" sz="2700" dirty="0"/>
              <a:t>2. Отвлеките (предложите воды, поговорите «о погоде» и т.д.), не оставляйте его в одиночестве.</a:t>
            </a:r>
            <a:br>
              <a:rPr lang="ru-RU" sz="2700" dirty="0"/>
            </a:br>
            <a:r>
              <a:rPr lang="ru-RU" sz="2700" dirty="0"/>
              <a:t>3. Сохраняйте спокойствие, смотрите прямо на собеседника, разговаривайте спокойно и ясно.</a:t>
            </a:r>
            <a:br>
              <a:rPr lang="ru-RU" sz="2700" dirty="0"/>
            </a:br>
            <a:r>
              <a:rPr lang="ru-RU" sz="2700" dirty="0"/>
              <a:t>4. Старайтесь выиграть время: поощряйте человека к разговору и давайте почувствовать, что слушаете и слышите, что он говорит. </a:t>
            </a:r>
            <a:br>
              <a:rPr lang="ru-RU" sz="2700" dirty="0"/>
            </a:br>
            <a:r>
              <a:rPr lang="ru-RU" sz="2700" dirty="0"/>
              <a:t>5. Обеспечьте безопасность(изъять средства, которые могут быть применены с целью самоповреждения).</a:t>
            </a:r>
            <a:br>
              <a:rPr lang="ru-RU" sz="2700" dirty="0"/>
            </a:br>
            <a:r>
              <a:rPr lang="ru-RU" sz="2700" dirty="0"/>
              <a:t>6. Обеспечьте контроль над доступностью средств суицида (открытые окна, острые предметы, и др.);</a:t>
            </a:r>
            <a:br>
              <a:rPr lang="ru-RU" sz="2700" dirty="0"/>
            </a:br>
            <a:r>
              <a:rPr lang="ru-RU" sz="2700" dirty="0"/>
              <a:t>7. Продолжите наблюдение в течение некоторого времени (до прихода специалиста)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87BFA-DE62-472B-AE0A-2C20BDD0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68CB4-7026-41A7-9728-7D8811F06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предотвратить самоубийство без посторонней помощи.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кто-то задумал совершить суицид, то такой человек нуждается в профессиональной медицинской помощи.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некоторых людей очень сложно достучаться.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сделали всё возможное, а человек все же совершил намеченное – не вините себя, Вы нужны этому Миру </a:t>
            </a:r>
          </a:p>
        </p:txBody>
      </p:sp>
    </p:spTree>
    <p:extLst>
      <p:ext uri="{BB962C8B-B14F-4D97-AF65-F5344CB8AC3E}">
        <p14:creationId xmlns:p14="http://schemas.microsoft.com/office/powerpoint/2010/main" val="195952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723" y="4983093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5843" name="AutoShape 4" descr="https://workingresilience.com/wp-content/uploads/2016/10/can-you-give-someone-a-helping-hand-429094631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95300"/>
            <a:ext cx="59436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100" y="346075"/>
            <a:ext cx="6227763" cy="60547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/>
              <a:t>Эмоциональные индикаторы </a:t>
            </a:r>
            <a:r>
              <a:rPr lang="ru-RU" sz="3200" b="1" i="1"/>
              <a:t>риска: </a:t>
            </a: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dirty="0"/>
              <a:t>тревога, длительное снижение настроения, нарушение сна, аппетита, утрата способности испытывать удовольствие, апатия; чувство ненужности, малозначимости, вины; гнев, агрессия, непринятие себя; жалобы на стойкое ухудшение настроения, утомляемость, безразличие к своей дальнейшей судьбе и будущему.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69875"/>
            <a:ext cx="24701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417513"/>
            <a:ext cx="28067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2887663"/>
            <a:ext cx="2660650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683000"/>
            <a:ext cx="2725738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063" y="1438275"/>
            <a:ext cx="6227762" cy="38798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/>
              <a:t>Поведенческие индикаторы суицида: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чрезмерное употребление психоактивных веществ (алкоголя, табака и т.д.); </a:t>
            </a:r>
            <a:br>
              <a:rPr lang="ru-RU" sz="3200" dirty="0"/>
            </a:br>
            <a:r>
              <a:rPr lang="ru-RU" sz="3200" dirty="0"/>
              <a:t>снижение физической активности; завершение дел (раздаривание личных вещей, улаживание отношений, и т.п.); неопрятность, отсутствие ухода за собой; снижение интереса к учебной деятельности и бытовой занятости.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239713"/>
            <a:ext cx="2833688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5" descr="https://expert-byt.ru/wp-content/uploads/2019/03/201325252F0125252F2525252Fee25252FElectronics.5e5dd.jpg25252F1200x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4797"/>
          <a:stretch>
            <a:fillRect/>
          </a:stretch>
        </p:blipFill>
        <p:spPr bwMode="auto">
          <a:xfrm>
            <a:off x="0" y="4638675"/>
            <a:ext cx="31638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06388"/>
            <a:ext cx="2741612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3529013"/>
            <a:ext cx="3236913" cy="320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0AD9B-5381-4B7F-BD63-109884A9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Психолого-педагогическое сопровождение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BE812-D8BF-4F89-8F0C-4B5B8DCD3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определенная идеология психологической работы. </a:t>
            </a:r>
          </a:p>
          <a:p>
            <a:pPr indent="457200" algn="just">
              <a:spcAft>
                <a:spcPts val="0"/>
              </a:spcAft>
            </a:pP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Этимологически понятие «сопровождение» близко таким понятиям, как содействие, совместное передвижение, помощь одного человека другому в преодолении трудностей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словаре В. Даля сопровождение трактуется как действие по глаголу «сопровождать», т.е. «провожать, сопутствовать, идти вместе для проводов, провожатым, следовать». Сопровождение – это встреча двух людей и совместное прохождение общего отрезка пути. Сопровождать – значит проходить с кем-либо часть его пути в качестве спутника или провожатого.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30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BA5A8-4FC3-4AA8-92F6-996D2202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336779-53BB-4581-8F25-4CD336540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9150"/>
            <a:ext cx="10160000" cy="5581650"/>
          </a:xfrm>
        </p:spPr>
        <p:txBody>
          <a:bodyPr/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самом общем значении психолого-педагогического сопровождения представляет собой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особую форму осуществления пролонгированной социальной и психологической помощи – патронажа.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отличие от коррекции, оно предполагает не «исправление недостатков и переделку», 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поиск скрытых ресурсов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личности, опору на ее собственные возможности, открытие перспектив ее личностного роста, создание на этой основе условий для перехода к самопомощи.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314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4E4D0-4286-48E8-81F5-EFBAC933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D5D54-1451-4B62-94EA-3EFC9DF1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следствие, результатом психологического сопровождения становится повышение адаптивности, т.е.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актуализация способности самостоятельно достигать относительного равновесия в отношениях с собой и окружающими, как в благоприятных, так и в экстремальных жизненных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92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2F611-BAAD-441A-83BF-17407CBD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730AD-1755-489D-80A5-35DD5423C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СУИЦИДА – КОМАНДНАЯ РАБОТА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ждите, пока студент сам подойдет к вам </a:t>
            </a:r>
          </a:p>
          <a:p>
            <a:pPr marL="11430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скажет: «Я хочу покончить с собой»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3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58D03-0EBC-4DDC-BBA8-A2FD4DC0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0160000" cy="1143000"/>
          </a:xfrm>
        </p:spPr>
        <p:txBody>
          <a:bodyPr/>
          <a:lstStyle/>
          <a:p>
            <a:r>
              <a:rPr lang="ru-RU" dirty="0"/>
              <a:t>Маркеры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9A42B-8823-4F5B-BD35-5B80C074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42" y="1318098"/>
            <a:ext cx="10160000" cy="4800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НЕСТАБИЛЬНОСТЬ. Изменения эмоционального фона, обычно нехарактерные для студента, – это первый признак того, что он переживает трудности в какой-либо области своей жизни. Зачастую перепады настроения могут сменяться длительным периодом тоски, раздражения или апатии. Нестабильное эмоциональное состояние снижает самоконтроль 3 обучающегося за своим поведением. Психологические проблемы проявляются в отсутствии у студента желания делиться подробностями своей жизни с значимыми людьми, а также отказом от помощи.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ИНТЕРЕСА К ПРИВЫЧНОЙ ДЕЯТЕЛЬНОСТИ И УВЛЕЧЕНИЯМ. Происходят резкие изменения в привычном образе жизни студента: учеба, хобби и увлечения теряют значимость, наблюдается стремление к изоляции и одиночеству. Студент избегает общения с окружающими и взаимодействует с крайне узким кругом лиц. Он может поменять стиль одежды и цвет волос, предпочитая темные оттенки, внешний вид становится неряшливым и неаккуратным. Он может избегать разговоров о своей занятости, скрывать свои поступки и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373611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1389</TotalTime>
  <Words>1899</Words>
  <Application>Microsoft Office PowerPoint</Application>
  <PresentationFormat>Широкоэкранный</PresentationFormat>
  <Paragraphs>81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Соседство</vt:lpstr>
      <vt:lpstr>Суицидальное поведение – аутоагрессивное поведение, проявляющееся в виде фантазий, мыслей, представлений или действий, направленных на самоповреждение или самоуничтожение и, по крайней мере, в минимальной степени мотивируемых явным или скрытым намерением смерти.</vt:lpstr>
      <vt:lpstr>Для психологического состояния человека, находящегося в суицидальном кризисе характерны:::                                                 .   Амбивалентность: большинство людей испытывают смешанные чувства по отношению к совершению суицидального акта. В душе склонного к самоубийству человека постоянно происходит борьба между желанием жить и желанием умереть.  Импульсивность: самоубийство нередко бывает импульсивным актом. Как и любое другое внезапное побуждение, импульс к совершению суицида является преходящим и длится от нескольких минут до нескольких часов.   Ригидность (отсутствие гибкости): когда человек находится в суицидальном кризисе, его мысли, чувства и действия весьма ограничены, «сужены». Он мыслит по принципу «все или ничего», так называемое «туннельное мышление».</vt:lpstr>
      <vt:lpstr>Эмоциональные индикаторы риска:  тревога, длительное снижение настроения, нарушение сна, аппетита, утрата способности испытывать удовольствие, апатия; чувство ненужности, малозначимости, вины; гнев, агрессия, непринятие себя; жалобы на стойкое ухудшение настроения, утомляемость, безразличие к своей дальнейшей судьбе и будущему. </vt:lpstr>
      <vt:lpstr>Поведенческие индикаторы суицида:  чрезмерное употребление психоактивных веществ (алкоголя, табака и т.д.);  снижение физической активности; завершение дел (раздаривание личных вещей, улаживание отношений, и т.п.); неопрятность, отсутствие ухода за собой; снижение интереса к учебной деятельности и бытовой занятости. </vt:lpstr>
      <vt:lpstr>Психолого-педагогическое сопровождение </vt:lpstr>
      <vt:lpstr>Презентация PowerPoint</vt:lpstr>
      <vt:lpstr>Презентация PowerPoint</vt:lpstr>
      <vt:lpstr>Презентация PowerPoint</vt:lpstr>
      <vt:lpstr>Маркеры</vt:lpstr>
      <vt:lpstr>Маркеры</vt:lpstr>
      <vt:lpstr>Маркеры</vt:lpstr>
      <vt:lpstr>Маркеры</vt:lpstr>
      <vt:lpstr>МАРКЕРЫ ПРОЯВЛЕНИЯ СУИЦИДАЛЬНОГО ПОВЕДЕНИЯ В ВИРТУАЛЬНОЙ ЖИЗНИ </vt:lpstr>
      <vt:lpstr>МАРКЕРЫ ПРОЯВЛЕНИЯ СУИЦИДАЛЬНОГО ПОВЕДЕНИЯ В ВИРТУАЛЬНОЙ ЖИЗНИ </vt:lpstr>
      <vt:lpstr>МАРКЕРЫ ПРОЯВЛЕНИЯ СУИЦИДАЛЬНОГО ПОВЕДЕНИЯ В ВИРТУАЛЬНОЙ ЖИЗНИ </vt:lpstr>
      <vt:lpstr>МАРКЕРЫ ПРОЯВЛЕНИЯ СУИЦИДАЛЬНОГО ПОВЕДЕНИЯ В ВИРТУАЛЬНОЙ ЖИЗНИ </vt:lpstr>
      <vt:lpstr>ОКРУЖИТЬ НЕНАВЯЗЧИВЫМ ВНИМАНИЕМ И ЗАБОТОЙ</vt:lpstr>
      <vt:lpstr>Презентация PowerPoint</vt:lpstr>
      <vt:lpstr>Что помогает снизить мотивацию суицидального поведения?</vt:lpstr>
      <vt:lpstr>ОРГАНИЗАЦИЯ ПРОФИЛАКТИЧЕСКОЙ РАБОТЫ</vt:lpstr>
      <vt:lpstr>ОРГАНИЗАЦИЯ ПРОФИЛАКТИЧЕСКОЙ РАБОТЫ</vt:lpstr>
      <vt:lpstr>ПРИ УГРОЗЕ СУИЦИДАЛЬНОГО ПОВЕДЕНИЯ НЕОБХОДИМО:</vt:lpstr>
      <vt:lpstr>Презентация PowerPoint</vt:lpstr>
      <vt:lpstr>Меры по предотвращению самоубийства в ситуации риска</vt:lpstr>
      <vt:lpstr>В ситуации суицидального риска необходимо: 1. Остановите от выполнения намерений. 2. Отвлеките (предложите воды, поговорите «о погоде» и т.д.), не оставляйте его в одиночестве. 3. Сохраняйте спокойствие, смотрите прямо на собеседника, разговаривайте спокойно и ясно. 4. Старайтесь выиграть время: поощряйте человека к разговору и давайте почувствовать, что слушаете и слышите, что он говорит.  5. Обеспечьте безопасность(изъять средства, которые могут быть применены с целью самоповреждения). 6. Обеспечьте контроль над доступностью средств суицида (открытые окна, острые предметы, и др.); 7. Продолжите наблюдение в течение некоторого времени (до прихода специалиста)</vt:lpstr>
      <vt:lpstr>ВНИМАНИЕ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мобилизация-методы самопомощи</dc:title>
  <dc:creator>Admin</dc:creator>
  <cp:lastModifiedBy>User</cp:lastModifiedBy>
  <cp:revision>87</cp:revision>
  <dcterms:created xsi:type="dcterms:W3CDTF">2020-10-15T11:20:55Z</dcterms:created>
  <dcterms:modified xsi:type="dcterms:W3CDTF">2024-02-07T07:13:39Z</dcterms:modified>
</cp:coreProperties>
</file>