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7" r:id="rId3"/>
    <p:sldId id="316" r:id="rId4"/>
    <p:sldId id="298" r:id="rId5"/>
    <p:sldId id="302" r:id="rId6"/>
    <p:sldId id="299" r:id="rId7"/>
    <p:sldId id="300" r:id="rId8"/>
    <p:sldId id="301" r:id="rId9"/>
    <p:sldId id="303" r:id="rId10"/>
    <p:sldId id="304" r:id="rId11"/>
    <p:sldId id="315" r:id="rId12"/>
    <p:sldId id="305" r:id="rId13"/>
    <p:sldId id="306" r:id="rId14"/>
    <p:sldId id="307" r:id="rId15"/>
    <p:sldId id="308" r:id="rId16"/>
    <p:sldId id="309" r:id="rId17"/>
    <p:sldId id="310" r:id="rId18"/>
    <p:sldId id="313" r:id="rId19"/>
    <p:sldId id="311" r:id="rId20"/>
    <p:sldId id="314" r:id="rId21"/>
  </p:sldIdLst>
  <p:sldSz cx="9144000" cy="6858000" type="screen4x3"/>
  <p:notesSz cx="6797675" cy="99250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E9EDF4"/>
    <a:srgbClr val="DF1B6F"/>
    <a:srgbClr val="36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6" autoAdjust="0"/>
    <p:restoredTop sz="94660"/>
  </p:normalViewPr>
  <p:slideViewPr>
    <p:cSldViewPr>
      <p:cViewPr varScale="1">
        <p:scale>
          <a:sx n="73" d="100"/>
          <a:sy n="73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0854A-8D53-4C40-AA1C-55B9AB28BB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65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655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DAE0-BEB0-4FE1-9357-FA1274A96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9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18747E-EE66-430B-AECD-E0CD44806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5D45F1-8E59-4E81-A775-561A2D86E0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3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6EB5D1-9016-47CE-97EE-2A9BD57856B5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A334F01-BD80-4224-B9CA-14E5244F1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A93475A-5885-4762-AF3F-F405FDA5F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359"/>
            <a:ext cx="5438775" cy="4465395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05A87-1BF9-4827-91E5-90C5390003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122"/>
            <a:ext cx="2946400" cy="496332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6830D-0DF5-4178-AFD9-CC0C550A0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7122"/>
            <a:ext cx="2946400" cy="496332"/>
          </a:xfrm>
          <a:prstGeom prst="rect">
            <a:avLst/>
          </a:prstGeom>
        </p:spPr>
        <p:txBody>
          <a:bodyPr vert="horz" wrap="square" lIns="90946" tIns="45473" rIns="90946" bIns="454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517112-9F25-46A8-B56B-AA645342FA1A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39819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10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11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12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13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14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15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16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17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18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19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2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20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3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4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5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6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7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8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17112-9F25-46A8-B56B-AA645342FA1A}" type="slidenum">
              <a:rPr lang="ru-RU" altLang="x-none" smtClean="0"/>
              <a:pPr>
                <a:defRPr/>
              </a:pPr>
              <a:t>9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12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DB7C1C-B610-4598-AAE7-039E26883B77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C8BDF-1E8E-407E-A9E7-BEE4E07AF06A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3A56E-4ECB-4EED-9101-AA0E2C67019E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B31DC-22D5-47BF-B6B9-680E9971A4A6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34276-C9EF-4B3E-B7BB-6E365B21EE53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D73AB-8ECA-4449-9CE1-250D6C3016A0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A7673-33FB-4CD3-887A-9C8D8097537C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9C97D-981D-4D9D-A7DC-E105936283BE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D5194-42B5-4A43-8348-4198E2B3619F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E76DD-A99F-4297-9CFF-38D450BD1D0A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B4D90D-23CA-4FB3-90C7-47A2EFB7E0EA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AD652-6096-456A-9908-998167D3BAEA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55EE8-04E3-434F-B67A-BF2251BD41DF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3F988-90AB-44A3-8E18-A3EB0B668BE4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47FD2-6A85-4087-91F1-7F64CF5323D3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41144-FCBA-48CF-BDAD-E47FE8C2D3B9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C49CB-08F9-4720-9BEB-14771E3E9CEC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980B7-E837-4808-9A56-0BC2227FE432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4FF752-8D15-48BE-84DC-73803DDC102D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14F02-E1E1-4A3A-90C6-97B6D8248F22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276E4-ED57-4E54-A10B-BE700D8619D0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F6AF7-CA86-456F-A6D3-F911DFE52EDE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406DE3-CE58-42E5-9857-E6EEE3CEF6C0}" type="datetime1">
              <a:rPr lang="ru-RU" smtClean="0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6335F-D851-40CD-BE8F-90AE8BCC45BB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4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7143768" y="4429132"/>
            <a:ext cx="1896768" cy="1175022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7286644" y="3643314"/>
            <a:ext cx="2253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ctrTitle" idx="4294967295"/>
          </p:nvPr>
        </p:nvSpPr>
        <p:spPr>
          <a:xfrm>
            <a:off x="1071539" y="1357313"/>
            <a:ext cx="7500990" cy="25717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Century" pitchFamily="18" charset="0"/>
              </a:rPr>
              <a:t>Портфолио</a:t>
            </a:r>
            <a:r>
              <a:rPr lang="ru-RU" b="1" dirty="0">
                <a:latin typeface="Century" pitchFamily="18" charset="0"/>
              </a:rPr>
              <a:t> </a:t>
            </a:r>
            <a:r>
              <a:rPr lang="ru-RU" b="1" dirty="0" smtClean="0">
                <a:latin typeface="Century" pitchFamily="18" charset="0"/>
              </a:rPr>
              <a:t>студента</a:t>
            </a:r>
            <a:r>
              <a:rPr lang="ru-RU" dirty="0" smtClean="0">
                <a:latin typeface="Century" pitchFamily="18" charset="0"/>
              </a:rPr>
              <a:t/>
            </a:r>
            <a:br>
              <a:rPr lang="ru-RU" dirty="0" smtClean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> </a:t>
            </a:r>
            <a:br>
              <a:rPr lang="ru-RU" dirty="0">
                <a:latin typeface="Century" pitchFamily="18" charset="0"/>
              </a:rPr>
            </a:br>
            <a:r>
              <a:rPr lang="ru-RU" dirty="0">
                <a:latin typeface="Century" pitchFamily="18" charset="0"/>
              </a:rPr>
              <a:t>Дневник достижений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Рисунок 20" descr="http://i.pinimg.com/originals/1e/1f/3a/1e1f3a41253dab4aa327be864110f4d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324225" cy="3143272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4572000" y="4357694"/>
            <a:ext cx="4286280" cy="200026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Century" pitchFamily="18" charset="0"/>
                <a:cs typeface="Aharoni" pitchFamily="2" charset="-79"/>
              </a:rPr>
              <a:t>Королькова</a:t>
            </a:r>
            <a:r>
              <a:rPr lang="ru-RU" b="1" dirty="0" smtClean="0">
                <a:solidFill>
                  <a:schemeClr val="bg1"/>
                </a:solidFill>
                <a:latin typeface="Century" pitchFamily="18" charset="0"/>
                <a:cs typeface="Aharoni" pitchFamily="2" charset="-79"/>
              </a:rPr>
              <a:t>  Лариса Викторовна,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entury" pitchFamily="18" charset="0"/>
                <a:cs typeface="Aharoni" pitchFamily="2" charset="-79"/>
              </a:rPr>
              <a:t>старший преподаватель кафедры социально-педагогической работы ВГУ имени П.М. </a:t>
            </a:r>
            <a:r>
              <a:rPr lang="ru-RU" b="1" dirty="0" err="1" smtClean="0">
                <a:solidFill>
                  <a:schemeClr val="bg1"/>
                </a:solidFill>
                <a:latin typeface="Century" pitchFamily="18" charset="0"/>
                <a:cs typeface="Aharoni" pitchFamily="2" charset="-79"/>
              </a:rPr>
              <a:t>Машерова</a:t>
            </a:r>
            <a:endParaRPr lang="ru-RU" b="1" dirty="0">
              <a:solidFill>
                <a:schemeClr val="bg1"/>
              </a:solidFill>
              <a:latin typeface="Century" pitchFamily="18" charset="0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33" name="Picture 1" descr="C:\Users\EMACHI~1\AppData\Local\Temp\Rar$DIa4536.6310\10.jpg"/>
          <p:cNvPicPr>
            <a:picLocks noChangeAspect="1" noChangeArrowheads="1"/>
          </p:cNvPicPr>
          <p:nvPr/>
        </p:nvPicPr>
        <p:blipFill>
          <a:blip r:embed="rId4" cstate="print"/>
          <a:srcRect l="13045" t="6250" r="4176" b="10416"/>
          <a:stretch>
            <a:fillRect/>
          </a:stretch>
        </p:blipFill>
        <p:spPr bwMode="auto">
          <a:xfrm>
            <a:off x="214282" y="1214422"/>
            <a:ext cx="4000528" cy="55007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8434" name="Picture 2" descr="C:\Users\EMACHI~1\AppData\Local\Temp\Rar$DIa4536.34215\11.jpg"/>
          <p:cNvPicPr>
            <a:picLocks noChangeAspect="1" noChangeArrowheads="1"/>
          </p:cNvPicPr>
          <p:nvPr/>
        </p:nvPicPr>
        <p:blipFill>
          <a:blip r:embed="rId5" cstate="print"/>
          <a:srcRect l="14346" t="6250" r="5433" b="8333"/>
          <a:stretch>
            <a:fillRect/>
          </a:stretch>
        </p:blipFill>
        <p:spPr bwMode="auto">
          <a:xfrm>
            <a:off x="4786314" y="928670"/>
            <a:ext cx="4214842" cy="578647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2152" y="3845708"/>
            <a:ext cx="5000660" cy="45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5842" name="Picture 2" descr="C:\Users\EMACHI~1\AppData\Local\Temp\Rar$DIa4536.12211\12.jpg"/>
          <p:cNvPicPr>
            <a:picLocks noChangeAspect="1" noChangeArrowheads="1"/>
          </p:cNvPicPr>
          <p:nvPr/>
        </p:nvPicPr>
        <p:blipFill>
          <a:blip r:embed="rId4" cstate="print"/>
          <a:srcRect l="8900" t="6250" r="8029" b="14583"/>
          <a:stretch>
            <a:fillRect/>
          </a:stretch>
        </p:blipFill>
        <p:spPr bwMode="auto">
          <a:xfrm>
            <a:off x="142844" y="1214422"/>
            <a:ext cx="4214842" cy="55007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5843" name="Picture 3" descr="C:\Users\EMACHI~1\AppData\Local\Temp\Rar$DIa4536.15661\14.jpg"/>
          <p:cNvPicPr>
            <a:picLocks noChangeAspect="1" noChangeArrowheads="1"/>
          </p:cNvPicPr>
          <p:nvPr/>
        </p:nvPicPr>
        <p:blipFill>
          <a:blip r:embed="rId5" cstate="print"/>
          <a:srcRect l="13295" t="6250" r="3980" b="13541"/>
          <a:stretch>
            <a:fillRect/>
          </a:stretch>
        </p:blipFill>
        <p:spPr bwMode="auto">
          <a:xfrm>
            <a:off x="4929190" y="928670"/>
            <a:ext cx="4071966" cy="55007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8827" y="3536157"/>
            <a:ext cx="5000660" cy="35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5" name="Picture 1" descr="C:\Users\EMACHI~1\AppData\Local\Temp\Rar$DIa4536.35367\15.jpg"/>
          <p:cNvPicPr>
            <a:picLocks noChangeAspect="1" noChangeArrowheads="1"/>
          </p:cNvPicPr>
          <p:nvPr/>
        </p:nvPicPr>
        <p:blipFill>
          <a:blip r:embed="rId4" cstate="print"/>
          <a:srcRect l="9890" t="6250" r="6918" b="14583"/>
          <a:stretch>
            <a:fillRect/>
          </a:stretch>
        </p:blipFill>
        <p:spPr bwMode="auto">
          <a:xfrm>
            <a:off x="142844" y="1285860"/>
            <a:ext cx="4357718" cy="54292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6386" name="Picture 2" descr="C:\Users\EMACHI~1\AppData\Local\Temp\Rar$DIa4536.49243\16.jpg"/>
          <p:cNvPicPr>
            <a:picLocks noChangeAspect="1" noChangeArrowheads="1"/>
          </p:cNvPicPr>
          <p:nvPr/>
        </p:nvPicPr>
        <p:blipFill>
          <a:blip r:embed="rId5" cstate="print"/>
          <a:srcRect l="14464" t="6250" r="4099" b="9375"/>
          <a:stretch>
            <a:fillRect/>
          </a:stretch>
        </p:blipFill>
        <p:spPr bwMode="auto">
          <a:xfrm>
            <a:off x="4929158" y="1071522"/>
            <a:ext cx="4071998" cy="55007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14546" y="3714752"/>
            <a:ext cx="5000660" cy="42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6" name="Picture 2" descr="C:\Users\EMACHI~1\AppData\Local\Temp\Rar$DIa4536.19744\17.jpg"/>
          <p:cNvPicPr>
            <a:picLocks noChangeAspect="1" noChangeArrowheads="1"/>
          </p:cNvPicPr>
          <p:nvPr/>
        </p:nvPicPr>
        <p:blipFill>
          <a:blip r:embed="rId4" cstate="print"/>
          <a:srcRect l="11864" t="6250" r="8050" b="11458"/>
          <a:stretch>
            <a:fillRect/>
          </a:stretch>
        </p:blipFill>
        <p:spPr bwMode="auto">
          <a:xfrm>
            <a:off x="285720" y="1142984"/>
            <a:ext cx="4071966" cy="542931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6867" name="Picture 3" descr="C:\Users\EMACHI~1\AppData\Local\Temp\Rar$DIa4536.27747\18.jpg"/>
          <p:cNvPicPr>
            <a:picLocks noChangeAspect="1" noChangeArrowheads="1"/>
          </p:cNvPicPr>
          <p:nvPr/>
        </p:nvPicPr>
        <p:blipFill>
          <a:blip r:embed="rId5" cstate="print"/>
          <a:srcRect l="12861" t="4166" r="5433" b="11458"/>
          <a:stretch>
            <a:fillRect/>
          </a:stretch>
        </p:blipFill>
        <p:spPr bwMode="auto">
          <a:xfrm>
            <a:off x="4786314" y="928670"/>
            <a:ext cx="4143404" cy="578647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3590" y="3488518"/>
            <a:ext cx="5000660" cy="45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7890" name="Picture 2" descr="C:\Users\EMACHI~1\AppData\Local\Temp\Rar$DIa4536.41304\19.jpg"/>
          <p:cNvPicPr>
            <a:picLocks noChangeAspect="1" noChangeArrowheads="1"/>
          </p:cNvPicPr>
          <p:nvPr/>
        </p:nvPicPr>
        <p:blipFill>
          <a:blip r:embed="rId4" cstate="print"/>
          <a:srcRect l="17317" t="6250" r="3947" b="9375"/>
          <a:stretch>
            <a:fillRect/>
          </a:stretch>
        </p:blipFill>
        <p:spPr bwMode="auto">
          <a:xfrm>
            <a:off x="214282" y="1357298"/>
            <a:ext cx="3857652" cy="528643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7891" name="Picture 3" descr="C:\Users\EMACHI~1\AppData\Local\Temp\Rar$DIa4536.3826\20.jpg"/>
          <p:cNvPicPr>
            <a:picLocks noChangeAspect="1" noChangeArrowheads="1"/>
          </p:cNvPicPr>
          <p:nvPr/>
        </p:nvPicPr>
        <p:blipFill>
          <a:blip r:embed="rId5" cstate="print"/>
          <a:srcRect l="8822" t="8333" r="14718" b="8333"/>
          <a:stretch>
            <a:fillRect/>
          </a:stretch>
        </p:blipFill>
        <p:spPr bwMode="auto">
          <a:xfrm>
            <a:off x="5000628" y="1142960"/>
            <a:ext cx="3929090" cy="57150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3590" y="3417080"/>
            <a:ext cx="5000660" cy="59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https://amoremio-kids.ru/wa-data/public/shop/img/34-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670" y="3202766"/>
            <a:ext cx="5000660" cy="45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14" name="Picture 2" descr="C:\Users\EMACHI~1\AppData\Local\Temp\Rar$DIa4536.4112\21.jpg"/>
          <p:cNvPicPr>
            <a:picLocks noChangeAspect="1" noChangeArrowheads="1"/>
          </p:cNvPicPr>
          <p:nvPr/>
        </p:nvPicPr>
        <p:blipFill>
          <a:blip r:embed="rId5" cstate="print"/>
          <a:srcRect l="11537" t="6250" b="21875"/>
          <a:stretch>
            <a:fillRect/>
          </a:stretch>
        </p:blipFill>
        <p:spPr bwMode="auto">
          <a:xfrm>
            <a:off x="285720" y="1428736"/>
            <a:ext cx="4057583" cy="514353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38915" name="Picture 3" descr="C:\Users\EMACHI~1\AppData\Local\Temp\Rar$DIa4536.45113\22.jpg"/>
          <p:cNvPicPr>
            <a:picLocks noChangeAspect="1" noChangeArrowheads="1"/>
          </p:cNvPicPr>
          <p:nvPr/>
        </p:nvPicPr>
        <p:blipFill>
          <a:blip r:embed="rId6" cstate="print"/>
          <a:srcRect l="8882" t="8333" r="5921" b="11458"/>
          <a:stretch>
            <a:fillRect/>
          </a:stretch>
        </p:blipFill>
        <p:spPr bwMode="auto">
          <a:xfrm>
            <a:off x="4857752" y="1071546"/>
            <a:ext cx="4111505" cy="55007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938" name="Picture 2" descr="C:\Users\EMACHI~1\AppData\Local\Temp\Rar$DIa4536.27214\24.jpg"/>
          <p:cNvPicPr>
            <a:picLocks noChangeAspect="1" noChangeArrowheads="1"/>
          </p:cNvPicPr>
          <p:nvPr/>
        </p:nvPicPr>
        <p:blipFill>
          <a:blip r:embed="rId4" cstate="print"/>
          <a:srcRect l="16521" t="6250" r="4876" b="21875"/>
          <a:stretch>
            <a:fillRect/>
          </a:stretch>
        </p:blipFill>
        <p:spPr bwMode="auto">
          <a:xfrm>
            <a:off x="214282" y="1285860"/>
            <a:ext cx="4286280" cy="528641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0265" y="3893347"/>
            <a:ext cx="5000660" cy="35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39" name="Picture 3" descr="C:\Users\EMACHI~1\AppData\Local\Temp\Rar$DIa4536.49722\25.jpg"/>
          <p:cNvPicPr>
            <a:picLocks noChangeAspect="1" noChangeArrowheads="1"/>
          </p:cNvPicPr>
          <p:nvPr/>
        </p:nvPicPr>
        <p:blipFill>
          <a:blip r:embed="rId6" cstate="print"/>
          <a:srcRect l="14398" t="5208" r="4014" b="14583"/>
          <a:stretch>
            <a:fillRect/>
          </a:stretch>
        </p:blipFill>
        <p:spPr bwMode="auto">
          <a:xfrm>
            <a:off x="5000628" y="1071546"/>
            <a:ext cx="4000528" cy="550072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https://amoremio-kids.ru/wa-data/public/shop/img/34-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57422" y="3714752"/>
            <a:ext cx="5000660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2" name="Picture 2" descr="C:\Users\EMACHI~1\AppData\Local\Temp\Rar$DIa4536.13628\27.jpg"/>
          <p:cNvPicPr>
            <a:picLocks noChangeAspect="1" noChangeArrowheads="1"/>
          </p:cNvPicPr>
          <p:nvPr/>
        </p:nvPicPr>
        <p:blipFill>
          <a:blip r:embed="rId5" cstate="print"/>
          <a:srcRect l="17501" t="5208" r="2728" b="18750"/>
          <a:stretch>
            <a:fillRect/>
          </a:stretch>
        </p:blipFill>
        <p:spPr bwMode="auto">
          <a:xfrm>
            <a:off x="285720" y="1285860"/>
            <a:ext cx="4071966" cy="53578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2" name="Рисунок 21" descr="https://image.shutterstock.com/image-vector/vector-icon-book-feather-cap-260nw-1937723212.jpg"/>
          <p:cNvPicPr/>
          <p:nvPr/>
        </p:nvPicPr>
        <p:blipFill>
          <a:blip r:embed="rId6" cstate="print"/>
          <a:srcRect l="8210" r="3753" b="24955"/>
          <a:stretch>
            <a:fillRect/>
          </a:stretch>
        </p:blipFill>
        <p:spPr bwMode="auto">
          <a:xfrm>
            <a:off x="5500694" y="4429132"/>
            <a:ext cx="3357586" cy="214314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https://amoremio-kids.ru/wa-data/public/shop/img/34-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670" y="3202766"/>
            <a:ext cx="5000660" cy="45246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8596" y="1285860"/>
            <a:ext cx="3500462" cy="7858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         МЕТОДИКИ</a:t>
            </a:r>
            <a:br>
              <a:rPr lang="ru-RU" dirty="0" smtClean="0">
                <a:latin typeface="Century" pitchFamily="18" charset="0"/>
              </a:rPr>
            </a:b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half" idx="2"/>
          </p:nvPr>
        </p:nvSpPr>
        <p:spPr>
          <a:xfrm>
            <a:off x="142844" y="2143116"/>
            <a:ext cx="4000528" cy="398304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Century" pitchFamily="18" charset="0"/>
              </a:rPr>
              <a:t> Мотивация обучения в вузе;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Century" pitchFamily="18" charset="0"/>
              </a:rPr>
              <a:t> Анкета изучения жизненных ценностей;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0" dirty="0" smtClean="0">
                <a:latin typeface="Century" pitchFamily="18" charset="0"/>
              </a:rPr>
              <a:t> Тест на адаптацию первокурсников;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err="1" smtClean="0">
                <a:latin typeface="Century" pitchFamily="18" charset="0"/>
              </a:rPr>
              <a:t>Адаптированность</a:t>
            </a:r>
            <a:endParaRPr lang="ru-RU" sz="2800" b="1" dirty="0" smtClean="0">
              <a:latin typeface="Century" pitchFamily="18" charset="0"/>
            </a:endParaRPr>
          </a:p>
          <a:p>
            <a:r>
              <a:rPr lang="ru-RU" sz="2800" b="1" dirty="0">
                <a:latin typeface="Century" pitchFamily="18" charset="0"/>
              </a:rPr>
              <a:t> студентов в </a:t>
            </a:r>
            <a:r>
              <a:rPr lang="ru-RU" sz="2800" b="1" dirty="0" smtClean="0">
                <a:latin typeface="Century" pitchFamily="18" charset="0"/>
              </a:rPr>
              <a:t>вузе </a:t>
            </a:r>
            <a:r>
              <a:rPr lang="ru-RU" sz="2800" b="1" dirty="0">
                <a:latin typeface="Century" pitchFamily="18" charset="0"/>
              </a:rPr>
              <a:t>(Т.Д. </a:t>
            </a:r>
            <a:r>
              <a:rPr lang="ru-RU" sz="2800" b="1" dirty="0" err="1">
                <a:latin typeface="Century" pitchFamily="18" charset="0"/>
              </a:rPr>
              <a:t>Дубовицкая</a:t>
            </a:r>
            <a:r>
              <a:rPr lang="ru-RU" sz="2800" b="1" dirty="0">
                <a:latin typeface="Century" pitchFamily="18" charset="0"/>
              </a:rPr>
              <a:t>, </a:t>
            </a:r>
            <a:endParaRPr lang="ru-RU" sz="2800" b="1" dirty="0" smtClean="0">
              <a:latin typeface="Century" pitchFamily="18" charset="0"/>
            </a:endParaRPr>
          </a:p>
          <a:p>
            <a:r>
              <a:rPr lang="ru-RU" sz="2800" b="1" dirty="0" smtClean="0">
                <a:latin typeface="Century" pitchFamily="18" charset="0"/>
              </a:rPr>
              <a:t>А.В</a:t>
            </a:r>
            <a:r>
              <a:rPr lang="ru-RU" sz="2800" b="1" dirty="0">
                <a:latin typeface="Century" pitchFamily="18" charset="0"/>
              </a:rPr>
              <a:t>. Крылова)</a:t>
            </a:r>
            <a:endParaRPr lang="ru-RU" sz="2800" b="1" i="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800" b="1" i="0" dirty="0" smtClean="0">
              <a:latin typeface="Century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4" name="Picture 3" descr="C:\Users\EMACHI~1\AppData\Local\Temp\Rar$DIa4536.20529\2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4152" t="8333" r="8416" b="9375"/>
          <a:stretch>
            <a:fillRect/>
          </a:stretch>
        </p:blipFill>
        <p:spPr bwMode="auto">
          <a:xfrm>
            <a:off x="4929190" y="928670"/>
            <a:ext cx="4071966" cy="54292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https://amoremio-kids.ru/wa-data/public/shop/img/34-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6532" y="3631394"/>
            <a:ext cx="5000660" cy="45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6" name="Picture 2" descr="C:\Users\EMACHI~1\AppData\Local\Temp\Rar$DIa4536.28665\29.jpg"/>
          <p:cNvPicPr>
            <a:picLocks noChangeAspect="1" noChangeArrowheads="1"/>
          </p:cNvPicPr>
          <p:nvPr/>
        </p:nvPicPr>
        <p:blipFill>
          <a:blip r:embed="rId5" cstate="print"/>
          <a:srcRect l="17317" t="4166" b="19792"/>
          <a:stretch>
            <a:fillRect/>
          </a:stretch>
        </p:blipFill>
        <p:spPr bwMode="auto">
          <a:xfrm>
            <a:off x="500034" y="1214422"/>
            <a:ext cx="4261778" cy="54292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https://phonoteka.org/uploads/posts/2021-09/1631647268_14-phonoteka-org-p-kartinka-pero-i-chernilnitsa-prozrachnii-f-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714752"/>
            <a:ext cx="3113120" cy="285752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84" name="Заголовок 2">
            <a:extLst>
              <a:ext uri="{FF2B5EF4-FFF2-40B4-BE49-F238E27FC236}">
                <a16:creationId xmlns:a16="http://schemas.microsoft.com/office/drawing/2014/main" id="{63331C8C-7774-42CC-812F-FF79E587C1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8596" y="1214422"/>
            <a:ext cx="8286808" cy="55007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Цель </a:t>
            </a:r>
            <a:r>
              <a:rPr lang="ru-RU" sz="2700" b="1" dirty="0" err="1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портфолио</a:t>
            </a:r>
            <a:r>
              <a:rPr lang="ru-RU" sz="27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:</a:t>
            </a:r>
            <a:r>
              <a:rPr lang="ru-RU" sz="2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 </a:t>
            </a:r>
            <a:r>
              <a:rPr lang="ru-RU" sz="20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отслеживание и оценка формирования общих и профессиональных компетенций, индивидуальных достижений обучающегося, динамики развития профессионально-значимых качеств, причем вне прямого сравнения с достижениями других обучающихся, на основе накопления и систематизации документов, отзывов, работ, других свидетельств.</a:t>
            </a:r>
            <a: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2700" b="1" dirty="0" err="1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Портфолио</a:t>
            </a:r>
            <a:r>
              <a:rPr lang="ru-RU" sz="27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 позволяет решать следующие задачи:</a:t>
            </a:r>
            <a: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 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оценка индивидуальных достижений обучающихся в комплексе с другими традиционными и инновационными формами контроля и оценки;</a:t>
            </a:r>
            <a:b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совершенствование навыков </a:t>
            </a:r>
            <a:r>
              <a:rPr lang="ru-RU" sz="1800" b="1" dirty="0" err="1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целеполагания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, планирования, организации и презентации собственной деятельности и профессионально личностного саморазвития;</a:t>
            </a:r>
            <a:b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поощрение активности и самостоятельности обучающихся, расширение возможности их самореализации;</a:t>
            </a:r>
            <a:b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формирование и совершенствование учебной мотивации, мотивации достижений и мотивации на профессиональную деятельность;</a:t>
            </a:r>
            <a:b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развитие навыков рефлексивной и оценочной (</a:t>
            </a:r>
            <a:r>
              <a:rPr lang="ru-RU" sz="1800" b="1" dirty="0" err="1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самооценочной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) деятельности обучающихся;</a:t>
            </a:r>
            <a:b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•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использование </a:t>
            </a:r>
            <a:r>
              <a:rPr lang="ru-RU" sz="1800" b="1" dirty="0" err="1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портфолио</a:t>
            </a:r>
            <a:r>
              <a:rPr lang="ru-RU" sz="18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как основы для будущего карьерного роста обучающегося.</a:t>
            </a:r>
            <a: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 </a:t>
            </a:r>
            <a:r>
              <a:rPr lang="ru-RU" sz="3300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 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https://amoremio-kids.ru/wa-data/public/shop/img/34-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71668" y="3571876"/>
            <a:ext cx="5000660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3" y="1928802"/>
            <a:ext cx="3643338" cy="3429024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sysDot"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84" name="Заголовок 2">
            <a:extLst>
              <a:ext uri="{FF2B5EF4-FFF2-40B4-BE49-F238E27FC236}">
                <a16:creationId xmlns:a16="http://schemas.microsoft.com/office/drawing/2014/main" id="{63331C8C-7774-42CC-812F-FF79E587C1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85786" y="1416050"/>
            <a:ext cx="7500990" cy="46561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 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П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Century" pitchFamily="18" charset="0"/>
                <a:ea typeface="Cambria Math" pitchFamily="18" charset="0"/>
                <a:cs typeface="Aharoni" pitchFamily="2" charset="-79"/>
              </a:rPr>
              <a:t> 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оддержка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самостоятельности     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О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 </a:t>
            </a:r>
            <a:r>
              <a:rPr lang="ru-RU" sz="3300" b="1" dirty="0" err="1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ценка</a:t>
            </a: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достижений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Р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абота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над собой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Т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ехнология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самоконтроля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Ф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иксирование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результатов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О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бразование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в течение всей жизни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Л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иния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развития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И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мпульс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к активности</a:t>
            </a:r>
            <a:b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</a:b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     </a:t>
            </a: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Cambria Math" pitchFamily="18" charset="0"/>
                <a:cs typeface="Aharoni" pitchFamily="2" charset="-79"/>
              </a:rPr>
              <a:t>О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   </a:t>
            </a:r>
            <a:r>
              <a:rPr lang="ru-RU" sz="3300" b="1" dirty="0" err="1">
                <a:latin typeface="Century" pitchFamily="18" charset="0"/>
                <a:ea typeface="Cambria Math" pitchFamily="18" charset="0"/>
                <a:cs typeface="Aharoni" pitchFamily="2" charset="-79"/>
              </a:rPr>
              <a:t>бъективный</a:t>
            </a:r>
            <a:r>
              <a:rPr lang="ru-RU" sz="3300" b="1" dirty="0">
                <a:latin typeface="Century" pitchFamily="18" charset="0"/>
                <a:ea typeface="Cambria Math" pitchFamily="18" charset="0"/>
                <a:cs typeface="Aharoni" pitchFamily="2" charset="-79"/>
              </a:rPr>
              <a:t> взгляд на </a:t>
            </a:r>
            <a:r>
              <a:rPr lang="ru-RU" sz="3300" b="1" dirty="0" smtClean="0">
                <a:latin typeface="Century" pitchFamily="18" charset="0"/>
                <a:ea typeface="Cambria Math" pitchFamily="18" charset="0"/>
                <a:cs typeface="Aharoni" pitchFamily="2" charset="-79"/>
              </a:rPr>
              <a:t>себя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EMACHI~1\AppData\Local\Temp\Rar$DIa4536.32034\2 - 0002.jpg"/>
          <p:cNvPicPr>
            <a:picLocks noChangeAspect="1" noChangeArrowheads="1"/>
          </p:cNvPicPr>
          <p:nvPr/>
        </p:nvPicPr>
        <p:blipFill>
          <a:blip r:embed="rId4" cstate="print"/>
          <a:srcRect l="11339" t="5435" r="9127" b="13043"/>
          <a:stretch>
            <a:fillRect/>
          </a:stretch>
        </p:blipFill>
        <p:spPr bwMode="auto">
          <a:xfrm>
            <a:off x="857224" y="1214422"/>
            <a:ext cx="4714908" cy="5500726"/>
          </a:xfrm>
          <a:prstGeom prst="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0296" y="3786190"/>
            <a:ext cx="5000660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Перо поэ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4353">
            <a:off x="5345834" y="4209400"/>
            <a:ext cx="3491717" cy="18001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290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48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EMACHI~1\AppData\Local\Temp\Rar$DIa4536.15248\1 - 0001.jpg"/>
          <p:cNvPicPr>
            <a:picLocks noChangeAspect="1" noChangeArrowheads="1"/>
          </p:cNvPicPr>
          <p:nvPr/>
        </p:nvPicPr>
        <p:blipFill>
          <a:blip r:embed="rId4" cstate="print"/>
          <a:srcRect l="6918" t="5128" r="5433" b="16666"/>
          <a:stretch>
            <a:fillRect/>
          </a:stretch>
        </p:blipFill>
        <p:spPr bwMode="auto">
          <a:xfrm>
            <a:off x="2143108" y="1357298"/>
            <a:ext cx="4786346" cy="52295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4" name="Рисунок 23" descr="https://amoremio-kids.ru/wa-data/public/shop/img/34-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67594" y="3610676"/>
            <a:ext cx="5016141" cy="79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49" name="Picture 1" descr="C:\Users\EMACHI~1\AppData\Local\Temp\Rar$DIa4536.11181\3.jpg"/>
          <p:cNvPicPr>
            <a:picLocks noChangeAspect="1" noChangeArrowheads="1"/>
          </p:cNvPicPr>
          <p:nvPr/>
        </p:nvPicPr>
        <p:blipFill>
          <a:blip r:embed="rId4" cstate="print"/>
          <a:srcRect l="8469" t="6250" r="8469" b="14583"/>
          <a:stretch>
            <a:fillRect/>
          </a:stretch>
        </p:blipFill>
        <p:spPr bwMode="auto">
          <a:xfrm>
            <a:off x="1285852" y="1142984"/>
            <a:ext cx="4500594" cy="5500726"/>
          </a:xfrm>
          <a:prstGeom prst="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7651" name="Picture 3" descr="https://flomaster.club/uploads/posts/2023-01/1673527388_flomaster-club-p-risunok-vektornii-sova-krasivo-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857628"/>
            <a:ext cx="2500330" cy="279644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1" name="Рисунок 20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8858" y="3714752"/>
            <a:ext cx="5000660" cy="71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1" name="Picture 1" descr="C:\Users\EMACHI~1\AppData\Local\Temp\Rar$DIa4536.14141\4.jpg"/>
          <p:cNvPicPr>
            <a:picLocks noChangeAspect="1" noChangeArrowheads="1"/>
          </p:cNvPicPr>
          <p:nvPr/>
        </p:nvPicPr>
        <p:blipFill>
          <a:blip r:embed="rId4" cstate="print"/>
          <a:srcRect l="5871" t="7291" r="10372" b="13541"/>
          <a:stretch>
            <a:fillRect/>
          </a:stretch>
        </p:blipFill>
        <p:spPr bwMode="auto">
          <a:xfrm>
            <a:off x="4214810" y="928670"/>
            <a:ext cx="4572032" cy="571504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3" name="Рисунок 12" descr="https://amoremio-kids.ru/wa-data/public/shop/img/34-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6334" y="3417080"/>
            <a:ext cx="5000660" cy="5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Рисунки на тему литератур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14818"/>
            <a:ext cx="2714644" cy="243363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3" name="Picture 1" descr="C:\Users\EMACHI~1\AppData\Local\Temp\Rar$DIa4536.29018\5.jpg"/>
          <p:cNvPicPr>
            <a:picLocks noChangeAspect="1" noChangeArrowheads="1"/>
          </p:cNvPicPr>
          <p:nvPr/>
        </p:nvPicPr>
        <p:blipFill>
          <a:blip r:embed="rId4" cstate="print"/>
          <a:srcRect l="5550" t="5208" r="12959" b="13541"/>
          <a:stretch>
            <a:fillRect/>
          </a:stretch>
        </p:blipFill>
        <p:spPr bwMode="auto">
          <a:xfrm>
            <a:off x="142844" y="1285812"/>
            <a:ext cx="3929090" cy="557218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3554" name="Picture 2" descr="C:\Users\EMACHI~1\AppData\Local\Temp\Rar$DIa4536.44919\6.jpg"/>
          <p:cNvPicPr>
            <a:picLocks noChangeAspect="1" noChangeArrowheads="1"/>
          </p:cNvPicPr>
          <p:nvPr/>
        </p:nvPicPr>
        <p:blipFill>
          <a:blip r:embed="rId5" cstate="print"/>
          <a:srcRect l="11841" r="5271" b="21875"/>
          <a:stretch>
            <a:fillRect/>
          </a:stretch>
        </p:blipFill>
        <p:spPr bwMode="auto">
          <a:xfrm>
            <a:off x="5000628" y="1000108"/>
            <a:ext cx="4000528" cy="5357850"/>
          </a:xfrm>
          <a:prstGeom prst="rect">
            <a:avLst/>
          </a:prstGeom>
          <a:noFill/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4" name="Рисунок 13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0232" y="3500438"/>
            <a:ext cx="5000660" cy="57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A9D5978-A63E-4F6C-B9C4-B086CED92DD7}"/>
              </a:ext>
            </a:extLst>
          </p:cNvPr>
          <p:cNvSpPr/>
          <p:nvPr/>
        </p:nvSpPr>
        <p:spPr>
          <a:xfrm>
            <a:off x="0" y="0"/>
            <a:ext cx="4143375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CEC2FC7-5507-40AE-B966-D6A3CB2BC652}"/>
              </a:ext>
            </a:extLst>
          </p:cNvPr>
          <p:cNvSpPr txBox="1">
            <a:spLocks/>
          </p:cNvSpPr>
          <p:nvPr/>
        </p:nvSpPr>
        <p:spPr>
          <a:xfrm>
            <a:off x="-317777" y="4134129"/>
            <a:ext cx="935831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endParaRPr lang="ru-RU" sz="320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Z:\АлизарчикЛЛ\Roll-up 2017\Логотипы ВГУ\Логотип.png">
            <a:extLst>
              <a:ext uri="{FF2B5EF4-FFF2-40B4-BE49-F238E27FC236}">
                <a16:creationId xmlns:a16="http://schemas.microsoft.com/office/drawing/2014/main" id="{7DE10F9E-95A5-49EF-99F6-22713DDB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9" b="34523"/>
          <a:stretch>
            <a:fillRect/>
          </a:stretch>
        </p:blipFill>
        <p:spPr bwMode="auto">
          <a:xfrm>
            <a:off x="0" y="0"/>
            <a:ext cx="39290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4B192587-9A77-4730-8B97-F6CA9C6E58E5}"/>
              </a:ext>
            </a:extLst>
          </p:cNvPr>
          <p:cNvSpPr/>
          <p:nvPr/>
        </p:nvSpPr>
        <p:spPr>
          <a:xfrm rot="10800000">
            <a:off x="2928938" y="0"/>
            <a:ext cx="6215062" cy="214313"/>
          </a:xfrm>
          <a:prstGeom prst="trapezoid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id="{2EB27140-C2BA-481D-9DFD-72148ABC84A7}"/>
              </a:ext>
            </a:extLst>
          </p:cNvPr>
          <p:cNvSpPr/>
          <p:nvPr/>
        </p:nvSpPr>
        <p:spPr>
          <a:xfrm rot="10800000" flipV="1">
            <a:off x="3214688" y="571500"/>
            <a:ext cx="5929312" cy="2857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243D83DA-7EBD-4FE4-B836-4C49EA716B9F}"/>
              </a:ext>
            </a:extLst>
          </p:cNvPr>
          <p:cNvSpPr/>
          <p:nvPr/>
        </p:nvSpPr>
        <p:spPr>
          <a:xfrm>
            <a:off x="3929063" y="214313"/>
            <a:ext cx="5214937" cy="357187"/>
          </a:xfrm>
          <a:prstGeom prst="parallelogram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829F00-986F-40D8-9CB5-997D9F907465}"/>
              </a:ext>
            </a:extLst>
          </p:cNvPr>
          <p:cNvSpPr/>
          <p:nvPr/>
        </p:nvSpPr>
        <p:spPr>
          <a:xfrm rot="10800000">
            <a:off x="3429000" y="0"/>
            <a:ext cx="5715000" cy="214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5948CF4-1C1A-49A2-BC5A-3A8778D211FA}"/>
              </a:ext>
            </a:extLst>
          </p:cNvPr>
          <p:cNvSpPr/>
          <p:nvPr/>
        </p:nvSpPr>
        <p:spPr>
          <a:xfrm rot="10800000" flipV="1">
            <a:off x="4205288" y="571500"/>
            <a:ext cx="4938712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657459-D7B7-4178-9ED8-647847F98514}"/>
              </a:ext>
            </a:extLst>
          </p:cNvPr>
          <p:cNvSpPr/>
          <p:nvPr/>
        </p:nvSpPr>
        <p:spPr>
          <a:xfrm>
            <a:off x="3214688" y="3789040"/>
            <a:ext cx="5825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b="1" dirty="0">
              <a:ln w="12700" cmpd="sng">
                <a:noFill/>
                <a:prstDash val="soli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b="1" dirty="0">
                <a:ln w="12700" cmpd="sng">
                  <a:noFill/>
                  <a:prstDash val="solid"/>
                </a:ln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1" name="Picture 1" descr="C:\Users\EMACHI~1\AppData\Local\Temp\Rar$DIa4536.35382\7.jpg"/>
          <p:cNvPicPr>
            <a:picLocks noChangeAspect="1" noChangeArrowheads="1"/>
          </p:cNvPicPr>
          <p:nvPr/>
        </p:nvPicPr>
        <p:blipFill>
          <a:blip r:embed="rId4" cstate="print"/>
          <a:srcRect l="10399" t="6250" r="6409" b="22916"/>
          <a:stretch>
            <a:fillRect/>
          </a:stretch>
        </p:blipFill>
        <p:spPr bwMode="auto">
          <a:xfrm>
            <a:off x="214282" y="1285860"/>
            <a:ext cx="4357718" cy="535785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0483" name="Picture 3" descr="C:\Users\EMACHI~1\AppData\Local\Temp\Rar$DIa4536.14976\9.jpg"/>
          <p:cNvPicPr>
            <a:picLocks noChangeAspect="1" noChangeArrowheads="1"/>
          </p:cNvPicPr>
          <p:nvPr/>
        </p:nvPicPr>
        <p:blipFill>
          <a:blip r:embed="rId5" cstate="print"/>
          <a:srcRect l="12934" t="6250" r="4038" b="8333"/>
          <a:stretch>
            <a:fillRect/>
          </a:stretch>
        </p:blipFill>
        <p:spPr bwMode="auto">
          <a:xfrm>
            <a:off x="4929190" y="1000084"/>
            <a:ext cx="4071966" cy="571506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1" name="Рисунок 20" descr="https://amoremio-kids.ru/wa-data/public/shop/img/34-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0265" y="3679033"/>
            <a:ext cx="5000660" cy="35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A9DB66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5729</TotalTime>
  <Words>64</Words>
  <Application>Microsoft Office PowerPoint</Application>
  <PresentationFormat>Экран (4:3)</PresentationFormat>
  <Paragraphs>93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Cambria</vt:lpstr>
      <vt:lpstr>Cambria Math</vt:lpstr>
      <vt:lpstr>Century</vt:lpstr>
      <vt:lpstr>Times New Roman</vt:lpstr>
      <vt:lpstr>Wingdings</vt:lpstr>
      <vt:lpstr>Тема Office</vt:lpstr>
      <vt:lpstr>Портфолио студента   Дневник достижений </vt:lpstr>
      <vt:lpstr>     Цель портфолио: отслеживание и оценка формирования общих и профессиональных компетенций, индивидуальных достижений обучающегося, динамики развития профессионально-значимых качеств, причем вне прямого сравнения с достижениями других обучающихся, на основе накопления и систематизации документов, отзывов, работ, других свидетельств. Портфолио позволяет решать следующие задачи: • оценка индивидуальных достижений обучающихся в комплексе с другими традиционными и инновационными формами контроля и оценки; • совершенствование навыков целеполагания, планирования, организации и презентации собственной деятельности и профессионально личностного саморазвития; • поощрение активности и самостоятельности обучающихся, расширение возможности их самореализации; • формирование и совершенствование учебной мотивации, мотивации достижений и мотивации на профессиональную деятельность; • развитие навыков рефлексивной и оценочной (самооценочной) деятельности обучающихся; • использование портфолио как основы для будущего карьерного роста обучающегося.              </vt:lpstr>
      <vt:lpstr>        П   оддержка самостоятельности           О   ценка достижений      Р   абота над собой      Т   ехнология самоконтроля      Ф   иксирование результатов      О   бразование в течение всей жизни      Л   иния развития      И   мпульс к активности      О   бъективный взгляд на себя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МЕТОДИКИ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Антоненко Владислав Андреевич</dc:creator>
  <cp:lastModifiedBy>User</cp:lastModifiedBy>
  <cp:revision>519</cp:revision>
  <cp:lastPrinted>2022-05-30T10:02:17Z</cp:lastPrinted>
  <dcterms:created xsi:type="dcterms:W3CDTF">2021-03-25T06:40:34Z</dcterms:created>
  <dcterms:modified xsi:type="dcterms:W3CDTF">2024-02-07T06:11:04Z</dcterms:modified>
</cp:coreProperties>
</file>