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2" r:id="rId1"/>
    <p:sldMasterId id="2147483749" r:id="rId2"/>
  </p:sldMasterIdLst>
  <p:handoutMasterIdLst>
    <p:handoutMasterId r:id="rId25"/>
  </p:handoutMasterIdLst>
  <p:sldIdLst>
    <p:sldId id="296" r:id="rId3"/>
    <p:sldId id="285" r:id="rId4"/>
    <p:sldId id="287" r:id="rId5"/>
    <p:sldId id="286" r:id="rId6"/>
    <p:sldId id="289" r:id="rId7"/>
    <p:sldId id="291" r:id="rId8"/>
    <p:sldId id="264" r:id="rId9"/>
    <p:sldId id="281" r:id="rId10"/>
    <p:sldId id="292" r:id="rId11"/>
    <p:sldId id="271" r:id="rId12"/>
    <p:sldId id="272" r:id="rId13"/>
    <p:sldId id="273" r:id="rId14"/>
    <p:sldId id="275" r:id="rId15"/>
    <p:sldId id="279" r:id="rId16"/>
    <p:sldId id="282" r:id="rId17"/>
    <p:sldId id="284" r:id="rId18"/>
    <p:sldId id="280" r:id="rId19"/>
    <p:sldId id="266" r:id="rId20"/>
    <p:sldId id="293" r:id="rId21"/>
    <p:sldId id="294" r:id="rId22"/>
    <p:sldId id="295" r:id="rId23"/>
    <p:sldId id="297" r:id="rId24"/>
  </p:sldIdLst>
  <p:sldSz cx="12192000" cy="6858000"/>
  <p:notesSz cx="9942513" cy="67611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3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8422" cy="339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1790" y="1"/>
            <a:ext cx="4308422" cy="339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58EB7-9FBC-47F9-AE98-DED2DD1F786B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21932"/>
            <a:ext cx="4308422" cy="3392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1790" y="6421932"/>
            <a:ext cx="4308422" cy="3392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9C088-622F-4355-9D9D-7F406BECA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6440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025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90090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891738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02499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027693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53885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25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3704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59EE90-9393-46A6-A3AB-BBE651032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98709AB-15D3-4809-B071-F9BE773EF4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CAF8A6-11E5-4B62-8B24-EFCD89E0F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23F103-BC34-4FE4-A40E-EDDEECFDA5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2/7/2024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47D21B-237A-4EC3-B1E7-BA3A1B10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A54205-A1A0-493F-9B62-D63D3481E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642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89D849-597B-45C3-B7E4-1E91EFC4A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7AE61A-E05F-4872-9579-E96B10593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CEE90D-1173-468F-916B-369149C07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C9CA7B-DFD4-44B5-8C60-D14B8CD1FB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2/7/2024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C1F919-E76D-4D81-BD53-0D856BE33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1CF51F-C3BD-4DE5-90CE-4EC573A2C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8315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37F22B-9A17-422D-9FE8-1D325F1B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F9B650-0A0B-4E12-941A-5E631A862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4B31CE-1D45-4350-B928-6996DFC35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4E6425-0181-43F2-84FC-787E803FD2F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2/7/2024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C5DAAD-6D37-4D6D-8924-3B4E4BA64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FA3DB1-8E2A-4BB7-A206-8362826FD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636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521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B36B5C-DB17-4C66-8D84-CFC8937BC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E818AA-9B44-4982-B66E-F0A11B8565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49BB05-E820-4C7D-816A-C06D3F46F0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7DA3CC-7E5A-4E42-9E27-CBA432D18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DB8791-F1B0-41E7-B7FD-A781E65C42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2/7/2024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2DF2A3-C3AF-4A43-A3EC-A91F9D0A4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53B66E-D2FE-446F-9120-4D7FC2CF7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2076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35D342-2966-4B54-82B8-82F029337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587BB2-E49C-407D-9127-253A5211B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5DA08DB-D40F-43CF-8D15-E9C690178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2EE2859-B93C-46EC-A2EA-010ACAFBF2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A69F78B-BC54-463A-BC2D-850D675D8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F7694E-3B29-4A65-B4FF-EFEAE4F15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63B2-E120-4ED8-B27B-C685F510A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2/7/2024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0DB4A1E-06A8-4263-9307-97462AA26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FFBDAD2-8142-4BF0-9D16-E6317ECBF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162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8418C-0934-4613-AE86-84B4940B1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FF5E008-C51F-49B3-8C61-79BF7E0A6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A18ACC-A947-437B-A130-35BD54FDF1E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2/7/2024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001386-9BFB-4704-AC5B-BA4D5EB17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20BA555-00ED-406E-9A6D-AEC7F484E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8008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AAA2748-BDA3-4863-9019-795A8EF86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8D7E02-BCB8-4D50-A234-369438C086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2/7/2024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1989D54-DACA-48AC-A414-D3848CFFE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5B52C15-1AF0-4208-900B-722ABA0B3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9042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5494F7-D23B-4BF4-9CD4-5C16CE863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5505A0-9970-4E21-82C5-8E240E5B8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202EE1-20AE-4B38-A809-0274F81BDE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631A98-CF3C-4949-93CA-C72AD48D8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86A4C-8E40-4F87-A4F0-01A0687C5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2/7/2024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51B3C2-06F9-42F4-A20B-D9513C978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CCC218-92E0-489C-A1EB-F34BC880F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0452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8BBB0A-BC41-41A5-88B9-27CCC4033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45677E-6BFA-4DD2-8488-B9039296BE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63D15B-9BAE-4E2A-AE84-D10D21E66D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53BE4C-A8BC-4808-BBFD-201DEE3B7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72C73-2D91-4E12-BA25-F0AA0C035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2/7/2024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D58313-E1A5-40F5-819D-37F672EE0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1FB8A5-BD9B-4494-BD69-916517B1C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5487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E34837-A6C2-4158-BB7A-02EDE8CEA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93A952C-ECC0-4F6C-B960-F33BAE8C61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800C4C-3C12-49E9-83C0-EB10A82F7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6D93-FCAC-47E0-A2EE-787E62CA81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2/7/2024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7E8EE0-1564-40EC-8885-30C7B39F3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1F682B-754D-41F1-B59D-05EB89976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1196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8467A7A-DFE1-4A86-9AA9-541506976F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DBF7CCD-B93A-4975-91D3-48B6A607D5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767E1A-9349-4E37-8753-D6D9F6AA1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A879A6-0FD0-4734-A311-86BFCA472E6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2/7/2024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258E7C-C6E1-4EBF-8133-BB54F334B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1D860C-A0B3-4269-9586-2F8A25385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985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648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641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069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517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691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292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03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299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03091B-4DB8-4BF8-BB1D-0BB8F5FB6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BC6676-FFCD-4DCD-BC7C-1A5DF19A5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D6A71F-C30C-4EBA-B535-B8C2F58FE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451C3-0FF4-47C4-B829-773ADF60F88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2/7/2024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1FC000-7372-4F8C-9687-BD9C88A554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11D82B-CFD2-439A-9E9A-2D16ECB2DE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777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3.jpeg"/><Relationship Id="rId7" Type="http://schemas.openxmlformats.org/officeDocument/2006/relationships/image" Target="../media/image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9.jpg"/><Relationship Id="rId7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043" y="123550"/>
            <a:ext cx="1302651" cy="16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036619" y="4641273"/>
            <a:ext cx="9916838" cy="2034693"/>
          </a:xfrm>
          <a:prstGeom prst="roundRect">
            <a:avLst/>
          </a:prstGeom>
          <a:gradFill flip="none" rotWithShape="1">
            <a:gsLst>
              <a:gs pos="35000">
                <a:schemeClr val="accent1">
                  <a:tint val="44500"/>
                  <a:satMod val="160000"/>
                  <a:lumMod val="89000"/>
                  <a:alpha val="7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республиканский форум кураторов учебных групп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учреждений высшего образования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Методический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конструктор развития личности студента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21673" y="304800"/>
            <a:ext cx="7661563" cy="191192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44500"/>
                  <a:satMod val="160000"/>
                  <a:alpha val="7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БЕЛОРУССКИЙ РЕСПУБЛИКАНСКИЙ СОЮЗ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ПОТРЕБИТЕЛЬСКИХ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ОБЩЕСТВ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УО «Белорусский торгово-экономический университет 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потребительской кооперации</a:t>
            </a: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48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578900"/>
            <a:ext cx="9763125" cy="73342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Традиционные методы</a:t>
            </a:r>
            <a:endParaRPr lang="ru-RU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5300" y="1443778"/>
            <a:ext cx="4943475" cy="49174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группа методов (вербальные).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>
              <a:buNone/>
            </a:pP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сновное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назначение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формирование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 студентов нравственных и правовых знаний, оценок и убеждений.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Моделируют правильное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поведение в различных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ситуациях. </a:t>
            </a:r>
          </a:p>
          <a:p>
            <a:pPr marL="0" indent="0">
              <a:buNone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Включают:</a:t>
            </a:r>
          </a:p>
          <a:p>
            <a:pPr marL="0" indent="0">
              <a:buNone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рассказ, </a:t>
            </a:r>
          </a:p>
          <a:p>
            <a:pPr marL="0" indent="0">
              <a:buNone/>
            </a:pP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2) беседа, </a:t>
            </a:r>
          </a:p>
          <a:p>
            <a:pPr marL="0" indent="0">
              <a:buNone/>
            </a:pP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3) разъяснение, </a:t>
            </a:r>
          </a:p>
          <a:p>
            <a:pPr marL="0" indent="0">
              <a:buNone/>
            </a:pP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4) убеждение, </a:t>
            </a:r>
          </a:p>
          <a:p>
            <a:pPr marL="0" indent="0">
              <a:buNone/>
            </a:pP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5) работа с текстовыми источниками информации,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9" t="23345"/>
          <a:stretch/>
        </p:blipFill>
        <p:spPr>
          <a:xfrm>
            <a:off x="5616921" y="1628775"/>
            <a:ext cx="5746404" cy="3505199"/>
          </a:xfrm>
          <a:prstGeom prst="rect">
            <a:avLst/>
          </a:prstGeom>
        </p:spPr>
      </p:pic>
      <p:pic>
        <p:nvPicPr>
          <p:cNvPr id="5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344" y="327703"/>
            <a:ext cx="844980" cy="103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293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5275" y="600075"/>
            <a:ext cx="10544175" cy="657225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Традиционные </a:t>
            </a:r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методы</a:t>
            </a:r>
            <a:endParaRPr lang="ru-RU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5275" y="1398588"/>
            <a:ext cx="4629151" cy="475751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группа методов (практические)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формирование у студентов 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опыта общественных отношений, умений и привычек социально-нормативного поведения. </a:t>
            </a:r>
            <a:endPara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447675" algn="just">
              <a:buNone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Методы включают: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1)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ru-RU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упражнения, </a:t>
            </a:r>
            <a:endParaRPr lang="ru-RU" sz="20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buNone/>
            </a:pPr>
            <a:r>
              <a:rPr lang="ru-RU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2) приучение</a:t>
            </a:r>
            <a:r>
              <a:rPr lang="ru-RU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3) требование</a:t>
            </a:r>
            <a:r>
              <a:rPr lang="ru-RU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endParaRPr lang="ru-RU" sz="20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buNone/>
            </a:pPr>
            <a:r>
              <a:rPr lang="ru-RU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4) поручение,  </a:t>
            </a:r>
          </a:p>
          <a:p>
            <a:pPr marL="0" indent="0">
              <a:buNone/>
              <a:tabLst>
                <a:tab pos="44767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5)</a:t>
            </a:r>
            <a:r>
              <a:rPr lang="ru-RU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 </a:t>
            </a:r>
            <a:r>
              <a:rPr lang="ru-RU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воспитывающих ситуаций.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7" b="16685"/>
          <a:stretch/>
        </p:blipFill>
        <p:spPr>
          <a:xfrm>
            <a:off x="4924426" y="4459817"/>
            <a:ext cx="5657850" cy="22486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7" r="19399"/>
          <a:stretch/>
        </p:blipFill>
        <p:spPr>
          <a:xfrm>
            <a:off x="6576187" y="1398588"/>
            <a:ext cx="4006089" cy="2678111"/>
          </a:xfrm>
          <a:prstGeom prst="rect">
            <a:avLst/>
          </a:prstGeom>
        </p:spPr>
      </p:pic>
      <p:pic>
        <p:nvPicPr>
          <p:cNvPr id="6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344" y="327703"/>
            <a:ext cx="844980" cy="103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809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69" y="632473"/>
            <a:ext cx="8809566" cy="42862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Традиционные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методы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0645" y="1365869"/>
            <a:ext cx="4503807" cy="4710465"/>
          </a:xfrm>
        </p:spPr>
        <p:txBody>
          <a:bodyPr>
            <a:normAutofit fontScale="92500" lnSpcReduction="20000"/>
          </a:bodyPr>
          <a:lstStyle/>
          <a:p>
            <a:pPr marL="0" indent="85725" algn="just">
              <a:buNone/>
            </a:pPr>
            <a:r>
              <a:rPr lang="en-US" sz="2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 </a:t>
            </a:r>
            <a:r>
              <a:rPr lang="ru-RU" sz="2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группа методов (стимулирующие)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стимулирование и закрепление социально-нормативного поведения </a:t>
            </a:r>
            <a:r>
              <a:rPr lang="ru-RU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личности </a:t>
            </a:r>
            <a:r>
              <a:rPr lang="ru-RU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студента, ограничение проявления </a:t>
            </a:r>
            <a:r>
              <a:rPr lang="ru-RU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социальных </a:t>
            </a:r>
            <a:r>
              <a:rPr lang="ru-RU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отклонений.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Методы включают: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1) поощрение</a:t>
            </a:r>
            <a:r>
              <a:rPr lang="ru-RU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endParaRPr lang="ru-RU" sz="2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2) соревнование</a:t>
            </a:r>
            <a:r>
              <a:rPr lang="ru-RU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endParaRPr lang="ru-RU" sz="2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3) осуждение</a:t>
            </a:r>
            <a:r>
              <a:rPr lang="ru-RU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endParaRPr lang="ru-RU" sz="2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4) наказание.</a:t>
            </a:r>
            <a:endParaRPr lang="ru-RU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 descr="C:\Users\User\Downloads\1703021081456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t="8056" r="7559"/>
          <a:stretch/>
        </p:blipFill>
        <p:spPr bwMode="auto">
          <a:xfrm>
            <a:off x="5229225" y="1365870"/>
            <a:ext cx="4838699" cy="34956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344" y="327703"/>
            <a:ext cx="844980" cy="103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445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352491" cy="4572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Активные методы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283" y="2202425"/>
            <a:ext cx="5275792" cy="3083949"/>
          </a:xfrm>
        </p:spPr>
        <p:txBody>
          <a:bodyPr>
            <a:normAutofit/>
          </a:bodyPr>
          <a:lstStyle/>
          <a:p>
            <a:pPr marL="0" indent="180975" algn="just">
              <a:buNone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Направлены на  организацию условий,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которых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главное место отводится активной и разносторонней, в максимальной степени самостоятельной познавательной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деятельности студента.</a:t>
            </a:r>
          </a:p>
          <a:p>
            <a:pPr marL="0" indent="180975" algn="just">
              <a:buNone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Предусматривают опору на личный пример и опыт куратора, родителей и преподавателей.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 descr="C:\Users\User\Downloads\20231220_00514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1" y="2686050"/>
            <a:ext cx="4781550" cy="370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344" y="327703"/>
            <a:ext cx="844980" cy="103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3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062" y="1049018"/>
            <a:ext cx="6093404" cy="2322392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sz="3000" b="1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Коллективные творческие дела </a:t>
            </a:r>
          </a:p>
          <a:p>
            <a:pPr marL="0" indent="447675" algn="just">
              <a:buNone/>
            </a:pPr>
            <a:r>
              <a:rPr lang="ru-RU" sz="2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коллективных творческих </a:t>
            </a:r>
            <a:r>
              <a:rPr lang="ru-RU" sz="2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делах участвуют многие </a:t>
            </a:r>
            <a:r>
              <a:rPr lang="ru-RU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студенты, </a:t>
            </a:r>
            <a:r>
              <a:rPr lang="ru-RU" sz="2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преподаватели, родители</a:t>
            </a:r>
            <a:r>
              <a:rPr lang="ru-RU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выпускники прошлых лет, </a:t>
            </a:r>
            <a:r>
              <a:rPr lang="ru-RU" sz="2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друзья.</a:t>
            </a:r>
          </a:p>
          <a:p>
            <a:pPr marL="0" indent="447675" algn="just">
              <a:buNone/>
            </a:pPr>
            <a:r>
              <a:rPr lang="ru-RU" sz="2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Каждому предоставляется возможность определить для себя долю своего участия и ответственности. </a:t>
            </a:r>
            <a:endParaRPr lang="ru-RU" sz="21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834" y="37347"/>
            <a:ext cx="844980" cy="103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06" b="37639"/>
          <a:stretch/>
        </p:blipFill>
        <p:spPr>
          <a:xfrm>
            <a:off x="258235" y="4274625"/>
            <a:ext cx="3990940" cy="22097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051" y="4274625"/>
            <a:ext cx="5103763" cy="2355583"/>
          </a:xfrm>
          <a:prstGeom prst="rect">
            <a:avLst/>
          </a:prstGeom>
        </p:spPr>
      </p:pic>
      <p:pic>
        <p:nvPicPr>
          <p:cNvPr id="10" name="Рисунок 9" descr="D:\работа\куратор конкурс\IMG_20230215_185217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6" t="7189" r="9616" b="9566"/>
          <a:stretch/>
        </p:blipFill>
        <p:spPr bwMode="auto">
          <a:xfrm>
            <a:off x="3846871" y="3200400"/>
            <a:ext cx="3598131" cy="22520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7062" y="542589"/>
            <a:ext cx="4084773" cy="466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accent2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 </a:t>
            </a:r>
            <a:r>
              <a:rPr lang="ru-RU" sz="2400" b="1" dirty="0" smtClean="0">
                <a:solidFill>
                  <a:schemeClr val="accent2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личного </a:t>
            </a:r>
            <a:r>
              <a:rPr lang="ru-RU" sz="2400" b="1" dirty="0">
                <a:solidFill>
                  <a:schemeClr val="accent2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примера</a:t>
            </a:r>
            <a:endParaRPr lang="ru-RU" sz="2400" b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C:\Users\User\Downloads\IMG_20240127_192555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" t="17118" r="5712"/>
          <a:stretch/>
        </p:blipFill>
        <p:spPr bwMode="auto">
          <a:xfrm>
            <a:off x="6629400" y="1333500"/>
            <a:ext cx="5110315" cy="22356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675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543" y="846786"/>
            <a:ext cx="7552266" cy="658031"/>
          </a:xfrm>
        </p:spPr>
        <p:txBody>
          <a:bodyPr>
            <a:noAutofit/>
          </a:bodyPr>
          <a:lstStyle/>
          <a:p>
            <a:r>
              <a:rPr lang="ru-RU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Встречи с практическими работниками</a:t>
            </a:r>
            <a:endParaRPr lang="ru-RU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 descr="C:\Users\User\Downloads\170306578577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32" y="1504335"/>
            <a:ext cx="3074887" cy="2427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работа\куратор конкурс\IMG_20231206_101833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4" t="41111" r="4329"/>
          <a:stretch/>
        </p:blipFill>
        <p:spPr bwMode="auto">
          <a:xfrm>
            <a:off x="1476375" y="4190974"/>
            <a:ext cx="4877968" cy="23907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D:\работа\куратор конкурс\IMG_20231214_09155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897" y="1504335"/>
            <a:ext cx="3797861" cy="251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D:\работа\куратор конкурс\IMG_20231214_093131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5" t="25163" b="25"/>
          <a:stretch/>
        </p:blipFill>
        <p:spPr bwMode="auto">
          <a:xfrm>
            <a:off x="7292766" y="4190974"/>
            <a:ext cx="4041984" cy="23907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344" y="327703"/>
            <a:ext cx="844980" cy="103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3758" y="442893"/>
            <a:ext cx="4315605" cy="466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accent2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 </a:t>
            </a:r>
            <a:r>
              <a:rPr lang="ru-RU" sz="2400" b="1" dirty="0" smtClean="0">
                <a:solidFill>
                  <a:schemeClr val="accent2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личного </a:t>
            </a:r>
            <a:r>
              <a:rPr lang="ru-RU" sz="2400" b="1" dirty="0">
                <a:solidFill>
                  <a:schemeClr val="accent2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примера</a:t>
            </a:r>
            <a:endParaRPr lang="ru-RU" sz="2400" b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8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732" y="1120878"/>
            <a:ext cx="5746110" cy="58993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Психологические тренинги</a:t>
            </a:r>
            <a:endParaRPr lang="ru-RU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Объект 3" descr="C:\Users\User\Downloads\1703065799585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205" y="1930400"/>
            <a:ext cx="4643165" cy="395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D:\работа\куратор конкурс\IMG_20230411_14375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6" t="9310" r="17535"/>
          <a:stretch/>
        </p:blipFill>
        <p:spPr bwMode="auto">
          <a:xfrm rot="16200000">
            <a:off x="7253196" y="666564"/>
            <a:ext cx="3057523" cy="294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D:\работа\куратор конкурс\IMG_20231114_09435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1728">
            <a:off x="7266530" y="3851995"/>
            <a:ext cx="1890805" cy="2631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471" y="231833"/>
            <a:ext cx="844980" cy="103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0283" y="556568"/>
            <a:ext cx="4315605" cy="466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accent2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 </a:t>
            </a:r>
            <a:r>
              <a:rPr lang="ru-RU" sz="2400" b="1" dirty="0" smtClean="0">
                <a:solidFill>
                  <a:schemeClr val="accent2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личного </a:t>
            </a:r>
            <a:r>
              <a:rPr lang="ru-RU" sz="2400" b="1" dirty="0">
                <a:solidFill>
                  <a:schemeClr val="accent2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примера</a:t>
            </a:r>
            <a:endParaRPr lang="ru-RU" sz="2400" b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50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429" y="1837802"/>
            <a:ext cx="6618221" cy="1783143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Поручения, задания, упражнения, направленные на развитие студенческого самоуправления и овладение социальными ролями в учебной группе.</a:t>
            </a:r>
            <a:endParaRPr lang="ru-RU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 descr="C:\Users\User\Downloads\170305645738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9"/>
          <a:stretch/>
        </p:blipFill>
        <p:spPr bwMode="auto">
          <a:xfrm rot="281732">
            <a:off x="2987933" y="4264335"/>
            <a:ext cx="1827530" cy="19989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 rot="262185">
            <a:off x="2601674" y="6233605"/>
            <a:ext cx="26757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Менеджер по международной</a:t>
            </a:r>
          </a:p>
          <a:p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деятельности</a:t>
            </a:r>
            <a:endParaRPr lang="ru-RU" sz="1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 descr="C:\Users\User\Downloads\IMG-f18567b7dbf6986de64c3cb2eb68b9e4-V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521">
            <a:off x="8404613" y="326442"/>
            <a:ext cx="1655763" cy="21354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 rot="324520">
            <a:off x="8038640" y="2265079"/>
            <a:ext cx="2183611" cy="451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Профорганизатор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8" name="Рисунок 7" descr="C:\Users\User\Downloads\IMG-eeea33d67a8a6a42a0428ff919c8f1d2-V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3482">
            <a:off x="7813300" y="2917251"/>
            <a:ext cx="1788160" cy="3038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ownloads\20231220_151732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4"/>
          <a:stretch/>
        </p:blipFill>
        <p:spPr bwMode="auto">
          <a:xfrm>
            <a:off x="548104" y="4192888"/>
            <a:ext cx="2029675" cy="2265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Downloads\20231220_151721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894" y="2729673"/>
            <a:ext cx="1976755" cy="198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ownloads\20231220_152313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1"/>
          <a:stretch/>
        </p:blipFill>
        <p:spPr bwMode="auto">
          <a:xfrm rot="370354">
            <a:off x="5314951" y="3873624"/>
            <a:ext cx="1986442" cy="22795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9773525" y="4770412"/>
            <a:ext cx="2095445" cy="3320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Секретарь ОО БРСМ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 rot="386355">
            <a:off x="7656905" y="6060371"/>
            <a:ext cx="15978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Зам.старосты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409463">
            <a:off x="5065184" y="6184169"/>
            <a:ext cx="2204450" cy="3620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Спорт организатор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53789" y="6365212"/>
            <a:ext cx="12474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Староста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471" y="75224"/>
            <a:ext cx="844980" cy="103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24465" y="643245"/>
            <a:ext cx="7449475" cy="466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accent2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престижа и традиций группы</a:t>
            </a:r>
            <a:endParaRPr lang="ru-RU" sz="2400" b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91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2366" y="822515"/>
            <a:ext cx="8607088" cy="90514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Проектная деятельность и познавательные игры, обеспечивающие групповую сплоченность</a:t>
            </a:r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Объект 3" descr="C:\Users\User\Downloads\Screenshot_2023-12-20-09-57-51-413_com.viber.voip-edit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04" y="1740310"/>
            <a:ext cx="2806803" cy="4429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ownloads\IMG-86935bd5f3c23276a49f2360a88e170f-V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2" t="10263" b="18347"/>
          <a:stretch/>
        </p:blipFill>
        <p:spPr bwMode="auto">
          <a:xfrm rot="860356">
            <a:off x="9829730" y="526099"/>
            <a:ext cx="1943100" cy="203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ownloads\IMG-eb418564aec3510a28a1703e625f9ac9-V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27616" b="7792"/>
          <a:stretch/>
        </p:blipFill>
        <p:spPr bwMode="auto">
          <a:xfrm rot="1477694">
            <a:off x="9479661" y="2355949"/>
            <a:ext cx="2321776" cy="23812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User\Downloads\1703056457395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4" b="10555"/>
          <a:stretch/>
        </p:blipFill>
        <p:spPr bwMode="auto">
          <a:xfrm>
            <a:off x="8466500" y="4416889"/>
            <a:ext cx="2085975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работа\куратор конкурс\IMG_20230707_152259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88894" y="4736794"/>
            <a:ext cx="1989207" cy="2083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996" y="5778511"/>
            <a:ext cx="844980" cy="103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18290" y="1727661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R="89535" algn="just">
              <a:spcAft>
                <a:spcPts val="0"/>
              </a:spcAft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сходство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главных ценностных ориентаций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студентов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группы;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89535" algn="just">
              <a:spcAft>
                <a:spcPts val="0"/>
              </a:spcAft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взаимозависимость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членов группы в процессе совместной деятельности;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89535" algn="just">
              <a:spcAft>
                <a:spcPts val="0"/>
              </a:spcAft>
              <a:buFontTx/>
              <a:buChar char="-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отсутствие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конфликтующих между собой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микрогрупп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endPara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89535" algn="just">
              <a:spcAft>
                <a:spcPts val="0"/>
              </a:spcAft>
              <a:buFontTx/>
              <a:buChar char="-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взаимопомощь;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89535" algn="just">
              <a:spcAft>
                <a:spcPts val="0"/>
              </a:spcAft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престиж и традиции группы.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Рисунок 11" descr="D:\работа\куратор конкурс\IMG_20230411_144517.jp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3" r="6502"/>
          <a:stretch/>
        </p:blipFill>
        <p:spPr bwMode="auto">
          <a:xfrm>
            <a:off x="4808716" y="4041888"/>
            <a:ext cx="3574282" cy="21415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82366" y="351671"/>
            <a:ext cx="7449475" cy="466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accent2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престижа и традиций группы</a:t>
            </a:r>
            <a:endParaRPr lang="ru-RU" sz="2400" b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80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3508" y="1133475"/>
            <a:ext cx="7400789" cy="2076450"/>
          </a:xfrm>
        </p:spPr>
        <p:txBody>
          <a:bodyPr>
            <a:normAutofit lnSpcReduction="10000"/>
          </a:bodyPr>
          <a:lstStyle/>
          <a:p>
            <a:pPr marL="0" indent="447675" algn="just"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Проектная </a:t>
            </a:r>
            <a:r>
              <a:rPr lang="ru-RU" sz="2400" b="1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деятельность </a:t>
            </a:r>
          </a:p>
          <a:p>
            <a:pPr marL="0" indent="354013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раскрытие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творческого потенциала студента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marL="0" indent="354013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активизация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познавательной деятельности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marL="0" indent="354013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 креативности,</a:t>
            </a:r>
          </a:p>
          <a:p>
            <a:pPr marL="0" indent="354013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формирование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определенных личностных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качеств,</a:t>
            </a:r>
          </a:p>
          <a:p>
            <a:pPr marL="0" indent="354013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повышение активности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студентов в самостоятельном получении знаний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/>
          </a:p>
        </p:txBody>
      </p:sp>
      <p:pic>
        <p:nvPicPr>
          <p:cNvPr id="9" name="Рисунок 8" descr="D:\работа\куратор конкурс\170293662649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63" y="3457575"/>
            <a:ext cx="2765962" cy="304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Downloads\20231220_00521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518" y="3419810"/>
            <a:ext cx="4225019" cy="3116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19397"/>
          <a:stretch/>
        </p:blipFill>
        <p:spPr>
          <a:xfrm rot="659876">
            <a:off x="8557603" y="1203605"/>
            <a:ext cx="2522194" cy="2859249"/>
          </a:xfrm>
          <a:prstGeom prst="rect">
            <a:avLst/>
          </a:prstGeom>
        </p:spPr>
      </p:pic>
      <p:pic>
        <p:nvPicPr>
          <p:cNvPr id="6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8331" y="212259"/>
            <a:ext cx="844980" cy="103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79530" y="585525"/>
            <a:ext cx="3316934" cy="466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accent2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Активные </a:t>
            </a:r>
            <a:r>
              <a:rPr lang="ru-RU" sz="2400" b="1" dirty="0" smtClean="0">
                <a:solidFill>
                  <a:schemeClr val="accent2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методы</a:t>
            </a:r>
            <a:endParaRPr lang="ru-RU" sz="2400" b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48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8752" y="5362575"/>
            <a:ext cx="6005793" cy="1085849"/>
          </a:xfrm>
        </p:spPr>
        <p:txBody>
          <a:bodyPr/>
          <a:lstStyle/>
          <a:p>
            <a:pPr marL="0" indent="0" algn="just">
              <a:buNone/>
            </a:pPr>
            <a:r>
              <a:rPr lang="ru-RU" sz="3200" b="1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Якимик</a:t>
            </a:r>
            <a:r>
              <a:rPr lang="ru-RU" sz="3200" b="1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Анна </a:t>
            </a:r>
            <a:r>
              <a:rPr lang="ru-RU" sz="3200" b="1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Ярославовна</a:t>
            </a:r>
            <a:endParaRPr lang="ru-RU" sz="3200" b="1" dirty="0">
              <a:solidFill>
                <a:srgbClr val="92D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99" y="1291213"/>
            <a:ext cx="5305855" cy="34577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21112" y="1161717"/>
            <a:ext cx="5430255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>
              <a:buFont typeface="Arial" panose="020B0604020202020204" pitchFamily="34" charset="0"/>
              <a:buChar char="•"/>
            </a:pP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УО «Белорусский торгово-экономический университет потребительской кооперации» </a:t>
            </a:r>
            <a:endParaRPr lang="ru-RU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180975">
              <a:buFont typeface="Arial" panose="020B0604020202020204" pitchFamily="34" charset="0"/>
              <a:buChar char="•"/>
            </a:pP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180975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Старший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преподаватель кафедры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маркетинга</a:t>
            </a:r>
          </a:p>
          <a:p>
            <a:pPr indent="180975">
              <a:buFont typeface="Arial" panose="020B0604020202020204" pitchFamily="34" charset="0"/>
              <a:buChar char="•"/>
            </a:pPr>
            <a:endParaRPr lang="ru-RU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180975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Куратор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группы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Ю-21 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180975">
              <a:buFont typeface="Arial" panose="020B0604020202020204" pitchFamily="34" charset="0"/>
              <a:buChar char="•"/>
            </a:pPr>
            <a:endParaRPr lang="ru-RU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180975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Стаж работы в университете 23 года</a:t>
            </a:r>
          </a:p>
          <a:p>
            <a:pPr indent="180975">
              <a:buFont typeface="Arial" panose="020B0604020202020204" pitchFamily="34" charset="0"/>
              <a:buChar char="•"/>
            </a:pP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180975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Стаж работы куратором более 10 лет</a:t>
            </a:r>
          </a:p>
          <a:p>
            <a:pPr indent="180975">
              <a:buFont typeface="Arial" panose="020B0604020202020204" pitchFamily="34" charset="0"/>
              <a:buChar char="•"/>
            </a:pP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180975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Сфера научных интересов – маркетинг, эко-маркетинг, развитие розничной торговли Гомельского региона и многое другое.</a:t>
            </a:r>
          </a:p>
          <a:p>
            <a:pPr indent="180975">
              <a:buFont typeface="Arial" panose="020B0604020202020204" pitchFamily="34" charset="0"/>
              <a:buChar char="•"/>
            </a:pP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180975">
              <a:buFont typeface="Arial" panose="020B0604020202020204" pitchFamily="34" charset="0"/>
              <a:buChar char="•"/>
            </a:pPr>
            <a:r>
              <a:rPr lang="ru-RU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</a:t>
            </a:r>
            <a:r>
              <a:rPr lang="ru-RU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.Гомель</a:t>
            </a:r>
            <a:endParaRPr lang="ru-RU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180975">
              <a:buFont typeface="Arial" panose="020B0604020202020204" pitchFamily="34" charset="0"/>
              <a:buChar char="•"/>
            </a:pPr>
            <a:endParaRPr lang="ru-RU" b="1" dirty="0"/>
          </a:p>
          <a:p>
            <a:pPr indent="180975">
              <a:buFont typeface="Arial" panose="020B0604020202020204" pitchFamily="34" charset="0"/>
              <a:buChar char="•"/>
            </a:pPr>
            <a:endParaRPr lang="ru-RU" b="1" dirty="0" smtClean="0"/>
          </a:p>
          <a:p>
            <a:endParaRPr lang="ru-RU" b="1" dirty="0"/>
          </a:p>
          <a:p>
            <a:endParaRPr lang="ru-RU" b="1" dirty="0"/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1745" y="123550"/>
            <a:ext cx="844980" cy="103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068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1951" y="1828800"/>
            <a:ext cx="5248274" cy="4362450"/>
          </a:xfrm>
        </p:spPr>
        <p:txBody>
          <a:bodyPr>
            <a:normAutofit/>
          </a:bodyPr>
          <a:lstStyle/>
          <a:p>
            <a:pPr marL="0" indent="447675" algn="just">
              <a:buNone/>
            </a:pPr>
            <a:r>
              <a:rPr lang="ru-RU" sz="2800" b="1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Познавательные игры</a:t>
            </a:r>
            <a:endParaRPr lang="ru-RU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447675" algn="just">
              <a:buNone/>
            </a:pPr>
            <a:r>
              <a:rPr lang="ru-RU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Кейс-метод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это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познавательная деловая 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игра в миниатюре,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которая сочетает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себе профессиональную деятельность с игровой. </a:t>
            </a:r>
            <a:endPara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447675" algn="just">
              <a:buNone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Сущность: </a:t>
            </a:r>
          </a:p>
          <a:p>
            <a:pPr marL="0" indent="265113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материал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подается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виде </a:t>
            </a:r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микропроблем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endPara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265113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знания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приобретаются в результате их активной исследовательской и творческой деятельности по разработке решений предлагаемых ситуаций. </a:t>
            </a:r>
          </a:p>
        </p:txBody>
      </p:sp>
      <p:pic>
        <p:nvPicPr>
          <p:cNvPr id="5" name="Рисунок 4" descr="E:\фото с телефона\20181204_12150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5" y="2023270"/>
            <a:ext cx="3143250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работа\куратор конкурс\1702936939472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37"/>
          <a:stretch/>
        </p:blipFill>
        <p:spPr bwMode="auto">
          <a:xfrm rot="860804">
            <a:off x="5988049" y="3729839"/>
            <a:ext cx="2254253" cy="28939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D:\работа\куратор конкурс\1702936939466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13"/>
          <a:stretch/>
        </p:blipFill>
        <p:spPr bwMode="auto">
          <a:xfrm>
            <a:off x="5811271" y="405449"/>
            <a:ext cx="2294504" cy="29187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344" y="327703"/>
            <a:ext cx="844980" cy="103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3331" y="652438"/>
            <a:ext cx="3316934" cy="466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accent2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Активные </a:t>
            </a:r>
            <a:r>
              <a:rPr lang="ru-RU" sz="2400" b="1" dirty="0" smtClean="0">
                <a:solidFill>
                  <a:schemeClr val="accent2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методы</a:t>
            </a:r>
            <a:endParaRPr lang="ru-RU" sz="2400" b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15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344" y="327703"/>
            <a:ext cx="844980" cy="103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: скругленные углы 3">
            <a:extLst>
              <a:ext uri="{FF2B5EF4-FFF2-40B4-BE49-F238E27FC236}">
                <a16:creationId xmlns:a16="http://schemas.microsoft.com/office/drawing/2014/main" id="{44BBDEFA-B4EC-1A57-4684-D883290D801E}"/>
              </a:ext>
            </a:extLst>
          </p:cNvPr>
          <p:cNvSpPr/>
          <p:nvPr/>
        </p:nvSpPr>
        <p:spPr>
          <a:xfrm>
            <a:off x="3254014" y="2886522"/>
            <a:ext cx="3746072" cy="20586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33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Личность студента БТЭУ </a:t>
            </a:r>
            <a:r>
              <a:rPr lang="ru-RU" sz="2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ПК</a:t>
            </a:r>
          </a:p>
          <a:p>
            <a:pPr algn="just">
              <a:buFontTx/>
              <a:buChar char="-"/>
            </a:pPr>
            <a:r>
              <a:rPr lang="ru-RU" sz="17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студент </a:t>
            </a:r>
            <a:r>
              <a:rPr lang="ru-RU" sz="17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гражданин-патриот</a:t>
            </a:r>
          </a:p>
          <a:p>
            <a:pPr marL="285750" indent="-285750" algn="just">
              <a:buFontTx/>
              <a:buChar char="-"/>
            </a:pPr>
            <a:r>
              <a:rPr lang="ru-RU" sz="1700" b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студент - профессионал</a:t>
            </a:r>
            <a:endParaRPr lang="ru-RU" sz="17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7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студент-семьянин</a:t>
            </a:r>
            <a:endParaRPr lang="ru-RU" sz="17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37031" y="2188871"/>
            <a:ext cx="4458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Calibri" panose="020F0502020204030204" pitchFamily="34" charset="0"/>
              </a:rPr>
              <a:t>Духовно-нравственное воспитание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173417" y="2602616"/>
            <a:ext cx="3281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ahoma" panose="020B0604030504040204" pitchFamily="34" charset="0"/>
                <a:ea typeface="Calibri" panose="020F0502020204030204" pitchFamily="34" charset="0"/>
              </a:rPr>
              <a:t>Эстетическое воспитание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306845" y="3214231"/>
            <a:ext cx="3355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ahoma" panose="020B0604030504040204" pitchFamily="34" charset="0"/>
                <a:ea typeface="Calibri" panose="020F0502020204030204" pitchFamily="34" charset="0"/>
              </a:rPr>
              <a:t>Воспитание быта и досуга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566081" y="3650865"/>
            <a:ext cx="29225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ahoma" panose="020B0604030504040204" pitchFamily="34" charset="0"/>
                <a:ea typeface="Calibri" panose="020F0502020204030204" pitchFamily="34" charset="0"/>
              </a:rPr>
              <a:t>Семейное и </a:t>
            </a:r>
            <a:endParaRPr lang="ru-RU" b="1" dirty="0" smtClean="0">
              <a:latin typeface="Tahoma" panose="020B0604030504040204" pitchFamily="34" charset="0"/>
              <a:ea typeface="Calibri" panose="020F0502020204030204" pitchFamily="34" charset="0"/>
            </a:endParaRPr>
          </a:p>
          <a:p>
            <a:r>
              <a:rPr lang="ru-RU" b="1" dirty="0" smtClean="0">
                <a:latin typeface="Tahoma" panose="020B0604030504040204" pitchFamily="34" charset="0"/>
                <a:ea typeface="Calibri" panose="020F0502020204030204" pitchFamily="34" charset="0"/>
              </a:rPr>
              <a:t>гендерное </a:t>
            </a:r>
            <a:r>
              <a:rPr lang="ru-RU" b="1" dirty="0">
                <a:latin typeface="Tahoma" panose="020B0604030504040204" pitchFamily="34" charset="0"/>
                <a:ea typeface="Calibri" panose="020F0502020204030204" pitchFamily="34" charset="0"/>
              </a:rPr>
              <a:t>воспитание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34765" y="5080325"/>
            <a:ext cx="3084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Воспитание КЖБ и ЗОЖ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0046" y="5115844"/>
            <a:ext cx="3645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ahoma" panose="020B0604030504040204" pitchFamily="34" charset="0"/>
                <a:ea typeface="Calibri" panose="020F0502020204030204" pitchFamily="34" charset="0"/>
              </a:rPr>
              <a:t>Идеологическое воспитание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36487" y="4211187"/>
            <a:ext cx="23107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Гражданско-патриотическое</a:t>
            </a:r>
          </a:p>
          <a:p>
            <a:r>
              <a:rPr lang="ru-RU" b="1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воспитание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5811" y="2540791"/>
            <a:ext cx="30934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Бережное отношение к </a:t>
            </a:r>
            <a:endParaRPr lang="ru-RU" b="1" dirty="0" smtClean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окружающей </a:t>
            </a:r>
            <a:r>
              <a:rPr lang="ru-RU" b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среде и </a:t>
            </a:r>
            <a:endParaRPr lang="ru-RU" b="1" dirty="0" smtClean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природопользованию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5319" y="3538314"/>
            <a:ext cx="22589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Поликультурное </a:t>
            </a:r>
            <a:endParaRPr lang="ru-RU" b="1" dirty="0" smtClean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воспитание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95596" y="5697959"/>
            <a:ext cx="2461764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Традиционные методы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355026" y="501674"/>
            <a:ext cx="3544047" cy="12661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Активные методы</a:t>
            </a:r>
            <a:endParaRPr lang="ru-RU" sz="2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69225" y="5450682"/>
            <a:ext cx="3730860" cy="12719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Традиционные методы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100052" y="2558203"/>
            <a:ext cx="373625" cy="26767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5732206" y="2558203"/>
            <a:ext cx="235975" cy="26767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6977136" y="2906987"/>
            <a:ext cx="402359" cy="248895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6" idx="1"/>
          </p:cNvCxnSpPr>
          <p:nvPr/>
        </p:nvCxnSpPr>
        <p:spPr>
          <a:xfrm flipH="1" flipV="1">
            <a:off x="7000085" y="3394647"/>
            <a:ext cx="306760" cy="425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7087051" y="3861480"/>
            <a:ext cx="518523" cy="2503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 flipV="1">
            <a:off x="7023334" y="4808061"/>
            <a:ext cx="567022" cy="32088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V="1">
            <a:off x="2573602" y="4831326"/>
            <a:ext cx="674903" cy="297615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V="1">
            <a:off x="2197470" y="4306049"/>
            <a:ext cx="981097" cy="225102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2853939" y="3053445"/>
            <a:ext cx="389058" cy="143413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Стрелка вниз 36"/>
          <p:cNvSpPr/>
          <p:nvPr/>
        </p:nvSpPr>
        <p:spPr>
          <a:xfrm>
            <a:off x="4861849" y="1780077"/>
            <a:ext cx="236394" cy="3829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 вверх 40"/>
          <p:cNvSpPr/>
          <p:nvPr/>
        </p:nvSpPr>
        <p:spPr>
          <a:xfrm>
            <a:off x="4992372" y="5047100"/>
            <a:ext cx="211742" cy="37918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7474781" y="4290419"/>
            <a:ext cx="38379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ahoma" panose="020B0604030504040204" pitchFamily="34" charset="0"/>
                <a:ea typeface="Calibri" panose="020F0502020204030204" pitchFamily="34" charset="0"/>
              </a:rPr>
              <a:t>Воспитание психологической </a:t>
            </a:r>
            <a:endParaRPr lang="ru-RU" b="1" dirty="0" smtClean="0">
              <a:latin typeface="Tahoma" panose="020B0604030504040204" pitchFamily="34" charset="0"/>
              <a:ea typeface="Calibri" panose="020F0502020204030204" pitchFamily="34" charset="0"/>
            </a:endParaRPr>
          </a:p>
          <a:p>
            <a:r>
              <a:rPr lang="ru-RU" b="1" dirty="0" smtClean="0">
                <a:latin typeface="Tahoma" panose="020B0604030504040204" pitchFamily="34" charset="0"/>
                <a:ea typeface="Calibri" panose="020F0502020204030204" pitchFamily="34" charset="0"/>
              </a:rPr>
              <a:t>культуры</a:t>
            </a:r>
            <a:endParaRPr lang="ru-RU" b="1" dirty="0"/>
          </a:p>
        </p:txBody>
      </p:sp>
      <p:cxnSp>
        <p:nvCxnSpPr>
          <p:cNvPr id="52" name="Прямая со стрелкой 51"/>
          <p:cNvCxnSpPr/>
          <p:nvPr/>
        </p:nvCxnSpPr>
        <p:spPr>
          <a:xfrm>
            <a:off x="2689428" y="3799874"/>
            <a:ext cx="519180" cy="1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Прямоугольник 53"/>
          <p:cNvSpPr/>
          <p:nvPr/>
        </p:nvSpPr>
        <p:spPr>
          <a:xfrm>
            <a:off x="838018" y="1643994"/>
            <a:ext cx="4018358" cy="958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Экономическое, </a:t>
            </a:r>
          </a:p>
          <a:p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трудовое и </a:t>
            </a:r>
          </a:p>
          <a:p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профессиональное воспитание</a:t>
            </a:r>
          </a:p>
        </p:txBody>
      </p:sp>
      <p:cxnSp>
        <p:nvCxnSpPr>
          <p:cNvPr id="56" name="Прямая со стрелкой 55"/>
          <p:cNvCxnSpPr>
            <a:stCxn id="48" idx="1"/>
          </p:cNvCxnSpPr>
          <p:nvPr/>
        </p:nvCxnSpPr>
        <p:spPr>
          <a:xfrm flipH="1" flipV="1">
            <a:off x="7023334" y="4487345"/>
            <a:ext cx="451447" cy="12624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Рисунок 57"/>
          <p:cNvPicPr/>
          <p:nvPr/>
        </p:nvPicPr>
        <p:blipFill rotWithShape="1">
          <a:blip r:embed="rId3"/>
          <a:srcRect l="15393" t="25656" r="43560" b="11251"/>
          <a:stretch/>
        </p:blipFill>
        <p:spPr bwMode="auto">
          <a:xfrm>
            <a:off x="266371" y="276789"/>
            <a:ext cx="1257299" cy="11177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6640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9930" y="1609725"/>
            <a:ext cx="8504765" cy="757770"/>
          </a:xfrm>
        </p:spPr>
        <p:txBody>
          <a:bodyPr>
            <a:normAutofit/>
          </a:bodyPr>
          <a:lstStyle/>
          <a:p>
            <a:pPr algn="ctr"/>
            <a:r>
              <a:rPr lang="ru-RU" sz="4000" b="1" cap="all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Спасибо за внимание!</a:t>
            </a:r>
            <a:endParaRPr lang="ru-RU" sz="3600" b="1" dirty="0">
              <a:solidFill>
                <a:srgbClr val="92D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667249" y="3857625"/>
            <a:ext cx="4627445" cy="2432159"/>
          </a:xfrm>
        </p:spPr>
        <p:txBody>
          <a:bodyPr>
            <a:normAutofit fontScale="92500" lnSpcReduction="20000"/>
          </a:bodyPr>
          <a:lstStyle/>
          <a:p>
            <a:pPr marL="171450" indent="363141" algn="just">
              <a:buSzPct val="125000"/>
              <a:buNone/>
            </a:pPr>
            <a:r>
              <a:rPr lang="ru-RU" sz="19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9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Якимик</a:t>
            </a:r>
            <a:r>
              <a:rPr lang="ru-RU" sz="19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Анна </a:t>
            </a:r>
            <a:r>
              <a:rPr lang="ru-RU" sz="19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Ярославовна</a:t>
            </a:r>
            <a:r>
              <a:rPr lang="ru-RU" sz="19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9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</a:p>
          <a:p>
            <a:pPr marL="171450" indent="363141" algn="just">
              <a:lnSpc>
                <a:spcPct val="120000"/>
              </a:lnSpc>
              <a:spcBef>
                <a:spcPts val="0"/>
              </a:spcBef>
              <a:buSzPct val="125000"/>
              <a:buNone/>
            </a:pPr>
            <a:r>
              <a:rPr lang="ru-RU" sz="19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старший преподаватель кафедры маркетинга учреждения образования "Белорусский торгово-экономический университет потребительской кооперации“</a:t>
            </a:r>
            <a:endParaRPr lang="en-US" sz="19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363141" algn="ctr">
              <a:buSzPct val="125000"/>
              <a:buNone/>
            </a:pPr>
            <a:endParaRPr lang="en-US" sz="19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en-US" sz="19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e-mail: </a:t>
            </a:r>
            <a:r>
              <a:rPr lang="en-US" sz="1900" dirty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Anuta_fire@mail.ru</a:t>
            </a:r>
          </a:p>
          <a:p>
            <a:pPr marL="171450" indent="363141" algn="ctr">
              <a:buSzPct val="125000"/>
              <a:buNone/>
            </a:pPr>
            <a:endParaRPr lang="ru-RU" sz="135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1996" y="362342"/>
            <a:ext cx="935154" cy="11362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3450" y="359207"/>
            <a:ext cx="8248649" cy="866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4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УО «Белорусский торгово-экономический университет </a:t>
            </a:r>
          </a:p>
          <a:p>
            <a:pPr algn="ctr">
              <a:lnSpc>
                <a:spcPct val="110000"/>
              </a:lnSpc>
            </a:pPr>
            <a:r>
              <a:rPr lang="ru-RU" sz="24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потребительской кооперации»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8" t="13890" r="14055"/>
          <a:stretch/>
        </p:blipFill>
        <p:spPr>
          <a:xfrm>
            <a:off x="1276350" y="2877073"/>
            <a:ext cx="2466585" cy="34127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38F568-AED1-4C05-AA63-2D9AE31AB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9946" y="3757547"/>
            <a:ext cx="23241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6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19519" t="32715" r="45392" b="19529"/>
          <a:stretch/>
        </p:blipFill>
        <p:spPr bwMode="auto">
          <a:xfrm>
            <a:off x="357717" y="456489"/>
            <a:ext cx="3805632" cy="32269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2620" y="3873742"/>
            <a:ext cx="80685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Личность студента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это сложное социальное явление. </a:t>
            </a:r>
            <a:endPara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Целостность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достигается путем гармоничного развития его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составляющих.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9345" y="161650"/>
            <a:ext cx="844980" cy="103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7717" y="5109563"/>
            <a:ext cx="97155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Цель проекта – создание оптимальных условий для разностороннего развития личности студента.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t="26516" r="9040" b="-15657"/>
          <a:stretch/>
        </p:blipFill>
        <p:spPr>
          <a:xfrm rot="684148">
            <a:off x="8068003" y="2965610"/>
            <a:ext cx="3052411" cy="23423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t="32792" r="13878" b="27203"/>
          <a:stretch/>
        </p:blipFill>
        <p:spPr>
          <a:xfrm>
            <a:off x="4704361" y="456489"/>
            <a:ext cx="2507226" cy="16911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1" r="7841" b="12677"/>
          <a:stretch/>
        </p:blipFill>
        <p:spPr>
          <a:xfrm rot="729924">
            <a:off x="7600486" y="801684"/>
            <a:ext cx="3148770" cy="175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4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трелка: вверх 8">
            <a:extLst>
              <a:ext uri="{FF2B5EF4-FFF2-40B4-BE49-F238E27FC236}">
                <a16:creationId xmlns:a16="http://schemas.microsoft.com/office/drawing/2014/main" id="{FA3774E8-C480-EAB7-9E20-3960DF6B024F}"/>
              </a:ext>
            </a:extLst>
          </p:cNvPr>
          <p:cNvSpPr/>
          <p:nvPr/>
        </p:nvSpPr>
        <p:spPr>
          <a:xfrm rot="10800000">
            <a:off x="5370571" y="2694039"/>
            <a:ext cx="664144" cy="2389556"/>
          </a:xfrm>
          <a:prstGeom prst="upArrow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accent1"/>
              </a:solidFill>
            </a:endParaRPr>
          </a:p>
        </p:txBody>
      </p:sp>
      <p:sp>
        <p:nvSpPr>
          <p:cNvPr id="8" name="Стрелка: вверх 7">
            <a:extLst>
              <a:ext uri="{FF2B5EF4-FFF2-40B4-BE49-F238E27FC236}">
                <a16:creationId xmlns:a16="http://schemas.microsoft.com/office/drawing/2014/main" id="{F456F6DE-5582-1AEF-7B23-0BFA4CF38ACD}"/>
              </a:ext>
            </a:extLst>
          </p:cNvPr>
          <p:cNvSpPr/>
          <p:nvPr/>
        </p:nvSpPr>
        <p:spPr>
          <a:xfrm rot="9165527">
            <a:off x="7547307" y="2460466"/>
            <a:ext cx="664144" cy="1104075"/>
          </a:xfrm>
          <a:prstGeom prst="upArrow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44BBDEFA-B4EC-1A57-4684-D883290D801E}"/>
              </a:ext>
            </a:extLst>
          </p:cNvPr>
          <p:cNvSpPr/>
          <p:nvPr/>
        </p:nvSpPr>
        <p:spPr>
          <a:xfrm>
            <a:off x="3494367" y="1469697"/>
            <a:ext cx="4349578" cy="105833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33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Личность студента БТЭУ ПК</a:t>
            </a:r>
            <a:endParaRPr lang="x-none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2BE37233-9F36-EE99-CB43-0EA1EA35A68E}"/>
              </a:ext>
            </a:extLst>
          </p:cNvPr>
          <p:cNvSpPr/>
          <p:nvPr/>
        </p:nvSpPr>
        <p:spPr>
          <a:xfrm>
            <a:off x="3923071" y="5164990"/>
            <a:ext cx="3598605" cy="127513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Студент - профессионал</a:t>
            </a:r>
            <a:endParaRPr lang="x-none" sz="2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30545ECD-7AC7-DF39-91EC-023B78BBC2ED}"/>
              </a:ext>
            </a:extLst>
          </p:cNvPr>
          <p:cNvSpPr/>
          <p:nvPr/>
        </p:nvSpPr>
        <p:spPr>
          <a:xfrm>
            <a:off x="6931742" y="3520730"/>
            <a:ext cx="3475944" cy="119875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Студент - семьянин</a:t>
            </a:r>
            <a:endParaRPr lang="x-none" sz="2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3322F3E4-EB5E-5490-E527-6E1863F561C4}"/>
              </a:ext>
            </a:extLst>
          </p:cNvPr>
          <p:cNvSpPr/>
          <p:nvPr/>
        </p:nvSpPr>
        <p:spPr>
          <a:xfrm>
            <a:off x="877330" y="3520730"/>
            <a:ext cx="3478225" cy="1287244"/>
          </a:xfrm>
          <a:prstGeom prst="roundRect">
            <a:avLst>
              <a:gd name="adj" fmla="val 12650"/>
            </a:avLst>
          </a:prstGeom>
          <a:ln w="38100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Студент - гражданин-патриот</a:t>
            </a:r>
            <a:endParaRPr lang="x-none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Стрелка: вверх 24">
            <a:extLst>
              <a:ext uri="{FF2B5EF4-FFF2-40B4-BE49-F238E27FC236}">
                <a16:creationId xmlns:a16="http://schemas.microsoft.com/office/drawing/2014/main" id="{D32A6406-0DF3-1B1B-BF30-9DBCE245709A}"/>
              </a:ext>
            </a:extLst>
          </p:cNvPr>
          <p:cNvSpPr/>
          <p:nvPr/>
        </p:nvSpPr>
        <p:spPr>
          <a:xfrm rot="12992967">
            <a:off x="3096556" y="2514380"/>
            <a:ext cx="664144" cy="1046036"/>
          </a:xfrm>
          <a:prstGeom prst="upArrow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Прямоугольник 1"/>
          <p:cNvSpPr/>
          <p:nvPr/>
        </p:nvSpPr>
        <p:spPr>
          <a:xfrm>
            <a:off x="877330" y="406243"/>
            <a:ext cx="96506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Методический конструктор развития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личности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студента</a:t>
            </a:r>
          </a:p>
        </p:txBody>
      </p:sp>
      <p:pic>
        <p:nvPicPr>
          <p:cNvPr id="28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344" y="327703"/>
            <a:ext cx="844980" cy="103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3"/>
          <a:srcRect l="15393" t="25656" r="43560" b="11251"/>
          <a:stretch/>
        </p:blipFill>
        <p:spPr bwMode="auto">
          <a:xfrm>
            <a:off x="99395" y="893298"/>
            <a:ext cx="1257299" cy="11177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5492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204" y="216995"/>
            <a:ext cx="5418666" cy="69720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Студент гражданин-патриот</a:t>
            </a:r>
            <a:endParaRPr lang="ru-RU" sz="2400" b="1" dirty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9446" y="776749"/>
            <a:ext cx="6472540" cy="1484670"/>
          </a:xfrm>
        </p:spPr>
        <p:txBody>
          <a:bodyPr>
            <a:normAutofit fontScale="47500" lnSpcReduction="20000"/>
          </a:bodyPr>
          <a:lstStyle/>
          <a:p>
            <a:pPr marL="0" indent="265113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3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Формирование </a:t>
            </a:r>
            <a:r>
              <a:rPr lang="ru-RU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любви и уважения к своей стране, ее истории, культуре и </a:t>
            </a:r>
            <a:r>
              <a:rPr lang="ru-RU" sz="3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традициям</a:t>
            </a:r>
            <a:r>
              <a:rPr lang="ru-RU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endParaRPr lang="ru-RU" sz="3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265113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3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Овладение знаниями основ </a:t>
            </a:r>
            <a:r>
              <a:rPr lang="ru-RU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законодательства, </a:t>
            </a:r>
            <a:r>
              <a:rPr lang="ru-RU" sz="3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правами </a:t>
            </a:r>
            <a:r>
              <a:rPr lang="ru-RU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sz="3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обязанностями </a:t>
            </a:r>
            <a:r>
              <a:rPr lang="ru-RU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гражданина, формирование законопослушного </a:t>
            </a:r>
            <a:r>
              <a:rPr lang="ru-RU" sz="3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поведения.</a:t>
            </a:r>
            <a:endParaRPr lang="ru-RU" sz="3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D:\работа\куратор конкурс\170293689265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7" b="14879"/>
          <a:stretch/>
        </p:blipFill>
        <p:spPr bwMode="auto">
          <a:xfrm rot="157295">
            <a:off x="9541633" y="309456"/>
            <a:ext cx="2255618" cy="361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6" b="12237"/>
          <a:stretch/>
        </p:blipFill>
        <p:spPr>
          <a:xfrm rot="209279">
            <a:off x="6953590" y="440066"/>
            <a:ext cx="2334965" cy="33528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98" y="4511421"/>
            <a:ext cx="4553393" cy="21013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04" b="7872"/>
          <a:stretch/>
        </p:blipFill>
        <p:spPr>
          <a:xfrm>
            <a:off x="4538169" y="2269331"/>
            <a:ext cx="1611065" cy="21826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9" r="5905"/>
          <a:stretch/>
        </p:blipFill>
        <p:spPr>
          <a:xfrm rot="17196662">
            <a:off x="5849049" y="3635911"/>
            <a:ext cx="3033988" cy="2588850"/>
          </a:xfrm>
          <a:prstGeom prst="rect">
            <a:avLst/>
          </a:prstGeom>
        </p:spPr>
      </p:pic>
      <p:pic>
        <p:nvPicPr>
          <p:cNvPr id="10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418" y="5635505"/>
            <a:ext cx="844980" cy="103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7" r="19399"/>
          <a:stretch/>
        </p:blipFill>
        <p:spPr>
          <a:xfrm>
            <a:off x="408204" y="2261419"/>
            <a:ext cx="3353860" cy="22420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7" b="16685"/>
          <a:stretch/>
        </p:blipFill>
        <p:spPr>
          <a:xfrm>
            <a:off x="8831328" y="4461641"/>
            <a:ext cx="2953519" cy="117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4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819" y="388543"/>
            <a:ext cx="4080431" cy="62865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Студент-профессионал</a:t>
            </a:r>
            <a:endParaRPr lang="ru-RU" sz="2800" b="1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0230" y="5676899"/>
            <a:ext cx="844980" cy="103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 descr="C:\Users\User\Downloads\170306578577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21" y="3212291"/>
            <a:ext cx="3351929" cy="2759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D:\работа\куратор конкурс\IMG_20231214_093131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5" t="25163" b="25"/>
          <a:stretch/>
        </p:blipFill>
        <p:spPr bwMode="auto">
          <a:xfrm>
            <a:off x="4562475" y="3714751"/>
            <a:ext cx="4345091" cy="26098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5"/>
          <a:srcRect l="9941" t="12353" r="34474" b="13911"/>
          <a:stretch/>
        </p:blipFill>
        <p:spPr bwMode="auto">
          <a:xfrm>
            <a:off x="6724649" y="457584"/>
            <a:ext cx="3841751" cy="27547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39021" y="962853"/>
            <a:ext cx="6285628" cy="1829507"/>
          </a:xfrm>
        </p:spPr>
        <p:txBody>
          <a:bodyPr>
            <a:normAutofit/>
          </a:bodyPr>
          <a:lstStyle/>
          <a:p>
            <a:pPr marL="0" indent="265113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Формирование знаний о будущей профессии;</a:t>
            </a:r>
          </a:p>
          <a:p>
            <a:pPr marL="0" indent="265113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Привитие чувства гордости за свою профессию,  за социально-экономические достижения своей страны;</a:t>
            </a:r>
          </a:p>
          <a:p>
            <a:pPr marL="0" indent="265113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 экологической культуры, социальной ответственности.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457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521110"/>
            <a:ext cx="5054873" cy="70038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Студент - семьянин</a:t>
            </a:r>
            <a:endParaRPr lang="ru-RU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3722688"/>
            <a:ext cx="4433887" cy="2955925"/>
          </a:xfrm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13149" t="26987" r="39337" b="23793"/>
          <a:stretch/>
        </p:blipFill>
        <p:spPr bwMode="auto">
          <a:xfrm>
            <a:off x="6848476" y="131762"/>
            <a:ext cx="4087812" cy="2898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" t="24926" r="2826" b="15107"/>
          <a:stretch/>
        </p:blipFill>
        <p:spPr>
          <a:xfrm>
            <a:off x="6078446" y="4038601"/>
            <a:ext cx="5762717" cy="2457450"/>
          </a:xfrm>
          <a:prstGeom prst="rect">
            <a:avLst/>
          </a:prstGeom>
        </p:spPr>
      </p:pic>
      <p:pic>
        <p:nvPicPr>
          <p:cNvPr id="7" name="Рисунок 6" descr="C:\Users\User\Downloads\IMG-45567597d1ed9a60bfd400885fa6a855-V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8514">
            <a:off x="4337365" y="2061578"/>
            <a:ext cx="3107690" cy="225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996" y="155543"/>
            <a:ext cx="844980" cy="103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99194" y="1221494"/>
            <a:ext cx="37362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 algn="just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Овладение традиционными семейными ценностями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indent="265113" algn="just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формирование эстетического вкуса, развитие чувства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прекрасного;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265113" algn="just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Формирование  уважительного отношения к старшим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9121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819" y="388543"/>
            <a:ext cx="3779361" cy="62865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Студент-семьянин</a:t>
            </a:r>
            <a:endParaRPr lang="ru-RU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Рисунок 11" descr="D:\работа\куратор конкурс\1702936626486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4006"/>
          <a:stretch/>
        </p:blipFill>
        <p:spPr bwMode="auto">
          <a:xfrm>
            <a:off x="1265289" y="4453412"/>
            <a:ext cx="1619196" cy="21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D:\работа\куратор конкурс\170293662650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1" y="4471985"/>
            <a:ext cx="2213610" cy="2129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0230" y="5676899"/>
            <a:ext cx="844980" cy="103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D:\работа\куратор конкурс\IMG_20230411_14375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6" t="9310" r="17535"/>
          <a:stretch/>
        </p:blipFill>
        <p:spPr bwMode="auto">
          <a:xfrm rot="16200000">
            <a:off x="6318692" y="3970442"/>
            <a:ext cx="2646832" cy="254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Объект 3" descr="C:\Users\User\Downloads\1703065799585.jp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6289">
            <a:off x="7039786" y="680032"/>
            <a:ext cx="3752850" cy="322143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98110" y="1297858"/>
            <a:ext cx="5237451" cy="2753032"/>
          </a:xfrm>
        </p:spPr>
        <p:txBody>
          <a:bodyPr>
            <a:normAutofit/>
          </a:bodyPr>
          <a:lstStyle/>
          <a:p>
            <a:pPr marL="0" indent="265113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Формирование  бережного отношения к своему здоровью, </a:t>
            </a:r>
          </a:p>
          <a:p>
            <a:pPr marL="0" indent="265113" algn="just">
              <a:buFont typeface="Wingdings" panose="05000000000000000000" pitchFamily="2" charset="2"/>
              <a:buChar char="Ø"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Формирование ответственного отношения к семье, браку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0" indent="265113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стремления к осознанному </a:t>
            </a:r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родительству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0" indent="265113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Формирование ответственного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отношения к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воспитанию детей</a:t>
            </a:r>
          </a:p>
          <a:p>
            <a:pPr marL="0" indent="354013" algn="just">
              <a:buFont typeface="Wingdings" panose="05000000000000000000" pitchFamily="2" charset="2"/>
              <a:buChar char="ü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794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46039" y="2652820"/>
            <a:ext cx="4120930" cy="3128547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ТРАДИЦИОННЫЕ:</a:t>
            </a:r>
          </a:p>
          <a:p>
            <a:pPr indent="266700" algn="just"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Вербальные методы.</a:t>
            </a:r>
          </a:p>
          <a:p>
            <a:pPr indent="266700" algn="just"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Практические методы.</a:t>
            </a:r>
          </a:p>
          <a:p>
            <a:pPr indent="266700" algn="just"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Стимулирующие методы</a:t>
            </a:r>
            <a:r>
              <a:rPr lang="ru-RU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 algn="just">
              <a:buAutoNum type="arabicPeriod"/>
            </a:pPr>
            <a:endParaRPr lang="ru-RU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76120" y="2682316"/>
            <a:ext cx="4718956" cy="3661386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u="sng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b="1" u="sng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000" b="1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АКТИВНЫЕ:</a:t>
            </a:r>
          </a:p>
          <a:p>
            <a:pPr indent="266700" algn="just">
              <a:tabLst>
                <a:tab pos="628650" algn="l"/>
              </a:tabLst>
            </a:pPr>
            <a:r>
              <a:rPr lang="ru-RU" sz="20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Метод личного примера</a:t>
            </a:r>
            <a:r>
              <a:rPr lang="ru-RU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indent="180975" algn="just">
              <a:buFont typeface="Tahoma" panose="020B0604030504040204" pitchFamily="34" charset="0"/>
              <a:buChar char="‒"/>
            </a:pPr>
            <a:r>
              <a:rPr lang="ru-RU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Коллективные творческие дела.</a:t>
            </a:r>
          </a:p>
          <a:p>
            <a:pPr indent="180975" algn="just">
              <a:buFont typeface="Tahoma" panose="020B0604030504040204" pitchFamily="34" charset="0"/>
              <a:buChar char="‒"/>
            </a:pPr>
            <a:r>
              <a:rPr lang="ru-RU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Встречи с практическими работниками.</a:t>
            </a:r>
          </a:p>
          <a:p>
            <a:pPr indent="180975" algn="just">
              <a:buFont typeface="Tahoma" panose="020B0604030504040204" pitchFamily="34" charset="0"/>
              <a:buChar char="‒"/>
            </a:pPr>
            <a:r>
              <a:rPr lang="ru-RU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Психологические тренинги.</a:t>
            </a:r>
          </a:p>
          <a:p>
            <a:pPr indent="176213" algn="just"/>
            <a:r>
              <a:rPr lang="ru-RU" sz="20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Метод формирования престижа и традиций группы:</a:t>
            </a:r>
          </a:p>
          <a:p>
            <a:pPr marL="342900" indent="-342900" algn="just">
              <a:buFont typeface="Tahoma" panose="020B0604030504040204" pitchFamily="34" charset="0"/>
              <a:buChar char="‒"/>
            </a:pPr>
            <a:r>
              <a:rPr lang="ru-RU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Поручения, задания, упражнения.</a:t>
            </a:r>
          </a:p>
          <a:p>
            <a:pPr algn="just">
              <a:buFont typeface="Tahoma" panose="020B0604030504040204" pitchFamily="34" charset="0"/>
              <a:buChar char="‒"/>
            </a:pPr>
            <a:r>
              <a:rPr lang="ru-RU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Проектная </a:t>
            </a:r>
            <a:r>
              <a:rPr lang="ru-RU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деятельность.</a:t>
            </a:r>
          </a:p>
          <a:p>
            <a:pPr algn="just">
              <a:buFont typeface="Tahoma" panose="020B0604030504040204" pitchFamily="34" charset="0"/>
              <a:buChar char="‒"/>
            </a:pPr>
            <a:r>
              <a:rPr lang="ru-RU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Познавательные игры и др.</a:t>
            </a:r>
          </a:p>
          <a:p>
            <a:pPr marL="457200" indent="-457200" algn="just">
              <a:buAutoNum type="arabicPeriod"/>
            </a:pPr>
            <a:endParaRPr lang="ru-RU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07359" y="763562"/>
            <a:ext cx="8245301" cy="123825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Методы </a:t>
            </a:r>
            <a:r>
              <a:rPr lang="ru-RU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развития личности студента </a:t>
            </a:r>
            <a:r>
              <a:rPr lang="ru-RU" sz="28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БТЭУ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2825544" y="2031132"/>
            <a:ext cx="400049" cy="6530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7810544" y="2039416"/>
            <a:ext cx="390525" cy="5757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146" y="244479"/>
            <a:ext cx="844980" cy="103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99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5298</TotalTime>
  <Words>718</Words>
  <Application>Microsoft Office PowerPoint</Application>
  <PresentationFormat>Широкоэкранный</PresentationFormat>
  <Paragraphs>160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Light</vt:lpstr>
      <vt:lpstr>Tahoma</vt:lpstr>
      <vt:lpstr>Times New Roman</vt:lpstr>
      <vt:lpstr>Trebuchet MS</vt:lpstr>
      <vt:lpstr>Wingdings</vt:lpstr>
      <vt:lpstr>Wingdings 3</vt:lpstr>
      <vt:lpstr>Аспект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Студент гражданин-патриот</vt:lpstr>
      <vt:lpstr>Студент-профессионал</vt:lpstr>
      <vt:lpstr>Студент - семьянин</vt:lpstr>
      <vt:lpstr>Студент-семьянин</vt:lpstr>
      <vt:lpstr>Презентация PowerPoint</vt:lpstr>
      <vt:lpstr>Традиционные методы</vt:lpstr>
      <vt:lpstr>Традиционные методы</vt:lpstr>
      <vt:lpstr>Традиционные методы</vt:lpstr>
      <vt:lpstr>Активные методы</vt:lpstr>
      <vt:lpstr>Презентация PowerPoint</vt:lpstr>
      <vt:lpstr>Встречи с практическими работниками</vt:lpstr>
      <vt:lpstr>Психологические тренинги</vt:lpstr>
      <vt:lpstr>Поручения, задания, упражнения, направленные на развитие студенческого самоуправления и овладение социальными ролями в учебной группе.</vt:lpstr>
      <vt:lpstr>Проектная деятельность и познавательные игры, обеспечивающие групповую сплоченность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II республиканский форум кураторов учебных групп</dc:title>
  <dc:creator>User</dc:creator>
  <cp:lastModifiedBy>User</cp:lastModifiedBy>
  <cp:revision>117</cp:revision>
  <cp:lastPrinted>2024-01-29T06:44:20Z</cp:lastPrinted>
  <dcterms:created xsi:type="dcterms:W3CDTF">2023-12-18T22:15:25Z</dcterms:created>
  <dcterms:modified xsi:type="dcterms:W3CDTF">2024-02-07T08:56:22Z</dcterms:modified>
</cp:coreProperties>
</file>