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  <p:embeddedFont>
      <p:font typeface="Lora" panose="020B0604020202020204" charset="-52"/>
      <p:regular r:id="rId17"/>
    </p:embeddedFont>
    <p:embeddedFont>
      <p:font typeface="Lora Bold" panose="020B0604020202020204" charset="-5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61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785055" y="1776851"/>
            <a:ext cx="6474245" cy="7481449"/>
            <a:chOff x="0" y="0"/>
            <a:chExt cx="893879" cy="10329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3879" cy="1032941"/>
            </a:xfrm>
            <a:custGeom>
              <a:avLst/>
              <a:gdLst/>
              <a:ahLst/>
              <a:cxnLst/>
              <a:rect l="l" t="t" r="r" b="b"/>
              <a:pathLst>
                <a:path w="893879" h="1032941">
                  <a:moveTo>
                    <a:pt x="0" y="0"/>
                  </a:moveTo>
                  <a:lnTo>
                    <a:pt x="893879" y="0"/>
                  </a:lnTo>
                  <a:lnTo>
                    <a:pt x="893879" y="1032941"/>
                  </a:lnTo>
                  <a:lnTo>
                    <a:pt x="0" y="1032941"/>
                  </a:lnTo>
                  <a:close/>
                </a:path>
              </a:pathLst>
            </a:custGeom>
            <a:blipFill>
              <a:blip r:embed="rId3"/>
              <a:stretch>
                <a:fillRect t="-7691" b="-769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1637167" y="7697188"/>
            <a:ext cx="9304158" cy="1931000"/>
            <a:chOff x="0" y="0"/>
            <a:chExt cx="2450478" cy="5085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0478" cy="508576"/>
            </a:xfrm>
            <a:custGeom>
              <a:avLst/>
              <a:gdLst/>
              <a:ahLst/>
              <a:cxnLst/>
              <a:rect l="l" t="t" r="r" b="b"/>
              <a:pathLst>
                <a:path w="2450478" h="508576">
                  <a:moveTo>
                    <a:pt x="24131" y="0"/>
                  </a:moveTo>
                  <a:lnTo>
                    <a:pt x="2426347" y="0"/>
                  </a:lnTo>
                  <a:cubicBezTo>
                    <a:pt x="2432747" y="0"/>
                    <a:pt x="2438885" y="2542"/>
                    <a:pt x="2443410" y="7068"/>
                  </a:cubicBezTo>
                  <a:cubicBezTo>
                    <a:pt x="2447935" y="11593"/>
                    <a:pt x="2450478" y="17731"/>
                    <a:pt x="2450478" y="24131"/>
                  </a:cubicBezTo>
                  <a:lnTo>
                    <a:pt x="2450478" y="484445"/>
                  </a:lnTo>
                  <a:cubicBezTo>
                    <a:pt x="2450478" y="497773"/>
                    <a:pt x="2439674" y="508576"/>
                    <a:pt x="2426347" y="508576"/>
                  </a:cubicBezTo>
                  <a:lnTo>
                    <a:pt x="24131" y="508576"/>
                  </a:lnTo>
                  <a:cubicBezTo>
                    <a:pt x="17731" y="508576"/>
                    <a:pt x="11593" y="506034"/>
                    <a:pt x="7068" y="501508"/>
                  </a:cubicBezTo>
                  <a:cubicBezTo>
                    <a:pt x="2542" y="496983"/>
                    <a:pt x="0" y="490845"/>
                    <a:pt x="0" y="484445"/>
                  </a:cubicBezTo>
                  <a:lnTo>
                    <a:pt x="0" y="24131"/>
                  </a:lnTo>
                  <a:cubicBezTo>
                    <a:pt x="0" y="17731"/>
                    <a:pt x="2542" y="11593"/>
                    <a:pt x="7068" y="7068"/>
                  </a:cubicBezTo>
                  <a:cubicBezTo>
                    <a:pt x="11593" y="2542"/>
                    <a:pt x="17731" y="0"/>
                    <a:pt x="2413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50478" cy="537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34148" y="1028700"/>
            <a:ext cx="825152" cy="206288"/>
          </a:xfrm>
          <a:custGeom>
            <a:avLst/>
            <a:gdLst/>
            <a:ahLst/>
            <a:cxnLst/>
            <a:rect l="l" t="t" r="r" b="b"/>
            <a:pathLst>
              <a:path w="825152" h="206288">
                <a:moveTo>
                  <a:pt x="0" y="0"/>
                </a:moveTo>
                <a:lnTo>
                  <a:pt x="825152" y="0"/>
                </a:lnTo>
                <a:lnTo>
                  <a:pt x="825152" y="206288"/>
                </a:lnTo>
                <a:lnTo>
                  <a:pt x="0" y="20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397255"/>
            <a:ext cx="8310014" cy="194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74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ОТ ОРИЕНТАЦИИ К ИНТЕГРАЦИИ: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434900"/>
            <a:ext cx="6995020" cy="20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ключевые задачи куратора в сопровождении первокурсников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962283"/>
            <a:ext cx="6131470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43761"/>
                </a:solidFill>
                <a:latin typeface="Lora"/>
                <a:ea typeface="Lora"/>
                <a:cs typeface="Lora"/>
                <a:sym typeface="Lora"/>
              </a:rPr>
              <a:t>старший преподаватель кафедры информатики и веб-дизайна БГТУ</a:t>
            </a:r>
          </a:p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3761"/>
                </a:solidFill>
                <a:latin typeface="Lora Bold"/>
                <a:ea typeface="Lora Bold"/>
                <a:cs typeface="Lora Bold"/>
                <a:sym typeface="Lora Bold"/>
              </a:rPr>
              <a:t>Игнаткова Янина Алексеевна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80741" y="1729098"/>
            <a:ext cx="5647106" cy="7225735"/>
            <a:chOff x="0" y="0"/>
            <a:chExt cx="822719" cy="10527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2719" cy="1052707"/>
            </a:xfrm>
            <a:custGeom>
              <a:avLst/>
              <a:gdLst/>
              <a:ahLst/>
              <a:cxnLst/>
              <a:rect l="l" t="t" r="r" b="b"/>
              <a:pathLst>
                <a:path w="822719" h="1052707">
                  <a:moveTo>
                    <a:pt x="0" y="0"/>
                  </a:moveTo>
                  <a:lnTo>
                    <a:pt x="822719" y="0"/>
                  </a:lnTo>
                  <a:lnTo>
                    <a:pt x="822719" y="1052707"/>
                  </a:lnTo>
                  <a:lnTo>
                    <a:pt x="0" y="1052707"/>
                  </a:lnTo>
                  <a:close/>
                </a:path>
              </a:pathLst>
            </a:custGeom>
            <a:blipFill>
              <a:blip r:embed="rId2"/>
              <a:stretch>
                <a:fillRect t="-2101" b="-210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258300"/>
            <a:ext cx="1492559" cy="1028700"/>
            <a:chOff x="0" y="0"/>
            <a:chExt cx="393102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01399" y="864892"/>
            <a:ext cx="5943269" cy="2397865"/>
            <a:chOff x="0" y="0"/>
            <a:chExt cx="1565305" cy="6315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65305" cy="631536"/>
            </a:xfrm>
            <a:custGeom>
              <a:avLst/>
              <a:gdLst/>
              <a:ahLst/>
              <a:cxnLst/>
              <a:rect l="l" t="t" r="r" b="b"/>
              <a:pathLst>
                <a:path w="1565305" h="631536">
                  <a:moveTo>
                    <a:pt x="31263" y="0"/>
                  </a:moveTo>
                  <a:lnTo>
                    <a:pt x="1534042" y="0"/>
                  </a:lnTo>
                  <a:cubicBezTo>
                    <a:pt x="1542334" y="0"/>
                    <a:pt x="1550286" y="3294"/>
                    <a:pt x="1556149" y="9157"/>
                  </a:cubicBezTo>
                  <a:cubicBezTo>
                    <a:pt x="1562012" y="15020"/>
                    <a:pt x="1565305" y="22972"/>
                    <a:pt x="1565305" y="31263"/>
                  </a:cubicBezTo>
                  <a:lnTo>
                    <a:pt x="1565305" y="600273"/>
                  </a:lnTo>
                  <a:cubicBezTo>
                    <a:pt x="1565305" y="608565"/>
                    <a:pt x="1562012" y="616517"/>
                    <a:pt x="1556149" y="622380"/>
                  </a:cubicBezTo>
                  <a:cubicBezTo>
                    <a:pt x="1550286" y="628243"/>
                    <a:pt x="1542334" y="631536"/>
                    <a:pt x="1534042" y="631536"/>
                  </a:cubicBezTo>
                  <a:lnTo>
                    <a:pt x="31263" y="631536"/>
                  </a:lnTo>
                  <a:cubicBezTo>
                    <a:pt x="22972" y="631536"/>
                    <a:pt x="15020" y="628243"/>
                    <a:pt x="9157" y="622380"/>
                  </a:cubicBezTo>
                  <a:cubicBezTo>
                    <a:pt x="3294" y="616517"/>
                    <a:pt x="0" y="608565"/>
                    <a:pt x="0" y="600273"/>
                  </a:cubicBezTo>
                  <a:lnTo>
                    <a:pt x="0" y="31263"/>
                  </a:lnTo>
                  <a:cubicBezTo>
                    <a:pt x="0" y="22972"/>
                    <a:pt x="3294" y="15020"/>
                    <a:pt x="9157" y="9157"/>
                  </a:cubicBezTo>
                  <a:cubicBezTo>
                    <a:pt x="15020" y="3294"/>
                    <a:pt x="22972" y="0"/>
                    <a:pt x="31263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565305" cy="660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98694" y="7131390"/>
            <a:ext cx="6545974" cy="2397865"/>
            <a:chOff x="0" y="0"/>
            <a:chExt cx="1724043" cy="6315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4043" cy="631536"/>
            </a:xfrm>
            <a:custGeom>
              <a:avLst/>
              <a:gdLst/>
              <a:ahLst/>
              <a:cxnLst/>
              <a:rect l="l" t="t" r="r" b="b"/>
              <a:pathLst>
                <a:path w="1724043" h="631536">
                  <a:moveTo>
                    <a:pt x="28385" y="0"/>
                  </a:moveTo>
                  <a:lnTo>
                    <a:pt x="1695658" y="0"/>
                  </a:lnTo>
                  <a:cubicBezTo>
                    <a:pt x="1711334" y="0"/>
                    <a:pt x="1724043" y="12708"/>
                    <a:pt x="1724043" y="28385"/>
                  </a:cubicBezTo>
                  <a:lnTo>
                    <a:pt x="1724043" y="603152"/>
                  </a:lnTo>
                  <a:cubicBezTo>
                    <a:pt x="1724043" y="618828"/>
                    <a:pt x="1711334" y="631536"/>
                    <a:pt x="1695658" y="631536"/>
                  </a:cubicBezTo>
                  <a:lnTo>
                    <a:pt x="28385" y="631536"/>
                  </a:lnTo>
                  <a:cubicBezTo>
                    <a:pt x="12708" y="631536"/>
                    <a:pt x="0" y="618828"/>
                    <a:pt x="0" y="603152"/>
                  </a:cubicBezTo>
                  <a:lnTo>
                    <a:pt x="0" y="28385"/>
                  </a:lnTo>
                  <a:cubicBezTo>
                    <a:pt x="0" y="12708"/>
                    <a:pt x="12708" y="0"/>
                    <a:pt x="28385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724043" cy="660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0670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5332" y="1871973"/>
            <a:ext cx="6204367" cy="104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8"/>
              </a:lnSpc>
            </a:pPr>
            <a:r>
              <a:rPr lang="en-US" sz="78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ПРОБЛЕМА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5332" y="3215132"/>
            <a:ext cx="6580675" cy="569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Первокурсники приходят в университет с ощущением неизвестности, тревоги и поиска своего места.</a:t>
            </a:r>
          </a:p>
          <a:p>
            <a:pPr algn="l">
              <a:lnSpc>
                <a:spcPts val="3299"/>
              </a:lnSpc>
            </a:pPr>
            <a:endParaRPr lang="en-US" sz="2199">
              <a:solidFill>
                <a:srgbClr val="243861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Проблема не сводится только к «адаптации к учебному процессу». </a:t>
            </a:r>
          </a:p>
          <a:p>
            <a:pPr algn="l">
              <a:lnSpc>
                <a:spcPts val="3299"/>
              </a:lnSpc>
            </a:pPr>
            <a:endParaRPr lang="en-US" sz="2199">
              <a:solidFill>
                <a:srgbClr val="243861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Это комплексное переживание: психологическое, социальное и культурное. </a:t>
            </a:r>
          </a:p>
          <a:p>
            <a:pPr algn="l">
              <a:lnSpc>
                <a:spcPts val="3299"/>
              </a:lnSpc>
            </a:pPr>
            <a:endParaRPr lang="en-US" sz="2199">
              <a:solidFill>
                <a:srgbClr val="243861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Именно здесь куратор становится ключевой фигурой — тем, кто помогает превратить тревогу в уверенность, а неизвестность в пространство возможностей.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09601" y="1227530"/>
            <a:ext cx="5326866" cy="142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Роль куратора: </a:t>
            </a:r>
          </a:p>
          <a:p>
            <a:pPr algn="l">
              <a:lnSpc>
                <a:spcPts val="3899"/>
              </a:lnSpc>
            </a:pPr>
            <a:r>
              <a:rPr lang="en-US" sz="25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не только информировать, </a:t>
            </a:r>
          </a:p>
          <a:p>
            <a:pPr algn="l">
              <a:lnSpc>
                <a:spcPts val="3899"/>
              </a:lnSpc>
            </a:pPr>
            <a:r>
              <a:rPr lang="en-US" sz="25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но и </a:t>
            </a:r>
            <a:r>
              <a:rPr lang="en-US" sz="25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помогать адаптироваться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72651" y="7584514"/>
            <a:ext cx="5998060" cy="142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Куратор — это не надзорный орган, 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а «свой человек», 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равный среди студентов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80444" y="1447090"/>
            <a:ext cx="5246370" cy="5641977"/>
            <a:chOff x="0" y="0"/>
            <a:chExt cx="812800" cy="8740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74090"/>
            </a:xfrm>
            <a:custGeom>
              <a:avLst/>
              <a:gdLst/>
              <a:ahLst/>
              <a:cxnLst/>
              <a:rect l="l" t="t" r="r" b="b"/>
              <a:pathLst>
                <a:path w="812800" h="874090">
                  <a:moveTo>
                    <a:pt x="0" y="0"/>
                  </a:moveTo>
                  <a:lnTo>
                    <a:pt x="812800" y="0"/>
                  </a:lnTo>
                  <a:lnTo>
                    <a:pt x="812800" y="874090"/>
                  </a:lnTo>
                  <a:lnTo>
                    <a:pt x="0" y="874090"/>
                  </a:lnTo>
                  <a:close/>
                </a:path>
              </a:pathLst>
            </a:custGeom>
            <a:blipFill>
              <a:blip r:embed="rId2"/>
              <a:stretch>
                <a:fillRect t="-11992" b="-1199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380444" y="9452406"/>
            <a:ext cx="5246370" cy="3086100"/>
            <a:chOff x="0" y="0"/>
            <a:chExt cx="138176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1760" cy="812800"/>
            </a:xfrm>
            <a:custGeom>
              <a:avLst/>
              <a:gdLst/>
              <a:ahLst/>
              <a:cxnLst/>
              <a:rect l="l" t="t" r="r" b="b"/>
              <a:pathLst>
                <a:path w="1381760" h="812800">
                  <a:moveTo>
                    <a:pt x="0" y="0"/>
                  </a:moveTo>
                  <a:lnTo>
                    <a:pt x="1381760" y="0"/>
                  </a:lnTo>
                  <a:lnTo>
                    <a:pt x="138176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38176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1447090"/>
            <a:ext cx="848039" cy="540009"/>
          </a:xfrm>
          <a:custGeom>
            <a:avLst/>
            <a:gdLst/>
            <a:ahLst/>
            <a:cxnLst/>
            <a:rect l="l" t="t" r="r" b="b"/>
            <a:pathLst>
              <a:path w="848039" h="540009">
                <a:moveTo>
                  <a:pt x="0" y="0"/>
                </a:moveTo>
                <a:lnTo>
                  <a:pt x="848039" y="0"/>
                </a:lnTo>
                <a:lnTo>
                  <a:pt x="848039" y="540008"/>
                </a:lnTo>
                <a:lnTo>
                  <a:pt x="0" y="54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592236"/>
            <a:ext cx="848039" cy="540009"/>
          </a:xfrm>
          <a:custGeom>
            <a:avLst/>
            <a:gdLst/>
            <a:ahLst/>
            <a:cxnLst/>
            <a:rect l="l" t="t" r="r" b="b"/>
            <a:pathLst>
              <a:path w="848039" h="540009">
                <a:moveTo>
                  <a:pt x="0" y="0"/>
                </a:moveTo>
                <a:lnTo>
                  <a:pt x="848039" y="0"/>
                </a:lnTo>
                <a:lnTo>
                  <a:pt x="848039" y="540009"/>
                </a:lnTo>
                <a:lnTo>
                  <a:pt x="0" y="540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380444" y="7279567"/>
            <a:ext cx="5246370" cy="1978733"/>
            <a:chOff x="0" y="0"/>
            <a:chExt cx="812800" cy="3065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06557"/>
            </a:xfrm>
            <a:custGeom>
              <a:avLst/>
              <a:gdLst/>
              <a:ahLst/>
              <a:cxnLst/>
              <a:rect l="l" t="t" r="r" b="b"/>
              <a:pathLst>
                <a:path w="812800" h="306557">
                  <a:moveTo>
                    <a:pt x="0" y="0"/>
                  </a:moveTo>
                  <a:lnTo>
                    <a:pt x="812800" y="0"/>
                  </a:lnTo>
                  <a:lnTo>
                    <a:pt x="812800" y="306557"/>
                  </a:lnTo>
                  <a:lnTo>
                    <a:pt x="0" y="306557"/>
                  </a:lnTo>
                  <a:close/>
                </a:path>
              </a:pathLst>
            </a:custGeom>
            <a:blipFill>
              <a:blip r:embed="rId5"/>
              <a:stretch>
                <a:fillRect t="-49426" b="-4942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9258300"/>
            <a:ext cx="1492559" cy="1028700"/>
            <a:chOff x="0" y="0"/>
            <a:chExt cx="393102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823801"/>
            <a:ext cx="9627991" cy="3069059"/>
            <a:chOff x="0" y="0"/>
            <a:chExt cx="2535767" cy="8083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35767" cy="808312"/>
            </a:xfrm>
            <a:custGeom>
              <a:avLst/>
              <a:gdLst/>
              <a:ahLst/>
              <a:cxnLst/>
              <a:rect l="l" t="t" r="r" b="b"/>
              <a:pathLst>
                <a:path w="2535767" h="808312">
                  <a:moveTo>
                    <a:pt x="19299" y="0"/>
                  </a:moveTo>
                  <a:lnTo>
                    <a:pt x="2516469" y="0"/>
                  </a:lnTo>
                  <a:cubicBezTo>
                    <a:pt x="2527127" y="0"/>
                    <a:pt x="2535767" y="8640"/>
                    <a:pt x="2535767" y="19299"/>
                  </a:cubicBezTo>
                  <a:lnTo>
                    <a:pt x="2535767" y="789013"/>
                  </a:lnTo>
                  <a:cubicBezTo>
                    <a:pt x="2535767" y="799672"/>
                    <a:pt x="2527127" y="808312"/>
                    <a:pt x="2516469" y="808312"/>
                  </a:cubicBezTo>
                  <a:lnTo>
                    <a:pt x="19299" y="808312"/>
                  </a:lnTo>
                  <a:cubicBezTo>
                    <a:pt x="8640" y="808312"/>
                    <a:pt x="0" y="799672"/>
                    <a:pt x="0" y="789013"/>
                  </a:cubicBezTo>
                  <a:lnTo>
                    <a:pt x="0" y="19299"/>
                  </a:lnTo>
                  <a:cubicBezTo>
                    <a:pt x="0" y="8640"/>
                    <a:pt x="8640" y="0"/>
                    <a:pt x="19299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535767" cy="836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58185" y="6394695"/>
            <a:ext cx="7369020" cy="182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Задача куратора:</a:t>
            </a:r>
          </a:p>
          <a:p>
            <a:pPr algn="l">
              <a:lnSpc>
                <a:spcPts val="3030"/>
              </a:lnSpc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перевести студентов от </a:t>
            </a: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формального </a:t>
            </a: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знания к ощущению </a:t>
            </a:r>
            <a:r>
              <a:rPr lang="en-US" sz="30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принадлежности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670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06616" y="2259429"/>
            <a:ext cx="6837384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Первые шаги — знакомство с правилами, расписанием, инфраструктурой.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6616" y="3653326"/>
            <a:ext cx="6837384" cy="47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5"/>
              </a:lnSpc>
            </a:pPr>
            <a:r>
              <a:rPr lang="en-US" sz="35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Интеграция: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06616" y="4307421"/>
            <a:ext cx="6837384" cy="119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Более глубокий процесс — включение    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в студенческое сообщество, формирование идентичности «я — студент».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06616" y="1508179"/>
            <a:ext cx="6837384" cy="47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5"/>
              </a:lnSpc>
            </a:pPr>
            <a:r>
              <a:rPr lang="en-US" sz="35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Ориентация: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3634" y="7825113"/>
            <a:ext cx="20852055" cy="2461887"/>
            <a:chOff x="0" y="0"/>
            <a:chExt cx="5491899" cy="6483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1899" cy="648398"/>
            </a:xfrm>
            <a:custGeom>
              <a:avLst/>
              <a:gdLst/>
              <a:ahLst/>
              <a:cxnLst/>
              <a:rect l="l" t="t" r="r" b="b"/>
              <a:pathLst>
                <a:path w="5491899" h="648398">
                  <a:moveTo>
                    <a:pt x="8911" y="0"/>
                  </a:moveTo>
                  <a:lnTo>
                    <a:pt x="5482989" y="0"/>
                  </a:lnTo>
                  <a:cubicBezTo>
                    <a:pt x="5485352" y="0"/>
                    <a:pt x="5487618" y="939"/>
                    <a:pt x="5489289" y="2610"/>
                  </a:cubicBezTo>
                  <a:cubicBezTo>
                    <a:pt x="5490961" y="4281"/>
                    <a:pt x="5491899" y="6547"/>
                    <a:pt x="5491899" y="8911"/>
                  </a:cubicBezTo>
                  <a:lnTo>
                    <a:pt x="5491899" y="639487"/>
                  </a:lnTo>
                  <a:cubicBezTo>
                    <a:pt x="5491899" y="644409"/>
                    <a:pt x="5487910" y="648398"/>
                    <a:pt x="5482989" y="648398"/>
                  </a:cubicBezTo>
                  <a:lnTo>
                    <a:pt x="8911" y="648398"/>
                  </a:lnTo>
                  <a:cubicBezTo>
                    <a:pt x="3989" y="648398"/>
                    <a:pt x="0" y="644409"/>
                    <a:pt x="0" y="639487"/>
                  </a:cubicBezTo>
                  <a:lnTo>
                    <a:pt x="0" y="8911"/>
                  </a:lnTo>
                  <a:cubicBezTo>
                    <a:pt x="0" y="3989"/>
                    <a:pt x="3989" y="0"/>
                    <a:pt x="8911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491899" cy="676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37961" y="6807908"/>
            <a:ext cx="14612078" cy="3479092"/>
            <a:chOff x="0" y="0"/>
            <a:chExt cx="2514545" cy="5987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598705"/>
            </a:xfrm>
            <a:custGeom>
              <a:avLst/>
              <a:gdLst/>
              <a:ahLst/>
              <a:cxnLst/>
              <a:rect l="l" t="t" r="r" b="b"/>
              <a:pathLst>
                <a:path w="2514545" h="598705">
                  <a:moveTo>
                    <a:pt x="0" y="0"/>
                  </a:moveTo>
                  <a:lnTo>
                    <a:pt x="2514545" y="0"/>
                  </a:lnTo>
                  <a:lnTo>
                    <a:pt x="2514545" y="598705"/>
                  </a:lnTo>
                  <a:lnTo>
                    <a:pt x="0" y="598705"/>
                  </a:lnTo>
                  <a:close/>
                </a:path>
              </a:pathLst>
            </a:custGeom>
            <a:blipFill>
              <a:blip r:embed="rId2"/>
              <a:stretch>
                <a:fillRect t="-36004" b="-14381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920421"/>
            <a:ext cx="14582127" cy="107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9"/>
              </a:lnSpc>
            </a:pPr>
            <a:r>
              <a:rPr lang="en-US" sz="77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Ключевые задачи куратора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213531"/>
            <a:ext cx="15641592" cy="433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Навигация</a:t>
            </a:r>
            <a:r>
              <a:rPr lang="en-US" sz="2599">
                <a:solidFill>
                  <a:srgbClr val="243861"/>
                </a:solidFill>
                <a:latin typeface="Inter"/>
                <a:ea typeface="Inter"/>
                <a:cs typeface="Inter"/>
                <a:sym typeface="Inter"/>
              </a:rPr>
              <a:t>: помогать студентам ориентироваться в учебном процессе и внеучебной жизни.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Равенство и доверие: </a:t>
            </a:r>
            <a:r>
              <a:rPr lang="en-US" sz="2599">
                <a:solidFill>
                  <a:srgbClr val="243861"/>
                </a:solidFill>
                <a:latin typeface="Inter"/>
                <a:ea typeface="Inter"/>
                <a:cs typeface="Inter"/>
                <a:sym typeface="Inter"/>
              </a:rPr>
              <a:t>быть «на равных», говорить на понятном языке, разделять радости и трудности.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Поддержка инициативы:</a:t>
            </a:r>
            <a:r>
              <a:rPr lang="en-US" sz="2599">
                <a:solidFill>
                  <a:srgbClr val="243861"/>
                </a:solidFill>
                <a:latin typeface="Inter"/>
                <a:ea typeface="Inter"/>
                <a:cs typeface="Inter"/>
                <a:sym typeface="Inter"/>
              </a:rPr>
              <a:t> стимулировать активность, вовлекать в проекты, помогать раскрывать таланты.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Психологическая безопасность:</a:t>
            </a:r>
            <a:r>
              <a:rPr lang="en-US" sz="2599">
                <a:solidFill>
                  <a:srgbClr val="243861"/>
                </a:solidFill>
                <a:latin typeface="Inter"/>
                <a:ea typeface="Inter"/>
                <a:cs typeface="Inter"/>
                <a:sym typeface="Inter"/>
              </a:rPr>
              <a:t> создавать атмосферу, где студент не боится ошибиться или задать вопрос.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Социальная интеграция: </a:t>
            </a:r>
            <a:r>
              <a:rPr lang="en-US" sz="2599">
                <a:solidFill>
                  <a:srgbClr val="243861"/>
                </a:solidFill>
                <a:latin typeface="Inter"/>
                <a:ea typeface="Inter"/>
                <a:cs typeface="Inter"/>
                <a:sym typeface="Inter"/>
              </a:rPr>
              <a:t>помогать строить связи между студентами, преподавателями и университетской средой.</a:t>
            </a:r>
          </a:p>
        </p:txBody>
      </p:sp>
      <p:sp>
        <p:nvSpPr>
          <p:cNvPr id="9" name="Freeform 9"/>
          <p:cNvSpPr/>
          <p:nvPr/>
        </p:nvSpPr>
        <p:spPr>
          <a:xfrm>
            <a:off x="15610827" y="1028700"/>
            <a:ext cx="1648473" cy="758298"/>
          </a:xfrm>
          <a:custGeom>
            <a:avLst/>
            <a:gdLst/>
            <a:ahLst/>
            <a:cxnLst/>
            <a:rect l="l" t="t" r="r" b="b"/>
            <a:pathLst>
              <a:path w="1648473" h="758298">
                <a:moveTo>
                  <a:pt x="0" y="0"/>
                </a:moveTo>
                <a:lnTo>
                  <a:pt x="1648473" y="0"/>
                </a:lnTo>
                <a:lnTo>
                  <a:pt x="1648473" y="758298"/>
                </a:lnTo>
                <a:lnTo>
                  <a:pt x="0" y="75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9884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3324" y="1460132"/>
            <a:ext cx="6391506" cy="7914210"/>
            <a:chOff x="0" y="0"/>
            <a:chExt cx="850165" cy="10527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0165" cy="1052707"/>
            </a:xfrm>
            <a:custGeom>
              <a:avLst/>
              <a:gdLst/>
              <a:ahLst/>
              <a:cxnLst/>
              <a:rect l="l" t="t" r="r" b="b"/>
              <a:pathLst>
                <a:path w="850165" h="1052707">
                  <a:moveTo>
                    <a:pt x="0" y="0"/>
                  </a:moveTo>
                  <a:lnTo>
                    <a:pt x="850165" y="0"/>
                  </a:lnTo>
                  <a:lnTo>
                    <a:pt x="850165" y="1052707"/>
                  </a:lnTo>
                  <a:lnTo>
                    <a:pt x="0" y="1052707"/>
                  </a:lnTo>
                  <a:close/>
                </a:path>
              </a:pathLst>
            </a:custGeom>
            <a:blipFill>
              <a:blip r:embed="rId2"/>
              <a:stretch>
                <a:fillRect t="-3839" b="-383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06440" y="9258300"/>
            <a:ext cx="1492559" cy="1028700"/>
            <a:chOff x="0" y="0"/>
            <a:chExt cx="393102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5607449"/>
            <a:ext cx="5454910" cy="3219419"/>
            <a:chOff x="0" y="0"/>
            <a:chExt cx="1436684" cy="8479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6684" cy="847913"/>
            </a:xfrm>
            <a:custGeom>
              <a:avLst/>
              <a:gdLst/>
              <a:ahLst/>
              <a:cxnLst/>
              <a:rect l="l" t="t" r="r" b="b"/>
              <a:pathLst>
                <a:path w="1436684" h="847913">
                  <a:moveTo>
                    <a:pt x="34062" y="0"/>
                  </a:moveTo>
                  <a:lnTo>
                    <a:pt x="1402622" y="0"/>
                  </a:lnTo>
                  <a:cubicBezTo>
                    <a:pt x="1421434" y="0"/>
                    <a:pt x="1436684" y="15250"/>
                    <a:pt x="1436684" y="34062"/>
                  </a:cubicBezTo>
                  <a:lnTo>
                    <a:pt x="1436684" y="813851"/>
                  </a:lnTo>
                  <a:cubicBezTo>
                    <a:pt x="1436684" y="822884"/>
                    <a:pt x="1433095" y="831548"/>
                    <a:pt x="1426707" y="837936"/>
                  </a:cubicBezTo>
                  <a:cubicBezTo>
                    <a:pt x="1420320" y="844324"/>
                    <a:pt x="1411656" y="847913"/>
                    <a:pt x="1402622" y="847913"/>
                  </a:cubicBezTo>
                  <a:lnTo>
                    <a:pt x="34062" y="847913"/>
                  </a:lnTo>
                  <a:cubicBezTo>
                    <a:pt x="15250" y="847913"/>
                    <a:pt x="0" y="832663"/>
                    <a:pt x="0" y="813851"/>
                  </a:cubicBezTo>
                  <a:lnTo>
                    <a:pt x="0" y="34062"/>
                  </a:lnTo>
                  <a:cubicBezTo>
                    <a:pt x="0" y="15250"/>
                    <a:pt x="15250" y="0"/>
                    <a:pt x="34062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436684" cy="876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83521" y="5607449"/>
            <a:ext cx="5454910" cy="3219419"/>
            <a:chOff x="0" y="0"/>
            <a:chExt cx="1436684" cy="8479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6684" cy="847913"/>
            </a:xfrm>
            <a:custGeom>
              <a:avLst/>
              <a:gdLst/>
              <a:ahLst/>
              <a:cxnLst/>
              <a:rect l="l" t="t" r="r" b="b"/>
              <a:pathLst>
                <a:path w="1436684" h="847913">
                  <a:moveTo>
                    <a:pt x="34062" y="0"/>
                  </a:moveTo>
                  <a:lnTo>
                    <a:pt x="1402622" y="0"/>
                  </a:lnTo>
                  <a:cubicBezTo>
                    <a:pt x="1421434" y="0"/>
                    <a:pt x="1436684" y="15250"/>
                    <a:pt x="1436684" y="34062"/>
                  </a:cubicBezTo>
                  <a:lnTo>
                    <a:pt x="1436684" y="813851"/>
                  </a:lnTo>
                  <a:cubicBezTo>
                    <a:pt x="1436684" y="822884"/>
                    <a:pt x="1433095" y="831548"/>
                    <a:pt x="1426707" y="837936"/>
                  </a:cubicBezTo>
                  <a:cubicBezTo>
                    <a:pt x="1420320" y="844324"/>
                    <a:pt x="1411656" y="847913"/>
                    <a:pt x="1402622" y="847913"/>
                  </a:cubicBezTo>
                  <a:lnTo>
                    <a:pt x="34062" y="847913"/>
                  </a:lnTo>
                  <a:cubicBezTo>
                    <a:pt x="15250" y="847913"/>
                    <a:pt x="0" y="832663"/>
                    <a:pt x="0" y="813851"/>
                  </a:cubicBezTo>
                  <a:lnTo>
                    <a:pt x="0" y="34062"/>
                  </a:lnTo>
                  <a:cubicBezTo>
                    <a:pt x="0" y="15250"/>
                    <a:pt x="15250" y="0"/>
                    <a:pt x="34062" y="0"/>
                  </a:cubicBez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36684" cy="876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444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645541"/>
            <a:ext cx="9254624" cy="1819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2"/>
              </a:lnSpc>
            </a:pPr>
            <a:r>
              <a:rPr lang="en-US" sz="44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Куратор должен быть не только наставником, но и участником студенческой жизни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772299"/>
            <a:ext cx="9332171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000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Пример: </a:t>
            </a:r>
          </a:p>
          <a:p>
            <a:pPr algn="l">
              <a:lnSpc>
                <a:spcPts val="4000"/>
              </a:lnSpc>
            </a:pPr>
            <a:r>
              <a:rPr lang="en-US" sz="2000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куратор, который вместе со студентами обсуждает современные тренды, фильмы и музыку, становится частью их круга.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3839" y="6812582"/>
            <a:ext cx="4915318" cy="168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участвовать в мероприятиях, </a:t>
            </a:r>
          </a:p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быть доступным для общения, делиться опытом, </a:t>
            </a:r>
          </a:p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разделять увлечения.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3839" y="5916850"/>
            <a:ext cx="491531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Важно показывать открытость: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28660" y="6812582"/>
            <a:ext cx="4915318" cy="168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уважение к мнению студентов, совместное решение проблем,</a:t>
            </a:r>
          </a:p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принятие без осуждения,</a:t>
            </a:r>
          </a:p>
          <a:p>
            <a:pPr algn="l">
              <a:lnSpc>
                <a:spcPts val="3449"/>
              </a:lnSpc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диалог вместо монолога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28660" y="5916850"/>
            <a:ext cx="491531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Принцип </a:t>
            </a:r>
          </a:p>
          <a:p>
            <a:pPr algn="l">
              <a:lnSpc>
                <a:spcPts val="29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«равный среди равных»: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627318" cy="8500554"/>
            <a:chOff x="0" y="0"/>
            <a:chExt cx="947044" cy="1214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044" cy="1214730"/>
            </a:xfrm>
            <a:custGeom>
              <a:avLst/>
              <a:gdLst/>
              <a:ahLst/>
              <a:cxnLst/>
              <a:rect l="l" t="t" r="r" b="b"/>
              <a:pathLst>
                <a:path w="947044" h="1214730">
                  <a:moveTo>
                    <a:pt x="0" y="0"/>
                  </a:moveTo>
                  <a:lnTo>
                    <a:pt x="947044" y="0"/>
                  </a:lnTo>
                  <a:lnTo>
                    <a:pt x="947044" y="1214730"/>
                  </a:lnTo>
                  <a:lnTo>
                    <a:pt x="0" y="1214730"/>
                  </a:lnTo>
                  <a:close/>
                </a:path>
              </a:pathLst>
            </a:custGeom>
            <a:blipFill>
              <a:blip r:embed="rId2"/>
              <a:stretch>
                <a:fillRect t="-1975" b="-197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06440" y="9258300"/>
            <a:ext cx="1492559" cy="1028700"/>
            <a:chOff x="0" y="0"/>
            <a:chExt cx="393102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460506" y="0"/>
            <a:ext cx="1136388" cy="4443325"/>
            <a:chOff x="0" y="0"/>
            <a:chExt cx="299296" cy="1170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9296" cy="1170258"/>
            </a:xfrm>
            <a:custGeom>
              <a:avLst/>
              <a:gdLst/>
              <a:ahLst/>
              <a:cxnLst/>
              <a:rect l="l" t="t" r="r" b="b"/>
              <a:pathLst>
                <a:path w="299296" h="1170258">
                  <a:moveTo>
                    <a:pt x="0" y="0"/>
                  </a:moveTo>
                  <a:lnTo>
                    <a:pt x="299296" y="0"/>
                  </a:lnTo>
                  <a:lnTo>
                    <a:pt x="299296" y="1170258"/>
                  </a:lnTo>
                  <a:lnTo>
                    <a:pt x="0" y="1170258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99296" cy="1198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13013" y="794584"/>
            <a:ext cx="1648473" cy="758298"/>
          </a:xfrm>
          <a:custGeom>
            <a:avLst/>
            <a:gdLst/>
            <a:ahLst/>
            <a:cxnLst/>
            <a:rect l="l" t="t" r="r" b="b"/>
            <a:pathLst>
              <a:path w="1648473" h="758298">
                <a:moveTo>
                  <a:pt x="0" y="0"/>
                </a:moveTo>
                <a:lnTo>
                  <a:pt x="1648473" y="0"/>
                </a:lnTo>
                <a:lnTo>
                  <a:pt x="1648473" y="758298"/>
                </a:lnTo>
                <a:lnTo>
                  <a:pt x="0" y="75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444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4649" y="1667182"/>
            <a:ext cx="9244651" cy="153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9"/>
              </a:lnSpc>
            </a:pPr>
            <a:r>
              <a:rPr lang="en-US" sz="59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Куратор как авторитет без давления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4649" y="3724909"/>
            <a:ext cx="9346837" cy="553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На одной волне со студентами  </a:t>
            </a:r>
          </a:p>
          <a:p>
            <a:pPr algn="l">
              <a:lnSpc>
                <a:spcPts val="4200"/>
              </a:lnSpc>
            </a:pPr>
            <a:r>
              <a:rPr lang="en-US" sz="2100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Важно быть открытым к их интересам, стилю общения, даже к их слабостям. Это создаёт атмосферу, где студент не боится показать себя настоящим, признаться в трудностях или попросить совета.</a:t>
            </a:r>
          </a:p>
          <a:p>
            <a:pPr algn="l">
              <a:lnSpc>
                <a:spcPts val="4200"/>
              </a:lnSpc>
            </a:pPr>
            <a:endParaRPr lang="en-US" sz="2100">
              <a:solidFill>
                <a:srgbClr val="243861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199"/>
              </a:lnSpc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Мотивация через уважение</a:t>
            </a:r>
          </a:p>
          <a:p>
            <a:pPr algn="l">
              <a:lnSpc>
                <a:spcPts val="4200"/>
              </a:lnSpc>
            </a:pPr>
            <a:r>
              <a:rPr lang="en-US" sz="2100" spc="-31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Студенты должны делать шаги не потому, что боятся наказания, а потому что уважаемый ими человек — куратор — объяснил, что это неверный путь или предложил более правильное решение. Такая мотивация работает гораздо глубже и формирует внутреннюю ответственность.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627318" cy="8500554"/>
            <a:chOff x="0" y="0"/>
            <a:chExt cx="947044" cy="1214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044" cy="1214730"/>
            </a:xfrm>
            <a:custGeom>
              <a:avLst/>
              <a:gdLst/>
              <a:ahLst/>
              <a:cxnLst/>
              <a:rect l="l" t="t" r="r" b="b"/>
              <a:pathLst>
                <a:path w="947044" h="1214730">
                  <a:moveTo>
                    <a:pt x="0" y="0"/>
                  </a:moveTo>
                  <a:lnTo>
                    <a:pt x="947044" y="0"/>
                  </a:lnTo>
                  <a:lnTo>
                    <a:pt x="947044" y="1214730"/>
                  </a:lnTo>
                  <a:lnTo>
                    <a:pt x="0" y="1214730"/>
                  </a:lnTo>
                  <a:close/>
                </a:path>
              </a:pathLst>
            </a:custGeom>
            <a:blipFill>
              <a:blip r:embed="rId2"/>
              <a:stretch>
                <a:fillRect t="-1975" b="-197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06440" y="9258300"/>
            <a:ext cx="1492559" cy="1028700"/>
            <a:chOff x="0" y="0"/>
            <a:chExt cx="393102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460506" y="0"/>
            <a:ext cx="1136388" cy="4443325"/>
            <a:chOff x="0" y="0"/>
            <a:chExt cx="299296" cy="1170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9296" cy="1170258"/>
            </a:xfrm>
            <a:custGeom>
              <a:avLst/>
              <a:gdLst/>
              <a:ahLst/>
              <a:cxnLst/>
              <a:rect l="l" t="t" r="r" b="b"/>
              <a:pathLst>
                <a:path w="299296" h="1170258">
                  <a:moveTo>
                    <a:pt x="0" y="0"/>
                  </a:moveTo>
                  <a:lnTo>
                    <a:pt x="299296" y="0"/>
                  </a:lnTo>
                  <a:lnTo>
                    <a:pt x="299296" y="1170258"/>
                  </a:lnTo>
                  <a:lnTo>
                    <a:pt x="0" y="1170258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99296" cy="1198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13013" y="794584"/>
            <a:ext cx="1648473" cy="758298"/>
          </a:xfrm>
          <a:custGeom>
            <a:avLst/>
            <a:gdLst/>
            <a:ahLst/>
            <a:cxnLst/>
            <a:rect l="l" t="t" r="r" b="b"/>
            <a:pathLst>
              <a:path w="1648473" h="758298">
                <a:moveTo>
                  <a:pt x="0" y="0"/>
                </a:moveTo>
                <a:lnTo>
                  <a:pt x="1648473" y="0"/>
                </a:lnTo>
                <a:lnTo>
                  <a:pt x="1648473" y="758298"/>
                </a:lnTo>
                <a:lnTo>
                  <a:pt x="0" y="75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444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4649" y="1667182"/>
            <a:ext cx="9244651" cy="153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9"/>
              </a:lnSpc>
            </a:pPr>
            <a:r>
              <a:rPr lang="en-US" sz="5900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Куратор как авторитет без давления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4649" y="3724909"/>
            <a:ext cx="9244651" cy="553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Не запугивать и не поучать </a:t>
            </a:r>
          </a:p>
          <a:p>
            <a:pPr algn="l">
              <a:lnSpc>
                <a:spcPts val="4200"/>
              </a:lnSpc>
            </a:pPr>
            <a:r>
              <a:rPr lang="en-US" sz="2100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Куратор не должен выступать в роли строгого контролёра или «надзирателя». Запугивание и назидательный тон лишь усиливают тревожность первокурсников и создают дистанцию.</a:t>
            </a:r>
          </a:p>
          <a:p>
            <a:pPr algn="l">
              <a:lnSpc>
                <a:spcPts val="4200"/>
              </a:lnSpc>
            </a:pPr>
            <a:endParaRPr lang="en-US" sz="2100">
              <a:solidFill>
                <a:srgbClr val="243861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199"/>
              </a:lnSpc>
            </a:pPr>
            <a:r>
              <a:rPr lang="en-US" sz="2599" b="1">
                <a:solidFill>
                  <a:srgbClr val="243861"/>
                </a:solidFill>
                <a:latin typeface="Inter Bold"/>
                <a:ea typeface="Inter Bold"/>
                <a:cs typeface="Inter Bold"/>
                <a:sym typeface="Inter Bold"/>
              </a:rPr>
              <a:t>Авторитет через отношение </a:t>
            </a:r>
          </a:p>
          <a:p>
            <a:pPr algn="l">
              <a:lnSpc>
                <a:spcPts val="4200"/>
              </a:lnSpc>
            </a:pPr>
            <a:r>
              <a:rPr lang="en-US" sz="2100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Настоящий авторитет куратора формируется не через страх наказания, а через уважение и доверие. Когда студенты видят, что куратор понимает их, говорит на их языке и разделяет их опыт, они начинают воспринимать его как значимую фигуру.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6412"/>
            <a:ext cx="16230600" cy="6199996"/>
            <a:chOff x="0" y="0"/>
            <a:chExt cx="2319354" cy="88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354" cy="885980"/>
            </a:xfrm>
            <a:custGeom>
              <a:avLst/>
              <a:gdLst/>
              <a:ahLst/>
              <a:cxnLst/>
              <a:rect l="l" t="t" r="r" b="b"/>
              <a:pathLst>
                <a:path w="2319354" h="885980">
                  <a:moveTo>
                    <a:pt x="477" y="0"/>
                  </a:moveTo>
                  <a:lnTo>
                    <a:pt x="2318877" y="0"/>
                  </a:lnTo>
                  <a:cubicBezTo>
                    <a:pt x="2319140" y="0"/>
                    <a:pt x="2319354" y="214"/>
                    <a:pt x="2319354" y="477"/>
                  </a:cubicBezTo>
                  <a:lnTo>
                    <a:pt x="2319354" y="885503"/>
                  </a:lnTo>
                  <a:cubicBezTo>
                    <a:pt x="2319354" y="885766"/>
                    <a:pt x="2319140" y="885980"/>
                    <a:pt x="2318877" y="885980"/>
                  </a:cubicBezTo>
                  <a:lnTo>
                    <a:pt x="477" y="885980"/>
                  </a:lnTo>
                  <a:cubicBezTo>
                    <a:pt x="214" y="885980"/>
                    <a:pt x="0" y="885766"/>
                    <a:pt x="0" y="885503"/>
                  </a:cubicBezTo>
                  <a:lnTo>
                    <a:pt x="0" y="477"/>
                  </a:lnTo>
                  <a:cubicBezTo>
                    <a:pt x="0" y="214"/>
                    <a:pt x="214" y="0"/>
                    <a:pt x="477" y="0"/>
                  </a:cubicBezTo>
                  <a:close/>
                </a:path>
              </a:pathLst>
            </a:custGeom>
            <a:blipFill>
              <a:blip r:embed="rId2"/>
              <a:stretch>
                <a:fillRect t="-48169" b="-4816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06440" y="9258300"/>
            <a:ext cx="1492559" cy="1028700"/>
            <a:chOff x="0" y="0"/>
            <a:chExt cx="393102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02" cy="270933"/>
            </a:xfrm>
            <a:custGeom>
              <a:avLst/>
              <a:gdLst/>
              <a:ahLst/>
              <a:cxnLst/>
              <a:rect l="l" t="t" r="r" b="b"/>
              <a:pathLst>
                <a:path w="393102" h="270933">
                  <a:moveTo>
                    <a:pt x="0" y="0"/>
                  </a:moveTo>
                  <a:lnTo>
                    <a:pt x="393102" y="0"/>
                  </a:lnTo>
                  <a:lnTo>
                    <a:pt x="3931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4376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93102" cy="299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52719" y="6630708"/>
            <a:ext cx="14835048" cy="243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62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Когда куратор становится частью группы, студенты начинают верить, </a:t>
            </a:r>
          </a:p>
          <a:p>
            <a:pPr algn="ctr">
              <a:lnSpc>
                <a:spcPts val="6362"/>
              </a:lnSpc>
            </a:pPr>
            <a:r>
              <a:rPr lang="en-US" sz="6299">
                <a:solidFill>
                  <a:srgbClr val="243861"/>
                </a:solidFill>
                <a:latin typeface="Lora"/>
                <a:ea typeface="Lora"/>
                <a:cs typeface="Lora"/>
                <a:sym typeface="Lora"/>
              </a:rPr>
              <a:t>что </a:t>
            </a:r>
            <a:r>
              <a:rPr lang="en-US" sz="6299" b="1">
                <a:solidFill>
                  <a:srgbClr val="243861"/>
                </a:solidFill>
                <a:latin typeface="Lora Bold"/>
                <a:ea typeface="Lora Bold"/>
                <a:cs typeface="Lora Bold"/>
                <a:sym typeface="Lora Bold"/>
              </a:rPr>
              <a:t>они не одни на этом пути</a:t>
            </a:r>
          </a:p>
        </p:txBody>
      </p:sp>
      <p:sp>
        <p:nvSpPr>
          <p:cNvPr id="8" name="Freeform 8"/>
          <p:cNvSpPr/>
          <p:nvPr/>
        </p:nvSpPr>
        <p:spPr>
          <a:xfrm>
            <a:off x="15886567" y="8879151"/>
            <a:ext cx="1648473" cy="758298"/>
          </a:xfrm>
          <a:custGeom>
            <a:avLst/>
            <a:gdLst/>
            <a:ahLst/>
            <a:cxnLst/>
            <a:rect l="l" t="t" r="r" b="b"/>
            <a:pathLst>
              <a:path w="1648473" h="758298">
                <a:moveTo>
                  <a:pt x="0" y="0"/>
                </a:moveTo>
                <a:lnTo>
                  <a:pt x="1648473" y="0"/>
                </a:lnTo>
                <a:lnTo>
                  <a:pt x="1648473" y="758298"/>
                </a:lnTo>
                <a:lnTo>
                  <a:pt x="0" y="75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4445" y="9586404"/>
            <a:ext cx="936550" cy="4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4"/>
              </a:lnSpc>
            </a:pPr>
            <a:r>
              <a:rPr lang="en-US" sz="3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08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07790" y="5270196"/>
            <a:ext cx="10072420" cy="985848"/>
            <a:chOff x="0" y="0"/>
            <a:chExt cx="2652818" cy="2596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2819" cy="259647"/>
            </a:xfrm>
            <a:custGeom>
              <a:avLst/>
              <a:gdLst/>
              <a:ahLst/>
              <a:cxnLst/>
              <a:rect l="l" t="t" r="r" b="b"/>
              <a:pathLst>
                <a:path w="2652819" h="259647">
                  <a:moveTo>
                    <a:pt x="39200" y="0"/>
                  </a:moveTo>
                  <a:lnTo>
                    <a:pt x="2613619" y="0"/>
                  </a:lnTo>
                  <a:cubicBezTo>
                    <a:pt x="2624015" y="0"/>
                    <a:pt x="2633986" y="4130"/>
                    <a:pt x="2641337" y="11481"/>
                  </a:cubicBezTo>
                  <a:cubicBezTo>
                    <a:pt x="2648689" y="18833"/>
                    <a:pt x="2652819" y="28803"/>
                    <a:pt x="2652819" y="39200"/>
                  </a:cubicBezTo>
                  <a:lnTo>
                    <a:pt x="2652819" y="220447"/>
                  </a:lnTo>
                  <a:cubicBezTo>
                    <a:pt x="2652819" y="230844"/>
                    <a:pt x="2648689" y="240815"/>
                    <a:pt x="2641337" y="248166"/>
                  </a:cubicBezTo>
                  <a:cubicBezTo>
                    <a:pt x="2633986" y="255517"/>
                    <a:pt x="2624015" y="259647"/>
                    <a:pt x="2613619" y="259647"/>
                  </a:cubicBezTo>
                  <a:lnTo>
                    <a:pt x="39200" y="259647"/>
                  </a:lnTo>
                  <a:cubicBezTo>
                    <a:pt x="28803" y="259647"/>
                    <a:pt x="18833" y="255517"/>
                    <a:pt x="11481" y="248166"/>
                  </a:cubicBezTo>
                  <a:cubicBezTo>
                    <a:pt x="4130" y="240815"/>
                    <a:pt x="0" y="230844"/>
                    <a:pt x="0" y="220447"/>
                  </a:cubicBezTo>
                  <a:lnTo>
                    <a:pt x="0" y="39200"/>
                  </a:lnTo>
                  <a:cubicBezTo>
                    <a:pt x="0" y="28803"/>
                    <a:pt x="4130" y="18833"/>
                    <a:pt x="11481" y="11481"/>
                  </a:cubicBezTo>
                  <a:cubicBezTo>
                    <a:pt x="18833" y="4130"/>
                    <a:pt x="28803" y="0"/>
                    <a:pt x="3920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652818" cy="288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899787" y="925556"/>
            <a:ext cx="825152" cy="206288"/>
          </a:xfrm>
          <a:custGeom>
            <a:avLst/>
            <a:gdLst/>
            <a:ahLst/>
            <a:cxnLst/>
            <a:rect l="l" t="t" r="r" b="b"/>
            <a:pathLst>
              <a:path w="825152" h="206288">
                <a:moveTo>
                  <a:pt x="0" y="0"/>
                </a:moveTo>
                <a:lnTo>
                  <a:pt x="825152" y="0"/>
                </a:lnTo>
                <a:lnTo>
                  <a:pt x="825152" y="206288"/>
                </a:lnTo>
                <a:lnTo>
                  <a:pt x="0" y="206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5738" y="1864715"/>
            <a:ext cx="15836525" cy="314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0"/>
              </a:lnSpc>
            </a:pPr>
            <a:r>
              <a:rPr lang="en-US" sz="1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СПАСИБО ЗА ВНИМАНИЕ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38102" y="5431333"/>
            <a:ext cx="781179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43761"/>
                </a:solidFill>
                <a:latin typeface="Lora Bold"/>
                <a:ea typeface="Lora Bold"/>
                <a:cs typeface="Lora Bold"/>
                <a:sym typeface="Lora Bold"/>
              </a:rPr>
              <a:t>Ваши вопросы?</a:t>
            </a:r>
          </a:p>
        </p:txBody>
      </p:sp>
      <p:sp>
        <p:nvSpPr>
          <p:cNvPr id="9" name="Freeform 9"/>
          <p:cNvSpPr/>
          <p:nvPr/>
        </p:nvSpPr>
        <p:spPr>
          <a:xfrm>
            <a:off x="1279138" y="9155156"/>
            <a:ext cx="825152" cy="206288"/>
          </a:xfrm>
          <a:custGeom>
            <a:avLst/>
            <a:gdLst/>
            <a:ahLst/>
            <a:cxnLst/>
            <a:rect l="l" t="t" r="r" b="b"/>
            <a:pathLst>
              <a:path w="825152" h="206288">
                <a:moveTo>
                  <a:pt x="0" y="0"/>
                </a:moveTo>
                <a:lnTo>
                  <a:pt x="825152" y="0"/>
                </a:lnTo>
                <a:lnTo>
                  <a:pt x="825152" y="206288"/>
                </a:lnTo>
                <a:lnTo>
                  <a:pt x="0" y="206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5746" y="7768137"/>
            <a:ext cx="1259650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старший преподаватель кафедры информатики и веб-дизайна БГТУ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Игнаткова Янина Алексеевна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507</Words>
  <Application>Microsoft Office PowerPoint</Application>
  <PresentationFormat>Произвольный</PresentationFormat>
  <Paragraphs>69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Inter</vt:lpstr>
      <vt:lpstr>Calibri</vt:lpstr>
      <vt:lpstr>Inter Bold</vt:lpstr>
      <vt:lpstr>Lora Bold</vt:lpstr>
      <vt:lpstr>Lora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Today</dc:title>
  <cp:lastModifiedBy>IY</cp:lastModifiedBy>
  <cp:revision>2</cp:revision>
  <dcterms:created xsi:type="dcterms:W3CDTF">2006-08-16T00:00:00Z</dcterms:created>
  <dcterms:modified xsi:type="dcterms:W3CDTF">2025-11-20T15:15:19Z</dcterms:modified>
  <dc:identifier>DAG5PjdE0-E</dc:identifier>
</cp:coreProperties>
</file>