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8" r:id="rId2"/>
    <p:sldId id="260" r:id="rId3"/>
    <p:sldId id="261" r:id="rId4"/>
    <p:sldId id="262" r:id="rId5"/>
    <p:sldId id="263" r:id="rId6"/>
    <p:sldId id="264" r:id="rId7"/>
    <p:sldId id="266" r:id="rId8"/>
    <p:sldId id="267" r:id="rId9"/>
    <p:sldId id="268" r:id="rId10"/>
    <p:sldId id="265" r:id="rId11"/>
  </p:sldIdLst>
  <p:sldSz cx="18288000" cy="10287000"/>
  <p:notesSz cx="6858000" cy="9144000"/>
  <p:embeddedFontLst>
    <p:embeddedFont>
      <p:font typeface="Calibri" panose="020F0502020204030204" pitchFamily="34" charset="0"/>
      <p:regular r:id="rId12"/>
      <p:bold r:id="rId13"/>
      <p:italic r:id="rId14"/>
      <p:boldItalic r:id="rId15"/>
    </p:embeddedFont>
    <p:embeddedFont>
      <p:font typeface="Lora" panose="020B0604020202020204" charset="-52"/>
      <p:regular r:id="rId16"/>
    </p:embeddedFont>
    <p:embeddedFont>
      <p:font typeface="Lora Bold" panose="020B0604020202020204" charset="-52"/>
      <p:regular r:id="rId17"/>
    </p:embeddedFont>
    <p:embeddedFont>
      <p:font typeface="Tahoma" panose="020B0604030504040204" pitchFamily="34" charset="0"/>
      <p:regular r:id="rId18"/>
      <p:bold r:id="rId19"/>
    </p:embeddedFont>
    <p:embeddedFont>
      <p:font typeface="Tahoma Bold" panose="020B060402020202020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96793"/>
    <a:srgbClr val="637D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2" d="100"/>
          <a:sy n="32" d="100"/>
        </p:scale>
        <p:origin x="53" y="7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8336" y="2724482"/>
            <a:ext cx="11578767" cy="4365461"/>
            <a:chOff x="0" y="0"/>
            <a:chExt cx="2382462" cy="898243"/>
          </a:xfrm>
        </p:grpSpPr>
        <p:sp>
          <p:nvSpPr>
            <p:cNvPr id="3" name="Freeform 3"/>
            <p:cNvSpPr/>
            <p:nvPr/>
          </p:nvSpPr>
          <p:spPr>
            <a:xfrm>
              <a:off x="0" y="0"/>
              <a:ext cx="2382463" cy="898243"/>
            </a:xfrm>
            <a:custGeom>
              <a:avLst/>
              <a:gdLst/>
              <a:ahLst/>
              <a:cxnLst/>
              <a:rect l="l" t="t" r="r" b="b"/>
              <a:pathLst>
                <a:path w="2382463" h="898243">
                  <a:moveTo>
                    <a:pt x="13059" y="0"/>
                  </a:moveTo>
                  <a:lnTo>
                    <a:pt x="2369403" y="0"/>
                  </a:lnTo>
                  <a:cubicBezTo>
                    <a:pt x="2376616" y="0"/>
                    <a:pt x="2382463" y="5847"/>
                    <a:pt x="2382463" y="13059"/>
                  </a:cubicBezTo>
                  <a:lnTo>
                    <a:pt x="2382463" y="885184"/>
                  </a:lnTo>
                  <a:cubicBezTo>
                    <a:pt x="2382463" y="888647"/>
                    <a:pt x="2381087" y="891969"/>
                    <a:pt x="2378638" y="894418"/>
                  </a:cubicBezTo>
                  <a:cubicBezTo>
                    <a:pt x="2376188" y="896867"/>
                    <a:pt x="2372867" y="898243"/>
                    <a:pt x="2369403" y="898243"/>
                  </a:cubicBezTo>
                  <a:lnTo>
                    <a:pt x="13059" y="898243"/>
                  </a:lnTo>
                  <a:cubicBezTo>
                    <a:pt x="9596" y="898243"/>
                    <a:pt x="6274" y="896867"/>
                    <a:pt x="3825" y="894418"/>
                  </a:cubicBezTo>
                  <a:cubicBezTo>
                    <a:pt x="1376" y="891969"/>
                    <a:pt x="0" y="888647"/>
                    <a:pt x="0" y="885184"/>
                  </a:cubicBezTo>
                  <a:lnTo>
                    <a:pt x="0" y="13059"/>
                  </a:lnTo>
                  <a:cubicBezTo>
                    <a:pt x="0" y="9596"/>
                    <a:pt x="1376" y="6274"/>
                    <a:pt x="3825" y="3825"/>
                  </a:cubicBezTo>
                  <a:cubicBezTo>
                    <a:pt x="6274" y="1376"/>
                    <a:pt x="9596" y="0"/>
                    <a:pt x="13059" y="0"/>
                  </a:cubicBezTo>
                  <a:close/>
                </a:path>
              </a:pathLst>
            </a:custGeom>
            <a:solidFill>
              <a:srgbClr val="496793"/>
            </a:solidFill>
          </p:spPr>
        </p:sp>
        <p:sp>
          <p:nvSpPr>
            <p:cNvPr id="4" name="TextBox 4"/>
            <p:cNvSpPr txBox="1"/>
            <p:nvPr/>
          </p:nvSpPr>
          <p:spPr>
            <a:xfrm>
              <a:off x="0" y="-38100"/>
              <a:ext cx="2382462" cy="93634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9525498" y="-1563640"/>
            <a:ext cx="12941704" cy="12941704"/>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D8FF"/>
            </a:solidFill>
          </p:spPr>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8" name="AutoShape 8"/>
          <p:cNvSpPr/>
          <p:nvPr/>
        </p:nvSpPr>
        <p:spPr>
          <a:xfrm>
            <a:off x="0" y="8343900"/>
            <a:ext cx="18619999" cy="0"/>
          </a:xfrm>
          <a:prstGeom prst="line">
            <a:avLst/>
          </a:prstGeom>
          <a:ln w="38100" cap="flat">
            <a:solidFill>
              <a:srgbClr val="637DB2"/>
            </a:solidFill>
            <a:prstDash val="solid"/>
            <a:headEnd type="none" w="sm" len="sm"/>
            <a:tailEnd type="none" w="sm" len="sm"/>
          </a:ln>
        </p:spPr>
      </p:sp>
      <p:sp>
        <p:nvSpPr>
          <p:cNvPr id="9" name="Freeform 9"/>
          <p:cNvSpPr/>
          <p:nvPr/>
        </p:nvSpPr>
        <p:spPr>
          <a:xfrm>
            <a:off x="11734800" y="1562475"/>
            <a:ext cx="5911062" cy="6689473"/>
          </a:xfrm>
          <a:custGeom>
            <a:avLst/>
            <a:gdLst/>
            <a:ahLst/>
            <a:cxnLst/>
            <a:rect l="l" t="t" r="r" b="b"/>
            <a:pathLst>
              <a:path w="5911062" h="6689473">
                <a:moveTo>
                  <a:pt x="0" y="0"/>
                </a:moveTo>
                <a:lnTo>
                  <a:pt x="5911061" y="0"/>
                </a:lnTo>
                <a:lnTo>
                  <a:pt x="5911061" y="6689472"/>
                </a:lnTo>
                <a:lnTo>
                  <a:pt x="0" y="6689472"/>
                </a:lnTo>
                <a:lnTo>
                  <a:pt x="0" y="0"/>
                </a:lnTo>
                <a:close/>
              </a:path>
            </a:pathLst>
          </a:custGeom>
          <a:blipFill>
            <a:blip r:embed="rId2"/>
            <a:stretch>
              <a:fillRect/>
            </a:stretch>
          </a:blipFill>
        </p:spPr>
      </p:sp>
      <p:sp>
        <p:nvSpPr>
          <p:cNvPr id="10" name="TextBox 10"/>
          <p:cNvSpPr txBox="1"/>
          <p:nvPr/>
        </p:nvSpPr>
        <p:spPr>
          <a:xfrm>
            <a:off x="1277158" y="4208004"/>
            <a:ext cx="7455906" cy="2437004"/>
          </a:xfrm>
          <a:prstGeom prst="rect">
            <a:avLst/>
          </a:prstGeom>
        </p:spPr>
        <p:txBody>
          <a:bodyPr lIns="0" tIns="0" rIns="0" bIns="0" rtlCol="0" anchor="t">
            <a:spAutoFit/>
          </a:bodyPr>
          <a:lstStyle/>
          <a:p>
            <a:pPr algn="ctr">
              <a:lnSpc>
                <a:spcPts val="9476"/>
              </a:lnSpc>
            </a:pPr>
            <a:r>
              <a:rPr lang="en-US" sz="9200" b="1" dirty="0">
                <a:solidFill>
                  <a:srgbClr val="FFFFFF"/>
                </a:solidFill>
                <a:latin typeface="Tahoma Bold"/>
                <a:ea typeface="Tahoma Bold"/>
                <a:cs typeface="Tahoma Bold"/>
                <a:sym typeface="Tahoma Bold"/>
              </a:rPr>
              <a:t>“Я – часть </a:t>
            </a:r>
            <a:r>
              <a:rPr lang="en-US" sz="9200" b="1" dirty="0" err="1">
                <a:solidFill>
                  <a:srgbClr val="FFFFFF"/>
                </a:solidFill>
                <a:latin typeface="Tahoma Bold"/>
                <a:ea typeface="Tahoma Bold"/>
                <a:cs typeface="Tahoma Bold"/>
                <a:sym typeface="Tahoma Bold"/>
              </a:rPr>
              <a:t>будущего</a:t>
            </a:r>
            <a:r>
              <a:rPr lang="en-US" sz="9200" b="1" dirty="0">
                <a:solidFill>
                  <a:srgbClr val="FFFFFF"/>
                </a:solidFill>
                <a:latin typeface="Tahoma Bold"/>
                <a:ea typeface="Tahoma Bold"/>
                <a:cs typeface="Tahoma Bold"/>
                <a:sym typeface="Tahoma Bold"/>
              </a:rPr>
              <a:t>”</a:t>
            </a:r>
          </a:p>
        </p:txBody>
      </p:sp>
      <p:sp>
        <p:nvSpPr>
          <p:cNvPr id="11" name="TextBox 11"/>
          <p:cNvSpPr txBox="1"/>
          <p:nvPr/>
        </p:nvSpPr>
        <p:spPr>
          <a:xfrm>
            <a:off x="1249763" y="3065639"/>
            <a:ext cx="7510697" cy="788670"/>
          </a:xfrm>
          <a:prstGeom prst="rect">
            <a:avLst/>
          </a:prstGeom>
        </p:spPr>
        <p:txBody>
          <a:bodyPr lIns="0" tIns="0" rIns="0" bIns="0" rtlCol="0" anchor="t">
            <a:spAutoFit/>
          </a:bodyPr>
          <a:lstStyle/>
          <a:p>
            <a:pPr algn="ctr">
              <a:lnSpc>
                <a:spcPts val="3090"/>
              </a:lnSpc>
            </a:pPr>
            <a:r>
              <a:rPr lang="ru-RU" sz="3000" dirty="0">
                <a:solidFill>
                  <a:srgbClr val="FFFFFF"/>
                </a:solidFill>
                <a:latin typeface="Tahoma"/>
                <a:ea typeface="Tahoma"/>
                <a:cs typeface="Tahoma"/>
                <a:sym typeface="Tahoma"/>
              </a:rPr>
              <a:t>Цикл</a:t>
            </a:r>
            <a:r>
              <a:rPr lang="en-US" sz="3000" dirty="0">
                <a:solidFill>
                  <a:srgbClr val="FFFFFF"/>
                </a:solidFill>
                <a:latin typeface="Tahoma"/>
                <a:ea typeface="Tahoma"/>
                <a:cs typeface="Tahoma"/>
                <a:sym typeface="Tahoma"/>
              </a:rPr>
              <a:t> </a:t>
            </a:r>
            <a:r>
              <a:rPr lang="en-US" sz="3000" dirty="0" err="1">
                <a:solidFill>
                  <a:srgbClr val="FFFFFF"/>
                </a:solidFill>
                <a:latin typeface="Tahoma"/>
                <a:ea typeface="Tahoma"/>
                <a:cs typeface="Tahoma"/>
                <a:sym typeface="Tahoma"/>
              </a:rPr>
              <a:t>кураторских</a:t>
            </a:r>
            <a:r>
              <a:rPr lang="en-US" sz="3000" dirty="0">
                <a:solidFill>
                  <a:srgbClr val="FFFFFF"/>
                </a:solidFill>
                <a:latin typeface="Tahoma"/>
                <a:ea typeface="Tahoma"/>
                <a:cs typeface="Tahoma"/>
                <a:sym typeface="Tahoma"/>
              </a:rPr>
              <a:t> </a:t>
            </a:r>
            <a:r>
              <a:rPr lang="en-US" sz="3000" dirty="0" err="1">
                <a:solidFill>
                  <a:srgbClr val="FFFFFF"/>
                </a:solidFill>
                <a:latin typeface="Tahoma"/>
                <a:ea typeface="Tahoma"/>
                <a:cs typeface="Tahoma"/>
                <a:sym typeface="Tahoma"/>
              </a:rPr>
              <a:t>часов</a:t>
            </a:r>
            <a:r>
              <a:rPr lang="en-US" sz="3000" dirty="0">
                <a:solidFill>
                  <a:srgbClr val="FFFFFF"/>
                </a:solidFill>
                <a:latin typeface="Tahoma"/>
                <a:ea typeface="Tahoma"/>
                <a:cs typeface="Tahoma"/>
                <a:sym typeface="Tahoma"/>
              </a:rPr>
              <a:t> </a:t>
            </a:r>
          </a:p>
          <a:p>
            <a:pPr algn="ctr">
              <a:lnSpc>
                <a:spcPts val="3090"/>
              </a:lnSpc>
            </a:pPr>
            <a:r>
              <a:rPr lang="en-US" sz="3000" dirty="0" err="1">
                <a:solidFill>
                  <a:srgbClr val="FFFFFF"/>
                </a:solidFill>
                <a:latin typeface="Tahoma"/>
                <a:ea typeface="Tahoma"/>
                <a:cs typeface="Tahoma"/>
                <a:sym typeface="Tahoma"/>
              </a:rPr>
              <a:t>для</a:t>
            </a:r>
            <a:r>
              <a:rPr lang="en-US" sz="3000" dirty="0">
                <a:solidFill>
                  <a:srgbClr val="FFFFFF"/>
                </a:solidFill>
                <a:latin typeface="Tahoma"/>
                <a:ea typeface="Tahoma"/>
                <a:cs typeface="Tahoma"/>
                <a:sym typeface="Tahoma"/>
              </a:rPr>
              <a:t> </a:t>
            </a:r>
            <a:r>
              <a:rPr lang="en-US" sz="3000" dirty="0" err="1">
                <a:solidFill>
                  <a:srgbClr val="FFFFFF"/>
                </a:solidFill>
                <a:latin typeface="Tahoma"/>
                <a:ea typeface="Tahoma"/>
                <a:cs typeface="Tahoma"/>
                <a:sym typeface="Tahoma"/>
              </a:rPr>
              <a:t>студентов</a:t>
            </a:r>
            <a:r>
              <a:rPr lang="en-US" sz="3000" dirty="0">
                <a:solidFill>
                  <a:srgbClr val="FFFFFF"/>
                </a:solidFill>
                <a:latin typeface="Tahoma"/>
                <a:ea typeface="Tahoma"/>
                <a:cs typeface="Tahoma"/>
                <a:sym typeface="Tahoma"/>
              </a:rPr>
              <a:t> </a:t>
            </a:r>
            <a:r>
              <a:rPr lang="en-US" sz="3000" dirty="0" err="1">
                <a:solidFill>
                  <a:srgbClr val="FFFFFF"/>
                </a:solidFill>
                <a:latin typeface="Tahoma"/>
                <a:ea typeface="Tahoma"/>
                <a:cs typeface="Tahoma"/>
                <a:sym typeface="Tahoma"/>
              </a:rPr>
              <a:t>первого</a:t>
            </a:r>
            <a:r>
              <a:rPr lang="en-US" sz="3000" dirty="0">
                <a:solidFill>
                  <a:srgbClr val="FFFFFF"/>
                </a:solidFill>
                <a:latin typeface="Tahoma"/>
                <a:ea typeface="Tahoma"/>
                <a:cs typeface="Tahoma"/>
                <a:sym typeface="Tahoma"/>
              </a:rPr>
              <a:t> </a:t>
            </a:r>
            <a:r>
              <a:rPr lang="en-US" sz="3000" dirty="0" err="1">
                <a:solidFill>
                  <a:srgbClr val="FFFFFF"/>
                </a:solidFill>
                <a:latin typeface="Tahoma"/>
                <a:ea typeface="Tahoma"/>
                <a:cs typeface="Tahoma"/>
                <a:sym typeface="Tahoma"/>
              </a:rPr>
              <a:t>курса</a:t>
            </a:r>
            <a:endParaRPr lang="en-US" sz="3000" dirty="0">
              <a:solidFill>
                <a:srgbClr val="FFFFFF"/>
              </a:solidFill>
              <a:latin typeface="Tahoma"/>
              <a:ea typeface="Tahoma"/>
              <a:cs typeface="Tahoma"/>
              <a:sym typeface="Tahoma"/>
            </a:endParaRPr>
          </a:p>
        </p:txBody>
      </p:sp>
      <p:sp>
        <p:nvSpPr>
          <p:cNvPr id="12" name="TextBox 12"/>
          <p:cNvSpPr txBox="1"/>
          <p:nvPr/>
        </p:nvSpPr>
        <p:spPr>
          <a:xfrm>
            <a:off x="1717903" y="8459250"/>
            <a:ext cx="7455906" cy="1590179"/>
          </a:xfrm>
          <a:prstGeom prst="rect">
            <a:avLst/>
          </a:prstGeom>
        </p:spPr>
        <p:txBody>
          <a:bodyPr wrap="square" lIns="0" tIns="0" rIns="0" bIns="0" rtlCol="0" anchor="t">
            <a:spAutoFit/>
          </a:bodyPr>
          <a:lstStyle/>
          <a:p>
            <a:pPr algn="l">
              <a:lnSpc>
                <a:spcPts val="3090"/>
              </a:lnSpc>
            </a:pPr>
            <a:r>
              <a:rPr lang="en-US" sz="3000" b="1" dirty="0">
                <a:solidFill>
                  <a:srgbClr val="496793"/>
                </a:solidFill>
                <a:latin typeface="Lora Bold"/>
                <a:ea typeface="Lora Bold"/>
                <a:cs typeface="Lora Bold"/>
                <a:sym typeface="Lora Bold"/>
              </a:rPr>
              <a:t>Игнаткова Янина Алексеевна, </a:t>
            </a:r>
          </a:p>
          <a:p>
            <a:pPr>
              <a:lnSpc>
                <a:spcPts val="3090"/>
              </a:lnSpc>
            </a:pPr>
            <a:r>
              <a:rPr lang="en-US" sz="3000" dirty="0">
                <a:solidFill>
                  <a:srgbClr val="496793"/>
                </a:solidFill>
                <a:latin typeface="Lora"/>
                <a:ea typeface="Lora"/>
                <a:cs typeface="Lora"/>
                <a:sym typeface="Lora"/>
              </a:rPr>
              <a:t>старший преподаватель кафедры информатики и веб-дизайна</a:t>
            </a:r>
            <a:r>
              <a:rPr lang="ru-RU" sz="3000" dirty="0">
                <a:solidFill>
                  <a:srgbClr val="496793"/>
                </a:solidFill>
                <a:latin typeface="Lora"/>
                <a:ea typeface="Lora"/>
                <a:cs typeface="Lora"/>
                <a:sym typeface="Lora"/>
              </a:rPr>
              <a:t>,</a:t>
            </a:r>
          </a:p>
          <a:p>
            <a:pPr>
              <a:lnSpc>
                <a:spcPts val="3090"/>
              </a:lnSpc>
            </a:pPr>
            <a:r>
              <a:rPr lang="ru-RU" sz="3000" dirty="0">
                <a:solidFill>
                  <a:srgbClr val="496793"/>
                </a:solidFill>
                <a:latin typeface="Lora"/>
                <a:ea typeface="Lora"/>
                <a:cs typeface="Lora"/>
                <a:sym typeface="Lora"/>
              </a:rPr>
              <a:t>куратор 1 курса, 5 группы</a:t>
            </a:r>
            <a:endParaRPr lang="en-US" sz="3000" dirty="0">
              <a:solidFill>
                <a:srgbClr val="496793"/>
              </a:solidFill>
              <a:latin typeface="Lora"/>
              <a:ea typeface="Lora"/>
              <a:cs typeface="Lora"/>
              <a:sym typeface="Lora"/>
            </a:endParaRPr>
          </a:p>
        </p:txBody>
      </p:sp>
      <p:sp>
        <p:nvSpPr>
          <p:cNvPr id="13" name="TextBox 13"/>
          <p:cNvSpPr txBox="1"/>
          <p:nvPr/>
        </p:nvSpPr>
        <p:spPr>
          <a:xfrm>
            <a:off x="2438400" y="789724"/>
            <a:ext cx="13830300" cy="416781"/>
          </a:xfrm>
          <a:prstGeom prst="rect">
            <a:avLst/>
          </a:prstGeom>
        </p:spPr>
        <p:txBody>
          <a:bodyPr wrap="square" lIns="0" tIns="0" rIns="0" bIns="0" rtlCol="0" anchor="t">
            <a:spAutoFit/>
          </a:bodyPr>
          <a:lstStyle/>
          <a:p>
            <a:pPr algn="ctr">
              <a:lnSpc>
                <a:spcPts val="3090"/>
              </a:lnSpc>
            </a:pPr>
            <a:r>
              <a:rPr lang="en-US" sz="3600" b="1" dirty="0">
                <a:solidFill>
                  <a:srgbClr val="496793"/>
                </a:solidFill>
                <a:latin typeface="Lora"/>
                <a:ea typeface="Lora"/>
                <a:cs typeface="Lora"/>
                <a:sym typeface="Lora"/>
              </a:rPr>
              <a:t>Белорусский государственный технологический университет</a:t>
            </a:r>
          </a:p>
        </p:txBody>
      </p:sp>
      <p:sp>
        <p:nvSpPr>
          <p:cNvPr id="14" name="TextBox 12">
            <a:extLst>
              <a:ext uri="{FF2B5EF4-FFF2-40B4-BE49-F238E27FC236}">
                <a16:creationId xmlns:a16="http://schemas.microsoft.com/office/drawing/2014/main" id="{E6FEFC33-D20A-4332-BBD7-328875E1C6CF}"/>
              </a:ext>
            </a:extLst>
          </p:cNvPr>
          <p:cNvSpPr txBox="1"/>
          <p:nvPr/>
        </p:nvSpPr>
        <p:spPr>
          <a:xfrm>
            <a:off x="15064740" y="8827459"/>
            <a:ext cx="2209800" cy="397545"/>
          </a:xfrm>
          <a:prstGeom prst="rect">
            <a:avLst/>
          </a:prstGeom>
        </p:spPr>
        <p:txBody>
          <a:bodyPr wrap="square" lIns="0" tIns="0" rIns="0" bIns="0" rtlCol="0" anchor="t">
            <a:spAutoFit/>
          </a:bodyPr>
          <a:lstStyle/>
          <a:p>
            <a:pPr algn="r">
              <a:lnSpc>
                <a:spcPts val="3090"/>
              </a:lnSpc>
            </a:pPr>
            <a:r>
              <a:rPr lang="ru-RU" sz="3000" b="1" dirty="0">
                <a:solidFill>
                  <a:srgbClr val="496793"/>
                </a:solidFill>
                <a:latin typeface="Lora Bold"/>
                <a:ea typeface="Lora Bold"/>
                <a:cs typeface="Lora Bold"/>
                <a:sym typeface="Lora Bold"/>
              </a:rPr>
              <a:t>2025 год</a:t>
            </a:r>
            <a:endParaRPr lang="en-US" sz="3000" dirty="0">
              <a:solidFill>
                <a:srgbClr val="496793"/>
              </a:solidFill>
              <a:latin typeface="Lora"/>
              <a:ea typeface="Lora"/>
              <a:cs typeface="Lora"/>
              <a:sym typeface="Lor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B678834B-7C3C-4D6D-BB47-4FE0F20F16AE}"/>
              </a:ext>
            </a:extLst>
          </p:cNvPr>
          <p:cNvSpPr/>
          <p:nvPr/>
        </p:nvSpPr>
        <p:spPr>
          <a:xfrm>
            <a:off x="1011169" y="1955780"/>
            <a:ext cx="16306800" cy="3416320"/>
          </a:xfrm>
          <a:prstGeom prst="rect">
            <a:avLst/>
          </a:prstGeom>
        </p:spPr>
        <p:txBody>
          <a:bodyPr wrap="square">
            <a:spAutoFit/>
          </a:bodyPr>
          <a:lstStyle/>
          <a:p>
            <a:r>
              <a:rPr lang="ru-RU" sz="2400" dirty="0">
                <a:solidFill>
                  <a:srgbClr val="496793"/>
                </a:solidFill>
                <a:latin typeface="Lora" panose="020B0604020202020204" charset="-52"/>
              </a:rPr>
              <a:t>Цикл кураторских часов «Я — часть будущего» — это </a:t>
            </a:r>
            <a:r>
              <a:rPr lang="ru-RU" sz="2400" b="1" dirty="0">
                <a:solidFill>
                  <a:srgbClr val="496793"/>
                </a:solidFill>
                <a:latin typeface="Lora" panose="020B0604020202020204" charset="-52"/>
              </a:rPr>
              <a:t>инициативная модель воспитательной работы</a:t>
            </a:r>
            <a:r>
              <a:rPr lang="ru-RU" sz="2400" dirty="0">
                <a:solidFill>
                  <a:srgbClr val="496793"/>
                </a:solidFill>
                <a:latin typeface="Lora" panose="020B0604020202020204" charset="-52"/>
              </a:rPr>
              <a:t>, предлагающая кураторам структурированный путь формирования гражданской, культурной и цифровой идентичности студентов.</a:t>
            </a:r>
          </a:p>
          <a:p>
            <a:endParaRPr lang="ru-RU" sz="2400" dirty="0">
              <a:solidFill>
                <a:srgbClr val="496793"/>
              </a:solidFill>
              <a:latin typeface="Lora" panose="020B0604020202020204" charset="-52"/>
            </a:endParaRPr>
          </a:p>
          <a:p>
            <a:r>
              <a:rPr lang="ru-RU" sz="2400" dirty="0">
                <a:solidFill>
                  <a:srgbClr val="496793"/>
                </a:solidFill>
                <a:latin typeface="Lora" panose="020B0604020202020204" charset="-52"/>
              </a:rPr>
              <a:t>Он отвечает на вызовы современного мира: информационную перегрузку, социальную фрагментацию, потерю ориентиров и ослабление связей. В этих условиях </a:t>
            </a:r>
            <a:r>
              <a:rPr lang="ru-RU" sz="2400" b="1" dirty="0">
                <a:solidFill>
                  <a:srgbClr val="496793"/>
                </a:solidFill>
                <a:latin typeface="Lora" panose="020B0604020202020204" charset="-52"/>
              </a:rPr>
              <a:t>роль куратора становится стратегической</a:t>
            </a:r>
            <a:r>
              <a:rPr lang="ru-RU" sz="2400" dirty="0">
                <a:solidFill>
                  <a:srgbClr val="496793"/>
                </a:solidFill>
                <a:latin typeface="Lora" panose="020B0604020202020204" charset="-52"/>
              </a:rPr>
              <a:t> — не просто сопровождать, а </a:t>
            </a:r>
            <a:r>
              <a:rPr lang="ru-RU" sz="2400" b="1" dirty="0">
                <a:solidFill>
                  <a:srgbClr val="496793"/>
                </a:solidFill>
                <a:latin typeface="Lora" panose="020B0604020202020204" charset="-52"/>
              </a:rPr>
              <a:t>воспитывать личность, способную противостоять вызовам, сохранять устойчивость и нести национальный код</a:t>
            </a:r>
            <a:r>
              <a:rPr lang="ru-RU" sz="2400" dirty="0">
                <a:solidFill>
                  <a:srgbClr val="496793"/>
                </a:solidFill>
                <a:latin typeface="Lora" panose="020B0604020202020204" charset="-52"/>
              </a:rPr>
              <a:t>.</a:t>
            </a:r>
          </a:p>
          <a:p>
            <a:endParaRPr lang="ru-RU" sz="2400" dirty="0">
              <a:solidFill>
                <a:srgbClr val="496793"/>
              </a:solidFill>
              <a:latin typeface="Lora" panose="020B0604020202020204" charset="-52"/>
            </a:endParaRPr>
          </a:p>
        </p:txBody>
      </p:sp>
      <p:grpSp>
        <p:nvGrpSpPr>
          <p:cNvPr id="4" name="Group 2">
            <a:extLst>
              <a:ext uri="{FF2B5EF4-FFF2-40B4-BE49-F238E27FC236}">
                <a16:creationId xmlns:a16="http://schemas.microsoft.com/office/drawing/2014/main" id="{6A6349BF-F5F8-4E81-9292-DDAD98DBEC26}"/>
              </a:ext>
            </a:extLst>
          </p:cNvPr>
          <p:cNvGrpSpPr/>
          <p:nvPr/>
        </p:nvGrpSpPr>
        <p:grpSpPr>
          <a:xfrm>
            <a:off x="-169237" y="150420"/>
            <a:ext cx="18626471" cy="1526938"/>
            <a:chOff x="0" y="0"/>
            <a:chExt cx="3832607" cy="424760"/>
          </a:xfrm>
        </p:grpSpPr>
        <p:sp>
          <p:nvSpPr>
            <p:cNvPr id="5" name="Freeform 3">
              <a:extLst>
                <a:ext uri="{FF2B5EF4-FFF2-40B4-BE49-F238E27FC236}">
                  <a16:creationId xmlns:a16="http://schemas.microsoft.com/office/drawing/2014/main" id="{E33F1EF2-7D57-4569-9F16-CAC0AB56CF27}"/>
                </a:ext>
              </a:extLst>
            </p:cNvPr>
            <p:cNvSpPr/>
            <p:nvPr/>
          </p:nvSpPr>
          <p:spPr>
            <a:xfrm>
              <a:off x="0" y="0"/>
              <a:ext cx="3832607" cy="424760"/>
            </a:xfrm>
            <a:custGeom>
              <a:avLst/>
              <a:gdLst/>
              <a:ahLst/>
              <a:cxnLst/>
              <a:rect l="l" t="t" r="r" b="b"/>
              <a:pathLst>
                <a:path w="3832607" h="424760">
                  <a:moveTo>
                    <a:pt x="8118" y="0"/>
                  </a:moveTo>
                  <a:lnTo>
                    <a:pt x="3824489" y="0"/>
                  </a:lnTo>
                  <a:cubicBezTo>
                    <a:pt x="3826642" y="0"/>
                    <a:pt x="3828707" y="855"/>
                    <a:pt x="3830229" y="2378"/>
                  </a:cubicBezTo>
                  <a:cubicBezTo>
                    <a:pt x="3831752" y="3900"/>
                    <a:pt x="3832607" y="5965"/>
                    <a:pt x="3832607" y="8118"/>
                  </a:cubicBezTo>
                  <a:lnTo>
                    <a:pt x="3832607" y="416642"/>
                  </a:lnTo>
                  <a:cubicBezTo>
                    <a:pt x="3832607" y="418795"/>
                    <a:pt x="3831752" y="420860"/>
                    <a:pt x="3830229" y="422382"/>
                  </a:cubicBezTo>
                  <a:cubicBezTo>
                    <a:pt x="3828707" y="423905"/>
                    <a:pt x="3826642" y="424760"/>
                    <a:pt x="3824489" y="424760"/>
                  </a:cubicBezTo>
                  <a:lnTo>
                    <a:pt x="8118" y="424760"/>
                  </a:lnTo>
                  <a:cubicBezTo>
                    <a:pt x="5965" y="424760"/>
                    <a:pt x="3900" y="423905"/>
                    <a:pt x="2378" y="422382"/>
                  </a:cubicBezTo>
                  <a:cubicBezTo>
                    <a:pt x="855" y="420860"/>
                    <a:pt x="0" y="418795"/>
                    <a:pt x="0" y="416642"/>
                  </a:cubicBezTo>
                  <a:lnTo>
                    <a:pt x="0" y="8118"/>
                  </a:lnTo>
                  <a:cubicBezTo>
                    <a:pt x="0" y="5965"/>
                    <a:pt x="855" y="3900"/>
                    <a:pt x="2378" y="2378"/>
                  </a:cubicBezTo>
                  <a:cubicBezTo>
                    <a:pt x="3900" y="855"/>
                    <a:pt x="5965" y="0"/>
                    <a:pt x="8118" y="0"/>
                  </a:cubicBezTo>
                  <a:close/>
                </a:path>
              </a:pathLst>
            </a:custGeom>
            <a:solidFill>
              <a:srgbClr val="496793"/>
            </a:solidFill>
          </p:spPr>
        </p:sp>
        <p:sp>
          <p:nvSpPr>
            <p:cNvPr id="6" name="TextBox 4">
              <a:extLst>
                <a:ext uri="{FF2B5EF4-FFF2-40B4-BE49-F238E27FC236}">
                  <a16:creationId xmlns:a16="http://schemas.microsoft.com/office/drawing/2014/main" id="{36976011-0742-4F47-AAA3-2E302007726B}"/>
                </a:ext>
              </a:extLst>
            </p:cNvPr>
            <p:cNvSpPr txBox="1"/>
            <p:nvPr/>
          </p:nvSpPr>
          <p:spPr>
            <a:xfrm>
              <a:off x="0" y="-38100"/>
              <a:ext cx="3832607" cy="462860"/>
            </a:xfrm>
            <a:prstGeom prst="rect">
              <a:avLst/>
            </a:prstGeom>
          </p:spPr>
          <p:txBody>
            <a:bodyPr lIns="50800" tIns="50800" rIns="50800" bIns="50800" rtlCol="0" anchor="ctr"/>
            <a:lstStyle/>
            <a:p>
              <a:pPr algn="ctr">
                <a:lnSpc>
                  <a:spcPts val="2659"/>
                </a:lnSpc>
              </a:pPr>
              <a:endParaRPr/>
            </a:p>
          </p:txBody>
        </p:sp>
      </p:grpSp>
      <p:sp>
        <p:nvSpPr>
          <p:cNvPr id="7" name="TextBox 6">
            <a:extLst>
              <a:ext uri="{FF2B5EF4-FFF2-40B4-BE49-F238E27FC236}">
                <a16:creationId xmlns:a16="http://schemas.microsoft.com/office/drawing/2014/main" id="{20E6741E-DCDF-4B6C-A3AB-44194865AEEB}"/>
              </a:ext>
            </a:extLst>
          </p:cNvPr>
          <p:cNvSpPr txBox="1"/>
          <p:nvPr/>
        </p:nvSpPr>
        <p:spPr>
          <a:xfrm>
            <a:off x="1028698" y="301668"/>
            <a:ext cx="16230600" cy="1087477"/>
          </a:xfrm>
          <a:prstGeom prst="rect">
            <a:avLst/>
          </a:prstGeom>
        </p:spPr>
        <p:txBody>
          <a:bodyPr lIns="0" tIns="0" rIns="0" bIns="0" rtlCol="0" anchor="t">
            <a:spAutoFit/>
          </a:bodyPr>
          <a:lstStyle/>
          <a:p>
            <a:pPr algn="ctr">
              <a:lnSpc>
                <a:spcPts val="9476"/>
              </a:lnSpc>
            </a:pPr>
            <a:r>
              <a:rPr lang="ru-RU" sz="6000" b="1" dirty="0">
                <a:solidFill>
                  <a:srgbClr val="FFFFFF"/>
                </a:solidFill>
                <a:latin typeface="Tahoma Bold"/>
                <a:ea typeface="Tahoma Bold"/>
                <a:cs typeface="Tahoma Bold"/>
                <a:sym typeface="Tahoma Bold"/>
              </a:rPr>
              <a:t>Заключение</a:t>
            </a:r>
            <a:endParaRPr lang="en-US" sz="6000" b="1" dirty="0">
              <a:solidFill>
                <a:srgbClr val="FFFFFF"/>
              </a:solidFill>
              <a:latin typeface="Tahoma Bold"/>
              <a:ea typeface="Tahoma Bold"/>
              <a:cs typeface="Tahoma Bold"/>
              <a:sym typeface="Tahoma Bold"/>
            </a:endParaRPr>
          </a:p>
        </p:txBody>
      </p:sp>
      <p:sp>
        <p:nvSpPr>
          <p:cNvPr id="8" name="Прямоугольник 7">
            <a:extLst>
              <a:ext uri="{FF2B5EF4-FFF2-40B4-BE49-F238E27FC236}">
                <a16:creationId xmlns:a16="http://schemas.microsoft.com/office/drawing/2014/main" id="{D426CDEF-A4DE-4E51-B599-DF1261A2A81E}"/>
              </a:ext>
            </a:extLst>
          </p:cNvPr>
          <p:cNvSpPr/>
          <p:nvPr/>
        </p:nvSpPr>
        <p:spPr>
          <a:xfrm>
            <a:off x="1011169" y="5219700"/>
            <a:ext cx="11187586" cy="4462760"/>
          </a:xfrm>
          <a:prstGeom prst="rect">
            <a:avLst/>
          </a:prstGeom>
        </p:spPr>
        <p:txBody>
          <a:bodyPr wrap="square">
            <a:spAutoFit/>
          </a:bodyPr>
          <a:lstStyle/>
          <a:p>
            <a:r>
              <a:rPr lang="ru-RU" sz="2800" b="1" dirty="0">
                <a:solidFill>
                  <a:srgbClr val="496793"/>
                </a:solidFill>
                <a:latin typeface="Lora" panose="020B0604020202020204" charset="-52"/>
              </a:rPr>
              <a:t>Цикл предлагает:</a:t>
            </a:r>
          </a:p>
          <a:p>
            <a:endParaRPr lang="ru-RU" sz="1400" b="1" dirty="0">
              <a:solidFill>
                <a:srgbClr val="496793"/>
              </a:solidFill>
              <a:latin typeface="Lora" panose="020B0604020202020204" charset="-52"/>
            </a:endParaRPr>
          </a:p>
          <a:p>
            <a:pPr>
              <a:buFont typeface="Arial" panose="020B0604020202020204" pitchFamily="34" charset="0"/>
              <a:buChar char="•"/>
            </a:pPr>
            <a:r>
              <a:rPr lang="ru-RU" sz="2400" b="1" dirty="0">
                <a:solidFill>
                  <a:srgbClr val="496793"/>
                </a:solidFill>
                <a:latin typeface="Lora" panose="020B0604020202020204" charset="-52"/>
              </a:rPr>
              <a:t>систему кураторских часов</a:t>
            </a:r>
            <a:r>
              <a:rPr lang="ru-RU" sz="2400" dirty="0">
                <a:solidFill>
                  <a:srgbClr val="496793"/>
                </a:solidFill>
                <a:latin typeface="Lora" panose="020B0604020202020204" charset="-52"/>
              </a:rPr>
              <a:t>, выстроенную по логике идентичности:                         от группы — к университету, от страны — к миру.</a:t>
            </a:r>
          </a:p>
          <a:p>
            <a:pPr>
              <a:buFont typeface="Arial" panose="020B0604020202020204" pitchFamily="34" charset="0"/>
              <a:buChar char="•"/>
            </a:pPr>
            <a:r>
              <a:rPr lang="ru-RU" sz="2400" b="1" dirty="0">
                <a:solidFill>
                  <a:srgbClr val="496793"/>
                </a:solidFill>
                <a:latin typeface="Lora" panose="020B0604020202020204" charset="-52"/>
              </a:rPr>
              <a:t>интерактивные форматы</a:t>
            </a:r>
            <a:r>
              <a:rPr lang="ru-RU" sz="2400" dirty="0">
                <a:solidFill>
                  <a:srgbClr val="496793"/>
                </a:solidFill>
                <a:latin typeface="Lora" panose="020B0604020202020204" charset="-52"/>
              </a:rPr>
              <a:t>, способствующие сплочению, осмыслению, диалогу и действию.</a:t>
            </a:r>
          </a:p>
          <a:p>
            <a:pPr>
              <a:buFont typeface="Arial" panose="020B0604020202020204" pitchFamily="34" charset="0"/>
              <a:buChar char="•"/>
            </a:pPr>
            <a:r>
              <a:rPr lang="ru-RU" sz="2400" b="1" dirty="0">
                <a:solidFill>
                  <a:srgbClr val="496793"/>
                </a:solidFill>
                <a:latin typeface="Lora" panose="020B0604020202020204" charset="-52"/>
              </a:rPr>
              <a:t>идеологическую направленность</a:t>
            </a:r>
            <a:r>
              <a:rPr lang="ru-RU" sz="2400" dirty="0">
                <a:solidFill>
                  <a:srgbClr val="496793"/>
                </a:solidFill>
                <a:latin typeface="Lora" panose="020B0604020202020204" charset="-52"/>
              </a:rPr>
              <a:t>, встроенную в каждую активность: уважение к культуре, ответственность, патриотизм, цифровая зрелость.</a:t>
            </a:r>
          </a:p>
          <a:p>
            <a:pPr>
              <a:buFont typeface="Arial" panose="020B0604020202020204" pitchFamily="34" charset="0"/>
              <a:buChar char="•"/>
            </a:pPr>
            <a:endParaRPr lang="ru-RU" sz="2400" dirty="0">
              <a:solidFill>
                <a:srgbClr val="496793"/>
              </a:solidFill>
              <a:latin typeface="Lora" panose="020B0604020202020204" charset="-52"/>
            </a:endParaRPr>
          </a:p>
          <a:p>
            <a:r>
              <a:rPr lang="ru-RU" sz="2400" b="1" dirty="0">
                <a:solidFill>
                  <a:srgbClr val="496793"/>
                </a:solidFill>
                <a:latin typeface="Lora" panose="020B0604020202020204" charset="-52"/>
              </a:rPr>
              <a:t>Целостность проекта</a:t>
            </a:r>
            <a:r>
              <a:rPr lang="ru-RU" sz="2400" dirty="0">
                <a:solidFill>
                  <a:srgbClr val="496793"/>
                </a:solidFill>
                <a:latin typeface="Lora" panose="020B0604020202020204" charset="-52"/>
              </a:rPr>
              <a:t> проявляется в том, что </a:t>
            </a:r>
            <a:r>
              <a:rPr lang="ru-RU" sz="2400" b="1" dirty="0">
                <a:solidFill>
                  <a:srgbClr val="496793"/>
                </a:solidFill>
                <a:latin typeface="Lora" panose="020B0604020202020204" charset="-52"/>
              </a:rPr>
              <a:t>каждый блок — это шаг к формированию полноценной личности</a:t>
            </a:r>
            <a:r>
              <a:rPr lang="ru-RU" sz="2400" dirty="0">
                <a:solidFill>
                  <a:srgbClr val="496793"/>
                </a:solidFill>
                <a:latin typeface="Lora" panose="020B0604020202020204" charset="-52"/>
              </a:rPr>
              <a:t>, способной быть частью группы, университета, страны и мира, не теряя себя и своих корней.</a:t>
            </a:r>
          </a:p>
        </p:txBody>
      </p:sp>
      <p:sp>
        <p:nvSpPr>
          <p:cNvPr id="11" name="Freeform 4">
            <a:extLst>
              <a:ext uri="{FF2B5EF4-FFF2-40B4-BE49-F238E27FC236}">
                <a16:creationId xmlns:a16="http://schemas.microsoft.com/office/drawing/2014/main" id="{42CFF9AE-F672-4158-B8E3-1EE8034C1B79}"/>
              </a:ext>
            </a:extLst>
          </p:cNvPr>
          <p:cNvSpPr/>
          <p:nvPr/>
        </p:nvSpPr>
        <p:spPr>
          <a:xfrm>
            <a:off x="12344400" y="4914900"/>
            <a:ext cx="4998636" cy="5035332"/>
          </a:xfrm>
          <a:custGeom>
            <a:avLst/>
            <a:gdLst/>
            <a:ahLst/>
            <a:cxnLst/>
            <a:rect l="l" t="t" r="r" b="b"/>
            <a:pathLst>
              <a:path w="3404062" h="4114800">
                <a:moveTo>
                  <a:pt x="0" y="0"/>
                </a:moveTo>
                <a:lnTo>
                  <a:pt x="3404061" y="0"/>
                </a:lnTo>
                <a:lnTo>
                  <a:pt x="3404061"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extLst>
      <p:ext uri="{BB962C8B-B14F-4D97-AF65-F5344CB8AC3E}">
        <p14:creationId xmlns:p14="http://schemas.microsoft.com/office/powerpoint/2010/main" val="3927127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9235" y="363146"/>
            <a:ext cx="18626471" cy="2064333"/>
            <a:chOff x="0" y="0"/>
            <a:chExt cx="3832607" cy="424760"/>
          </a:xfrm>
        </p:grpSpPr>
        <p:sp>
          <p:nvSpPr>
            <p:cNvPr id="3" name="Freeform 3"/>
            <p:cNvSpPr/>
            <p:nvPr/>
          </p:nvSpPr>
          <p:spPr>
            <a:xfrm>
              <a:off x="0" y="0"/>
              <a:ext cx="3832607" cy="424760"/>
            </a:xfrm>
            <a:custGeom>
              <a:avLst/>
              <a:gdLst/>
              <a:ahLst/>
              <a:cxnLst/>
              <a:rect l="l" t="t" r="r" b="b"/>
              <a:pathLst>
                <a:path w="3832607" h="424760">
                  <a:moveTo>
                    <a:pt x="8118" y="0"/>
                  </a:moveTo>
                  <a:lnTo>
                    <a:pt x="3824489" y="0"/>
                  </a:lnTo>
                  <a:cubicBezTo>
                    <a:pt x="3826642" y="0"/>
                    <a:pt x="3828707" y="855"/>
                    <a:pt x="3830229" y="2378"/>
                  </a:cubicBezTo>
                  <a:cubicBezTo>
                    <a:pt x="3831752" y="3900"/>
                    <a:pt x="3832607" y="5965"/>
                    <a:pt x="3832607" y="8118"/>
                  </a:cubicBezTo>
                  <a:lnTo>
                    <a:pt x="3832607" y="416642"/>
                  </a:lnTo>
                  <a:cubicBezTo>
                    <a:pt x="3832607" y="418795"/>
                    <a:pt x="3831752" y="420860"/>
                    <a:pt x="3830229" y="422382"/>
                  </a:cubicBezTo>
                  <a:cubicBezTo>
                    <a:pt x="3828707" y="423905"/>
                    <a:pt x="3826642" y="424760"/>
                    <a:pt x="3824489" y="424760"/>
                  </a:cubicBezTo>
                  <a:lnTo>
                    <a:pt x="8118" y="424760"/>
                  </a:lnTo>
                  <a:cubicBezTo>
                    <a:pt x="5965" y="424760"/>
                    <a:pt x="3900" y="423905"/>
                    <a:pt x="2378" y="422382"/>
                  </a:cubicBezTo>
                  <a:cubicBezTo>
                    <a:pt x="855" y="420860"/>
                    <a:pt x="0" y="418795"/>
                    <a:pt x="0" y="416642"/>
                  </a:cubicBezTo>
                  <a:lnTo>
                    <a:pt x="0" y="8118"/>
                  </a:lnTo>
                  <a:cubicBezTo>
                    <a:pt x="0" y="5965"/>
                    <a:pt x="855" y="3900"/>
                    <a:pt x="2378" y="2378"/>
                  </a:cubicBezTo>
                  <a:cubicBezTo>
                    <a:pt x="3900" y="855"/>
                    <a:pt x="5965" y="0"/>
                    <a:pt x="8118" y="0"/>
                  </a:cubicBezTo>
                  <a:close/>
                </a:path>
              </a:pathLst>
            </a:custGeom>
            <a:solidFill>
              <a:srgbClr val="496793"/>
            </a:solidFill>
          </p:spPr>
        </p:sp>
        <p:sp>
          <p:nvSpPr>
            <p:cNvPr id="4" name="TextBox 4"/>
            <p:cNvSpPr txBox="1"/>
            <p:nvPr/>
          </p:nvSpPr>
          <p:spPr>
            <a:xfrm>
              <a:off x="0" y="-38100"/>
              <a:ext cx="3832607" cy="46286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028700" y="2619274"/>
            <a:ext cx="17259300" cy="1714124"/>
          </a:xfrm>
          <a:prstGeom prst="rect">
            <a:avLst/>
          </a:prstGeom>
        </p:spPr>
        <p:txBody>
          <a:bodyPr wrap="square" lIns="0" tIns="0" rIns="0" bIns="0" rtlCol="0" anchor="t">
            <a:spAutoFit/>
          </a:bodyPr>
          <a:lstStyle/>
          <a:p>
            <a:pPr algn="l">
              <a:lnSpc>
                <a:spcPts val="3359"/>
              </a:lnSpc>
              <a:spcBef>
                <a:spcPct val="0"/>
              </a:spcBef>
            </a:pPr>
            <a:r>
              <a:rPr lang="ru-RU" sz="2399" dirty="0">
                <a:solidFill>
                  <a:srgbClr val="496793"/>
                </a:solidFill>
                <a:latin typeface="Lora"/>
                <a:ea typeface="Lora"/>
                <a:cs typeface="Lora"/>
                <a:sym typeface="Lora"/>
              </a:rPr>
              <a:t>	</a:t>
            </a:r>
            <a:r>
              <a:rPr lang="en-US" sz="2399" dirty="0">
                <a:solidFill>
                  <a:srgbClr val="496793"/>
                </a:solidFill>
                <a:latin typeface="Lora"/>
                <a:ea typeface="Lora"/>
                <a:cs typeface="Lora"/>
                <a:sym typeface="Lora"/>
              </a:rPr>
              <a:t>В условиях реализации </a:t>
            </a:r>
            <a:r>
              <a:rPr lang="en-US" sz="2399" b="1" dirty="0">
                <a:solidFill>
                  <a:srgbClr val="496793"/>
                </a:solidFill>
                <a:latin typeface="Lora Bold"/>
                <a:ea typeface="Lora Bold"/>
                <a:cs typeface="Lora Bold"/>
                <a:sym typeface="Lora Bold"/>
              </a:rPr>
              <a:t>Директивы № 12 от 9 апреля 2025 года</a:t>
            </a:r>
            <a:r>
              <a:rPr lang="en-US" sz="2399" dirty="0">
                <a:solidFill>
                  <a:srgbClr val="496793"/>
                </a:solidFill>
                <a:latin typeface="Lora"/>
                <a:ea typeface="Lora"/>
                <a:cs typeface="Lora"/>
                <a:sym typeface="Lora"/>
              </a:rPr>
              <a:t>, особое значение приобретает системная идеологическая работа в учреждениях образования. Формирование у молодёжи устойчивого понимания государственности, гражданской ответственности и культурной идентичности является ключевой задачей воспитательной работы в системе высшего образования. </a:t>
            </a:r>
          </a:p>
        </p:txBody>
      </p:sp>
      <p:sp>
        <p:nvSpPr>
          <p:cNvPr id="6" name="TextBox 6"/>
          <p:cNvSpPr txBox="1"/>
          <p:nvPr/>
        </p:nvSpPr>
        <p:spPr>
          <a:xfrm>
            <a:off x="1028700" y="746275"/>
            <a:ext cx="16230600" cy="1236854"/>
          </a:xfrm>
          <a:prstGeom prst="rect">
            <a:avLst/>
          </a:prstGeom>
        </p:spPr>
        <p:txBody>
          <a:bodyPr lIns="0" tIns="0" rIns="0" bIns="0" rtlCol="0" anchor="t">
            <a:spAutoFit/>
          </a:bodyPr>
          <a:lstStyle/>
          <a:p>
            <a:pPr algn="ctr">
              <a:lnSpc>
                <a:spcPts val="9476"/>
              </a:lnSpc>
            </a:pPr>
            <a:r>
              <a:rPr lang="en-US" sz="9200" b="1">
                <a:solidFill>
                  <a:srgbClr val="FFFFFF"/>
                </a:solidFill>
                <a:latin typeface="Tahoma Bold"/>
                <a:ea typeface="Tahoma Bold"/>
                <a:cs typeface="Tahoma Bold"/>
                <a:sym typeface="Tahoma Bold"/>
              </a:rPr>
              <a:t>Актуальность проекта</a:t>
            </a:r>
          </a:p>
        </p:txBody>
      </p:sp>
      <p:sp>
        <p:nvSpPr>
          <p:cNvPr id="7" name="TextBox 7"/>
          <p:cNvSpPr txBox="1"/>
          <p:nvPr/>
        </p:nvSpPr>
        <p:spPr>
          <a:xfrm>
            <a:off x="1028700" y="4533900"/>
            <a:ext cx="9258297" cy="4766241"/>
          </a:xfrm>
          <a:prstGeom prst="rect">
            <a:avLst/>
          </a:prstGeom>
        </p:spPr>
        <p:txBody>
          <a:bodyPr wrap="square" lIns="0" tIns="0" rIns="0" bIns="0" rtlCol="0" anchor="t">
            <a:spAutoFit/>
          </a:bodyPr>
          <a:lstStyle/>
          <a:p>
            <a:pPr algn="l">
              <a:lnSpc>
                <a:spcPts val="3359"/>
              </a:lnSpc>
              <a:spcBef>
                <a:spcPct val="0"/>
              </a:spcBef>
            </a:pPr>
            <a:r>
              <a:rPr lang="ru-RU" sz="2399" dirty="0">
                <a:solidFill>
                  <a:srgbClr val="496793"/>
                </a:solidFill>
                <a:latin typeface="Lora"/>
                <a:ea typeface="Lora"/>
                <a:cs typeface="Lora"/>
                <a:sym typeface="Lora"/>
              </a:rPr>
              <a:t>	</a:t>
            </a:r>
            <a:r>
              <a:rPr lang="en-US" sz="2399" dirty="0">
                <a:solidFill>
                  <a:srgbClr val="496793"/>
                </a:solidFill>
                <a:latin typeface="Lora"/>
                <a:ea typeface="Lora"/>
                <a:cs typeface="Lora"/>
                <a:sym typeface="Lora"/>
              </a:rPr>
              <a:t>Особенно важно уделить внимание </a:t>
            </a:r>
            <a:r>
              <a:rPr lang="en-US" sz="2399" b="1" dirty="0">
                <a:solidFill>
                  <a:srgbClr val="496793"/>
                </a:solidFill>
                <a:latin typeface="Lora Bold"/>
                <a:ea typeface="Lora Bold"/>
                <a:cs typeface="Lora Bold"/>
                <a:sym typeface="Lora Bold"/>
              </a:rPr>
              <a:t>первокурсникам </a:t>
            </a:r>
            <a:r>
              <a:rPr lang="en-US" sz="2399" dirty="0">
                <a:solidFill>
                  <a:srgbClr val="496793"/>
                </a:solidFill>
                <a:latin typeface="Lora"/>
                <a:ea typeface="Lora"/>
                <a:cs typeface="Lora"/>
                <a:sym typeface="Lora"/>
              </a:rPr>
              <a:t>— студентам, </a:t>
            </a:r>
            <a:r>
              <a:rPr lang="en-US" sz="2399" b="1" dirty="0">
                <a:solidFill>
                  <a:srgbClr val="496793"/>
                </a:solidFill>
                <a:latin typeface="Lora Bold"/>
                <a:ea typeface="Lora Bold"/>
                <a:cs typeface="Lora Bold"/>
                <a:sym typeface="Lora Bold"/>
              </a:rPr>
              <a:t>находящимся на этапе адаптации, поиска своего места</a:t>
            </a:r>
            <a:r>
              <a:rPr lang="en-US" sz="2399" dirty="0">
                <a:solidFill>
                  <a:srgbClr val="496793"/>
                </a:solidFill>
                <a:latin typeface="Lora"/>
                <a:ea typeface="Lora"/>
                <a:cs typeface="Lora"/>
                <a:sym typeface="Lora"/>
              </a:rPr>
              <a:t> в академическом и социальном пространстве, а также активного становления </a:t>
            </a:r>
            <a:r>
              <a:rPr lang="en-US" sz="2399" b="1" dirty="0">
                <a:solidFill>
                  <a:srgbClr val="496793"/>
                </a:solidFill>
                <a:latin typeface="Lora Bold"/>
                <a:ea typeface="Lora Bold"/>
                <a:cs typeface="Lora Bold"/>
                <a:sym typeface="Lora Bold"/>
              </a:rPr>
              <a:t>личностных </a:t>
            </a:r>
            <a:r>
              <a:rPr lang="en-US" sz="2399" dirty="0">
                <a:solidFill>
                  <a:srgbClr val="496793"/>
                </a:solidFill>
                <a:latin typeface="Lora"/>
                <a:ea typeface="Lora"/>
                <a:cs typeface="Lora"/>
                <a:sym typeface="Lora"/>
              </a:rPr>
              <a:t>и </a:t>
            </a:r>
            <a:r>
              <a:rPr lang="en-US" sz="2399" b="1" dirty="0">
                <a:solidFill>
                  <a:srgbClr val="496793"/>
                </a:solidFill>
                <a:latin typeface="Lora Bold"/>
                <a:ea typeface="Lora Bold"/>
                <a:cs typeface="Lora Bold"/>
                <a:sym typeface="Lora Bold"/>
              </a:rPr>
              <a:t>ценностных ориентиров</a:t>
            </a:r>
            <a:r>
              <a:rPr lang="en-US" sz="2399" dirty="0">
                <a:solidFill>
                  <a:srgbClr val="496793"/>
                </a:solidFill>
                <a:latin typeface="Lora"/>
                <a:ea typeface="Lora"/>
                <a:cs typeface="Lora"/>
                <a:sym typeface="Lora"/>
              </a:rPr>
              <a:t>. </a:t>
            </a:r>
          </a:p>
          <a:p>
            <a:pPr algn="l">
              <a:lnSpc>
                <a:spcPts val="3359"/>
              </a:lnSpc>
              <a:spcBef>
                <a:spcPct val="0"/>
              </a:spcBef>
            </a:pPr>
            <a:r>
              <a:rPr lang="ru-RU" sz="2399" b="1" dirty="0">
                <a:solidFill>
                  <a:srgbClr val="496793"/>
                </a:solidFill>
                <a:latin typeface="Lora Bold"/>
                <a:ea typeface="Lora Bold"/>
                <a:cs typeface="Lora Bold"/>
                <a:sym typeface="Lora Bold"/>
              </a:rPr>
              <a:t>	</a:t>
            </a:r>
            <a:r>
              <a:rPr lang="en-US" sz="2399" b="1" dirty="0">
                <a:solidFill>
                  <a:srgbClr val="496793"/>
                </a:solidFill>
                <a:latin typeface="Lora Bold"/>
                <a:ea typeface="Lora Bold"/>
                <a:cs typeface="Lora Bold"/>
                <a:sym typeface="Lora Bold"/>
              </a:rPr>
              <a:t>Именно в этот период закладываются основы: </a:t>
            </a:r>
          </a:p>
          <a:p>
            <a:pPr marL="518157" lvl="1" indent="-259078" algn="l">
              <a:lnSpc>
                <a:spcPts val="3359"/>
              </a:lnSpc>
              <a:buFont typeface="Arial"/>
              <a:buChar char="•"/>
            </a:pPr>
            <a:r>
              <a:rPr lang="en-US" sz="2399" b="1" dirty="0">
                <a:solidFill>
                  <a:srgbClr val="496793"/>
                </a:solidFill>
                <a:latin typeface="Lora Bold"/>
                <a:ea typeface="Lora Bold"/>
                <a:cs typeface="Lora Bold"/>
                <a:sym typeface="Lora Bold"/>
              </a:rPr>
              <a:t>будущей гражданской позиции,</a:t>
            </a:r>
            <a:r>
              <a:rPr lang="en-US" sz="2399" dirty="0">
                <a:solidFill>
                  <a:srgbClr val="496793"/>
                </a:solidFill>
                <a:latin typeface="Lora"/>
                <a:ea typeface="Lora"/>
                <a:cs typeface="Lora"/>
                <a:sym typeface="Lora"/>
              </a:rPr>
              <a:t> </a:t>
            </a:r>
          </a:p>
          <a:p>
            <a:pPr marL="518157" lvl="1" indent="-259078" algn="l">
              <a:lnSpc>
                <a:spcPts val="3359"/>
              </a:lnSpc>
              <a:buFont typeface="Arial"/>
              <a:buChar char="•"/>
            </a:pPr>
            <a:r>
              <a:rPr lang="en-US" sz="2399" b="1" dirty="0">
                <a:solidFill>
                  <a:srgbClr val="496793"/>
                </a:solidFill>
                <a:latin typeface="Lora Bold"/>
                <a:ea typeface="Lora Bold"/>
                <a:cs typeface="Lora Bold"/>
                <a:sym typeface="Lora Bold"/>
              </a:rPr>
              <a:t>патриотического сознания,</a:t>
            </a:r>
          </a:p>
          <a:p>
            <a:pPr marL="518157" lvl="1" indent="-259078" algn="l">
              <a:lnSpc>
                <a:spcPts val="3359"/>
              </a:lnSpc>
              <a:buFont typeface="Arial"/>
              <a:buChar char="•"/>
            </a:pPr>
            <a:r>
              <a:rPr lang="en-US" sz="2399" b="1" dirty="0">
                <a:solidFill>
                  <a:srgbClr val="496793"/>
                </a:solidFill>
                <a:latin typeface="Lora Bold"/>
                <a:ea typeface="Lora Bold"/>
                <a:cs typeface="Lora Bold"/>
                <a:sym typeface="Lora Bold"/>
              </a:rPr>
              <a:t>чувства принадлежности к университетскому и национальному сообществу.</a:t>
            </a:r>
          </a:p>
          <a:p>
            <a:pPr algn="just">
              <a:lnSpc>
                <a:spcPts val="3359"/>
              </a:lnSpc>
              <a:spcBef>
                <a:spcPct val="0"/>
              </a:spcBef>
            </a:pPr>
            <a:endParaRPr lang="en-US" sz="2399" b="1" dirty="0">
              <a:solidFill>
                <a:srgbClr val="496793"/>
              </a:solidFill>
              <a:latin typeface="Lora Bold"/>
              <a:ea typeface="Lora Bold"/>
              <a:cs typeface="Lora Bold"/>
              <a:sym typeface="Lora Bold"/>
            </a:endParaRPr>
          </a:p>
        </p:txBody>
      </p:sp>
      <p:grpSp>
        <p:nvGrpSpPr>
          <p:cNvPr id="8" name="Group 8"/>
          <p:cNvGrpSpPr/>
          <p:nvPr/>
        </p:nvGrpSpPr>
        <p:grpSpPr>
          <a:xfrm>
            <a:off x="10287001" y="3808705"/>
            <a:ext cx="9448800" cy="6644557"/>
            <a:chOff x="0" y="-38100"/>
            <a:chExt cx="2286807" cy="1319937"/>
          </a:xfrm>
        </p:grpSpPr>
        <p:sp>
          <p:nvSpPr>
            <p:cNvPr id="9" name="Freeform 9"/>
            <p:cNvSpPr/>
            <p:nvPr/>
          </p:nvSpPr>
          <p:spPr>
            <a:xfrm>
              <a:off x="47830" y="0"/>
              <a:ext cx="2238977" cy="1281837"/>
            </a:xfrm>
            <a:custGeom>
              <a:avLst/>
              <a:gdLst/>
              <a:ahLst/>
              <a:cxnLst/>
              <a:rect l="l" t="t" r="r" b="b"/>
              <a:pathLst>
                <a:path w="2286807" h="1281837">
                  <a:moveTo>
                    <a:pt x="13605" y="0"/>
                  </a:moveTo>
                  <a:lnTo>
                    <a:pt x="2273201" y="0"/>
                  </a:lnTo>
                  <a:cubicBezTo>
                    <a:pt x="2276809" y="0"/>
                    <a:pt x="2280270" y="1433"/>
                    <a:pt x="2282822" y="3985"/>
                  </a:cubicBezTo>
                  <a:cubicBezTo>
                    <a:pt x="2285373" y="6536"/>
                    <a:pt x="2286807" y="9997"/>
                    <a:pt x="2286807" y="13605"/>
                  </a:cubicBezTo>
                  <a:lnTo>
                    <a:pt x="2286807" y="1268232"/>
                  </a:lnTo>
                  <a:cubicBezTo>
                    <a:pt x="2286807" y="1271840"/>
                    <a:pt x="2285373" y="1275301"/>
                    <a:pt x="2282822" y="1277853"/>
                  </a:cubicBezTo>
                  <a:cubicBezTo>
                    <a:pt x="2280270" y="1280404"/>
                    <a:pt x="2276809" y="1281837"/>
                    <a:pt x="2273201" y="1281837"/>
                  </a:cubicBezTo>
                  <a:lnTo>
                    <a:pt x="13605" y="1281837"/>
                  </a:lnTo>
                  <a:cubicBezTo>
                    <a:pt x="9997" y="1281837"/>
                    <a:pt x="6536" y="1280404"/>
                    <a:pt x="3985" y="1277853"/>
                  </a:cubicBezTo>
                  <a:cubicBezTo>
                    <a:pt x="1433" y="1275301"/>
                    <a:pt x="0" y="1271840"/>
                    <a:pt x="0" y="1268232"/>
                  </a:cubicBezTo>
                  <a:lnTo>
                    <a:pt x="0" y="13605"/>
                  </a:lnTo>
                  <a:cubicBezTo>
                    <a:pt x="0" y="9997"/>
                    <a:pt x="1433" y="6536"/>
                    <a:pt x="3985" y="3985"/>
                  </a:cubicBezTo>
                  <a:cubicBezTo>
                    <a:pt x="6536" y="1433"/>
                    <a:pt x="9997" y="0"/>
                    <a:pt x="13605" y="0"/>
                  </a:cubicBezTo>
                  <a:close/>
                </a:path>
              </a:pathLst>
            </a:custGeom>
            <a:solidFill>
              <a:srgbClr val="637DB2"/>
            </a:solidFill>
          </p:spPr>
        </p:sp>
        <p:sp>
          <p:nvSpPr>
            <p:cNvPr id="10" name="TextBox 10"/>
            <p:cNvSpPr txBox="1"/>
            <p:nvPr/>
          </p:nvSpPr>
          <p:spPr>
            <a:xfrm>
              <a:off x="0" y="-38100"/>
              <a:ext cx="2286806" cy="1319937"/>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10820400" y="4525193"/>
            <a:ext cx="6833915" cy="5006340"/>
          </a:xfrm>
          <a:prstGeom prst="rect">
            <a:avLst/>
          </a:prstGeom>
        </p:spPr>
        <p:txBody>
          <a:bodyPr lIns="0" tIns="0" rIns="0" bIns="0" rtlCol="0" anchor="t">
            <a:spAutoFit/>
          </a:bodyPr>
          <a:lstStyle/>
          <a:p>
            <a:pPr algn="l">
              <a:lnSpc>
                <a:spcPts val="3359"/>
              </a:lnSpc>
              <a:spcBef>
                <a:spcPct val="0"/>
              </a:spcBef>
            </a:pPr>
            <a:r>
              <a:rPr lang="en-US" sz="2399" b="1" dirty="0">
                <a:solidFill>
                  <a:srgbClr val="FFFFFF"/>
                </a:solidFill>
                <a:latin typeface="Lora Bold"/>
                <a:ea typeface="Lora Bold"/>
                <a:cs typeface="Lora Bold"/>
                <a:sym typeface="Lora Bold"/>
              </a:rPr>
              <a:t>Кураторские часы становятся важным инструментом для:</a:t>
            </a:r>
          </a:p>
          <a:p>
            <a:pPr marL="518157" lvl="1" indent="-259078" algn="l">
              <a:lnSpc>
                <a:spcPts val="3359"/>
              </a:lnSpc>
              <a:buFont typeface="Arial"/>
              <a:buChar char="•"/>
            </a:pPr>
            <a:r>
              <a:rPr lang="en-US" sz="2399" dirty="0">
                <a:solidFill>
                  <a:srgbClr val="FFFFFF"/>
                </a:solidFill>
                <a:latin typeface="Lora"/>
                <a:ea typeface="Lora"/>
                <a:cs typeface="Lora"/>
                <a:sym typeface="Lora"/>
              </a:rPr>
              <a:t>интеграции идеологических основ в образовательную среду;</a:t>
            </a:r>
          </a:p>
          <a:p>
            <a:pPr marL="518157" lvl="1" indent="-259078" algn="l">
              <a:lnSpc>
                <a:spcPts val="3359"/>
              </a:lnSpc>
              <a:buFont typeface="Arial"/>
              <a:buChar char="•"/>
            </a:pPr>
            <a:r>
              <a:rPr lang="en-US" sz="2399" dirty="0">
                <a:solidFill>
                  <a:srgbClr val="FFFFFF"/>
                </a:solidFill>
                <a:latin typeface="Lora"/>
                <a:ea typeface="Lora"/>
                <a:cs typeface="Lora"/>
                <a:sym typeface="Lora"/>
              </a:rPr>
              <a:t>развития у студентов чувства принадлежности к группе, университету, стране и миру;</a:t>
            </a:r>
          </a:p>
          <a:p>
            <a:pPr marL="518157" lvl="1" indent="-259078" algn="l">
              <a:lnSpc>
                <a:spcPts val="3359"/>
              </a:lnSpc>
              <a:buFont typeface="Arial"/>
              <a:buChar char="•"/>
            </a:pPr>
            <a:r>
              <a:rPr lang="en-US" sz="2399" dirty="0">
                <a:solidFill>
                  <a:srgbClr val="FFFFFF"/>
                </a:solidFill>
                <a:latin typeface="Lora"/>
                <a:ea typeface="Lora"/>
                <a:cs typeface="Lora"/>
                <a:sym typeface="Lora"/>
              </a:rPr>
              <a:t>формирования у молодежи активной гражданской позиции и цифровой культуры.</a:t>
            </a:r>
          </a:p>
          <a:p>
            <a:pPr algn="l">
              <a:lnSpc>
                <a:spcPts val="3359"/>
              </a:lnSpc>
            </a:pPr>
            <a:endParaRPr lang="en-US" sz="2399" dirty="0">
              <a:solidFill>
                <a:srgbClr val="FFFFFF"/>
              </a:solidFill>
              <a:latin typeface="Lora"/>
              <a:ea typeface="Lora"/>
              <a:cs typeface="Lora"/>
              <a:sym typeface="Lora"/>
            </a:endParaRPr>
          </a:p>
          <a:p>
            <a:pPr algn="l">
              <a:lnSpc>
                <a:spcPts val="3359"/>
              </a:lnSpc>
              <a:spcBef>
                <a:spcPct val="0"/>
              </a:spcBef>
            </a:pPr>
            <a:endParaRPr lang="en-US" sz="2399" dirty="0">
              <a:solidFill>
                <a:srgbClr val="FFFFFF"/>
              </a:solidFill>
              <a:latin typeface="Lora"/>
              <a:ea typeface="Lora"/>
              <a:cs typeface="Lora"/>
              <a:sym typeface="Lor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058477" cy="10287000"/>
            <a:chOff x="0" y="0"/>
            <a:chExt cx="1859023" cy="2709333"/>
          </a:xfrm>
        </p:grpSpPr>
        <p:sp>
          <p:nvSpPr>
            <p:cNvPr id="3" name="Freeform 3"/>
            <p:cNvSpPr/>
            <p:nvPr/>
          </p:nvSpPr>
          <p:spPr>
            <a:xfrm>
              <a:off x="0" y="0"/>
              <a:ext cx="1859023" cy="2709333"/>
            </a:xfrm>
            <a:custGeom>
              <a:avLst/>
              <a:gdLst/>
              <a:ahLst/>
              <a:cxnLst/>
              <a:rect l="l" t="t" r="r" b="b"/>
              <a:pathLst>
                <a:path w="1859023" h="2709333">
                  <a:moveTo>
                    <a:pt x="0" y="0"/>
                  </a:moveTo>
                  <a:lnTo>
                    <a:pt x="1859023" y="0"/>
                  </a:lnTo>
                  <a:lnTo>
                    <a:pt x="1859023" y="2709333"/>
                  </a:lnTo>
                  <a:lnTo>
                    <a:pt x="0" y="2709333"/>
                  </a:lnTo>
                  <a:close/>
                </a:path>
              </a:pathLst>
            </a:custGeom>
            <a:solidFill>
              <a:srgbClr val="496793"/>
            </a:solidFill>
          </p:spPr>
        </p:sp>
        <p:sp>
          <p:nvSpPr>
            <p:cNvPr id="4" name="TextBox 4"/>
            <p:cNvSpPr txBox="1"/>
            <p:nvPr/>
          </p:nvSpPr>
          <p:spPr>
            <a:xfrm>
              <a:off x="0" y="-38100"/>
              <a:ext cx="1859023" cy="2747433"/>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061487" y="598714"/>
            <a:ext cx="4935502" cy="566928"/>
          </a:xfrm>
          <a:prstGeom prst="rect">
            <a:avLst/>
          </a:prstGeom>
        </p:spPr>
        <p:txBody>
          <a:bodyPr lIns="0" tIns="0" rIns="0" bIns="0" rtlCol="0" anchor="t">
            <a:spAutoFit/>
          </a:bodyPr>
          <a:lstStyle/>
          <a:p>
            <a:pPr algn="ctr">
              <a:lnSpc>
                <a:spcPts val="4326"/>
              </a:lnSpc>
            </a:pPr>
            <a:r>
              <a:rPr lang="en-US" sz="4200" b="1" dirty="0" err="1">
                <a:solidFill>
                  <a:srgbClr val="FFFFFF"/>
                </a:solidFill>
                <a:latin typeface="Tahoma Bold"/>
                <a:ea typeface="Tahoma Bold"/>
                <a:cs typeface="Tahoma Bold"/>
                <a:sym typeface="Tahoma Bold"/>
              </a:rPr>
              <a:t>Цел</a:t>
            </a:r>
            <a:r>
              <a:rPr lang="ru-RU" sz="4200" b="1" dirty="0">
                <a:solidFill>
                  <a:srgbClr val="FFFFFF"/>
                </a:solidFill>
                <a:latin typeface="Tahoma Bold"/>
                <a:ea typeface="Tahoma Bold"/>
                <a:cs typeface="Tahoma Bold"/>
                <a:sym typeface="Tahoma Bold"/>
              </a:rPr>
              <a:t>ь</a:t>
            </a:r>
            <a:r>
              <a:rPr lang="en-US" sz="4200" b="1" dirty="0">
                <a:solidFill>
                  <a:srgbClr val="FFFFFF"/>
                </a:solidFill>
                <a:latin typeface="Tahoma Bold"/>
                <a:ea typeface="Tahoma Bold"/>
                <a:cs typeface="Tahoma Bold"/>
                <a:sym typeface="Tahoma Bold"/>
              </a:rPr>
              <a:t>:</a:t>
            </a:r>
          </a:p>
        </p:txBody>
      </p:sp>
      <p:sp>
        <p:nvSpPr>
          <p:cNvPr id="6" name="TextBox 6"/>
          <p:cNvSpPr txBox="1"/>
          <p:nvPr/>
        </p:nvSpPr>
        <p:spPr>
          <a:xfrm>
            <a:off x="634203" y="1764356"/>
            <a:ext cx="5337386" cy="4009687"/>
          </a:xfrm>
          <a:prstGeom prst="rect">
            <a:avLst/>
          </a:prstGeom>
        </p:spPr>
        <p:txBody>
          <a:bodyPr wrap="square" lIns="0" tIns="0" rIns="0" bIns="0" rtlCol="0" anchor="t">
            <a:spAutoFit/>
          </a:bodyPr>
          <a:lstStyle/>
          <a:p>
            <a:pPr marL="518160" lvl="1" indent="-259080" algn="l">
              <a:lnSpc>
                <a:spcPts val="3600"/>
              </a:lnSpc>
              <a:buFont typeface="Arial"/>
              <a:buChar char="•"/>
            </a:pPr>
            <a:r>
              <a:rPr lang="ru-RU" sz="2500" dirty="0">
                <a:solidFill>
                  <a:srgbClr val="FFFFFF"/>
                </a:solidFill>
                <a:latin typeface="Lora"/>
                <a:ea typeface="Lora"/>
                <a:cs typeface="Lora"/>
                <a:sym typeface="Lora"/>
              </a:rPr>
              <a:t>формирование гражданской, патриотической и культурной идентичности студентов</a:t>
            </a:r>
            <a:r>
              <a:rPr lang="en-US" sz="2500" dirty="0">
                <a:solidFill>
                  <a:srgbClr val="FFFFFF"/>
                </a:solidFill>
                <a:latin typeface="Lora"/>
                <a:ea typeface="Lora"/>
                <a:cs typeface="Lora"/>
                <a:sym typeface="Lora"/>
              </a:rPr>
              <a:t> </a:t>
            </a:r>
            <a:r>
              <a:rPr lang="ru-RU" sz="2500" dirty="0">
                <a:solidFill>
                  <a:srgbClr val="FFFFFF"/>
                </a:solidFill>
                <a:latin typeface="Lora"/>
                <a:ea typeface="Lora"/>
                <a:cs typeface="Lora"/>
                <a:sym typeface="Lora"/>
              </a:rPr>
              <a:t>в соответствии с </a:t>
            </a:r>
            <a:r>
              <a:rPr lang="en-US" sz="2500" b="1" dirty="0">
                <a:solidFill>
                  <a:srgbClr val="FFFFFF"/>
                </a:solidFill>
                <a:latin typeface="Lora Bold"/>
                <a:ea typeface="Lora Bold"/>
                <a:cs typeface="Lora Bold"/>
                <a:sym typeface="Lora Bold"/>
              </a:rPr>
              <a:t>идеологически</a:t>
            </a:r>
            <a:r>
              <a:rPr lang="ru-RU" sz="2500" b="1" dirty="0">
                <a:solidFill>
                  <a:srgbClr val="FFFFFF"/>
                </a:solidFill>
                <a:latin typeface="Lora Bold"/>
                <a:ea typeface="Lora Bold"/>
                <a:cs typeface="Lora Bold"/>
                <a:sym typeface="Lora Bold"/>
              </a:rPr>
              <a:t>ми</a:t>
            </a:r>
            <a:r>
              <a:rPr lang="en-US" sz="2500" b="1" dirty="0">
                <a:solidFill>
                  <a:srgbClr val="FFFFFF"/>
                </a:solidFill>
                <a:latin typeface="Lora Bold"/>
                <a:ea typeface="Lora Bold"/>
                <a:cs typeface="Lora Bold"/>
                <a:sym typeface="Lora Bold"/>
              </a:rPr>
              <a:t> ориентир</a:t>
            </a:r>
            <a:r>
              <a:rPr lang="ru-RU" sz="2500" b="1" dirty="0">
                <a:solidFill>
                  <a:srgbClr val="FFFFFF"/>
                </a:solidFill>
                <a:latin typeface="Lora Bold"/>
                <a:ea typeface="Lora Bold"/>
                <a:cs typeface="Lora Bold"/>
                <a:sym typeface="Lora Bold"/>
              </a:rPr>
              <a:t>ами</a:t>
            </a:r>
            <a:r>
              <a:rPr lang="en-US" sz="2500" dirty="0">
                <a:solidFill>
                  <a:srgbClr val="FFFFFF"/>
                </a:solidFill>
                <a:latin typeface="Lora"/>
                <a:ea typeface="Lora"/>
                <a:cs typeface="Lora"/>
                <a:sym typeface="Lora"/>
              </a:rPr>
              <a:t> белорусского государства</a:t>
            </a:r>
          </a:p>
          <a:p>
            <a:pPr marL="259080" lvl="1" algn="l">
              <a:lnSpc>
                <a:spcPts val="3120"/>
              </a:lnSpc>
            </a:pPr>
            <a:endParaRPr lang="en-US" sz="2500" dirty="0">
              <a:solidFill>
                <a:srgbClr val="FFFFFF"/>
              </a:solidFill>
              <a:latin typeface="Lora"/>
              <a:ea typeface="Lora"/>
              <a:cs typeface="Lora"/>
              <a:sym typeface="Lora"/>
            </a:endParaRPr>
          </a:p>
          <a:p>
            <a:pPr algn="l">
              <a:lnSpc>
                <a:spcPts val="3120"/>
              </a:lnSpc>
            </a:pPr>
            <a:endParaRPr lang="en-US" sz="2500" dirty="0">
              <a:solidFill>
                <a:srgbClr val="FFFFFF"/>
              </a:solidFill>
              <a:latin typeface="Lora"/>
              <a:ea typeface="Lora"/>
              <a:cs typeface="Lora"/>
              <a:sym typeface="Lora"/>
            </a:endParaRPr>
          </a:p>
        </p:txBody>
      </p:sp>
      <p:sp>
        <p:nvSpPr>
          <p:cNvPr id="7" name="TextBox 7"/>
          <p:cNvSpPr txBox="1"/>
          <p:nvPr/>
        </p:nvSpPr>
        <p:spPr>
          <a:xfrm>
            <a:off x="10115004" y="571500"/>
            <a:ext cx="4935502" cy="566928"/>
          </a:xfrm>
          <a:prstGeom prst="rect">
            <a:avLst/>
          </a:prstGeom>
        </p:spPr>
        <p:txBody>
          <a:bodyPr lIns="0" tIns="0" rIns="0" bIns="0" rtlCol="0" anchor="t">
            <a:spAutoFit/>
          </a:bodyPr>
          <a:lstStyle/>
          <a:p>
            <a:pPr algn="ctr">
              <a:lnSpc>
                <a:spcPts val="4326"/>
              </a:lnSpc>
            </a:pPr>
            <a:r>
              <a:rPr lang="en-US" sz="4200" b="1" dirty="0" err="1">
                <a:solidFill>
                  <a:srgbClr val="496793"/>
                </a:solidFill>
                <a:latin typeface="Tahoma Bold"/>
                <a:ea typeface="Tahoma Bold"/>
                <a:cs typeface="Tahoma Bold"/>
                <a:sym typeface="Tahoma Bold"/>
              </a:rPr>
              <a:t>Задачи</a:t>
            </a:r>
            <a:r>
              <a:rPr lang="en-US" sz="4200" b="1" dirty="0">
                <a:solidFill>
                  <a:srgbClr val="496793"/>
                </a:solidFill>
                <a:latin typeface="Tahoma Bold"/>
                <a:ea typeface="Tahoma Bold"/>
                <a:cs typeface="Tahoma Bold"/>
                <a:sym typeface="Tahoma Bold"/>
              </a:rPr>
              <a:t>:</a:t>
            </a:r>
          </a:p>
        </p:txBody>
      </p:sp>
      <p:sp>
        <p:nvSpPr>
          <p:cNvPr id="8" name="TextBox 8"/>
          <p:cNvSpPr txBox="1"/>
          <p:nvPr/>
        </p:nvSpPr>
        <p:spPr>
          <a:xfrm>
            <a:off x="7239000" y="1562100"/>
            <a:ext cx="10687511" cy="8738546"/>
          </a:xfrm>
          <a:prstGeom prst="rect">
            <a:avLst/>
          </a:prstGeom>
        </p:spPr>
        <p:txBody>
          <a:bodyPr lIns="0" tIns="0" rIns="0" bIns="0" rtlCol="0" anchor="t">
            <a:spAutoFit/>
          </a:bodyPr>
          <a:lstStyle/>
          <a:p>
            <a:pPr marL="1033780" lvl="2" indent="-342900">
              <a:lnSpc>
                <a:spcPts val="3600"/>
              </a:lnSpc>
              <a:buFont typeface="Arial" panose="020B0604020202020204" pitchFamily="34" charset="0"/>
              <a:buChar char="•"/>
            </a:pPr>
            <a:r>
              <a:rPr lang="ru-RU" sz="2500" dirty="0">
                <a:solidFill>
                  <a:srgbClr val="496793"/>
                </a:solidFill>
                <a:latin typeface="Lora"/>
                <a:ea typeface="Lora"/>
                <a:cs typeface="Lora"/>
                <a:sym typeface="Lora"/>
              </a:rPr>
              <a:t>по</a:t>
            </a:r>
            <a:r>
              <a:rPr lang="en-US" sz="2500" dirty="0">
                <a:solidFill>
                  <a:srgbClr val="496793"/>
                </a:solidFill>
                <a:latin typeface="Lora"/>
                <a:ea typeface="Lora"/>
                <a:cs typeface="Lora"/>
                <a:sym typeface="Lora"/>
              </a:rPr>
              <a:t>знакомить студентов с возможностями университета как института формирования личности и гражданина</a:t>
            </a:r>
            <a:r>
              <a:rPr lang="ru-RU" sz="2500" dirty="0">
                <a:solidFill>
                  <a:srgbClr val="496793"/>
                </a:solidFill>
                <a:latin typeface="Lora"/>
                <a:ea typeface="Lora"/>
                <a:cs typeface="Lora"/>
                <a:sym typeface="Lora"/>
              </a:rPr>
              <a:t>;</a:t>
            </a:r>
            <a:endParaRPr lang="en-US" sz="2500" dirty="0">
              <a:solidFill>
                <a:srgbClr val="496793"/>
              </a:solidFill>
              <a:latin typeface="Lora"/>
              <a:ea typeface="Lora"/>
              <a:cs typeface="Lora"/>
              <a:sym typeface="Lora"/>
            </a:endParaRPr>
          </a:p>
          <a:p>
            <a:pPr marL="1033780" lvl="2" indent="-342900" algn="l">
              <a:lnSpc>
                <a:spcPts val="3600"/>
              </a:lnSpc>
              <a:buFont typeface="Arial" panose="020B0604020202020204" pitchFamily="34" charset="0"/>
              <a:buChar char="•"/>
            </a:pPr>
            <a:r>
              <a:rPr lang="en-US" sz="2500" dirty="0">
                <a:solidFill>
                  <a:srgbClr val="496793"/>
                </a:solidFill>
                <a:latin typeface="Lora"/>
                <a:ea typeface="Lora"/>
                <a:cs typeface="Lora"/>
                <a:sym typeface="Lora"/>
              </a:rPr>
              <a:t>способствовать сплочению студенческой группы через интерактивные форматы общения и совместной деятельности</a:t>
            </a:r>
            <a:r>
              <a:rPr lang="ru-RU" sz="2500" dirty="0">
                <a:solidFill>
                  <a:srgbClr val="496793"/>
                </a:solidFill>
                <a:latin typeface="Lora"/>
                <a:ea typeface="Lora"/>
                <a:cs typeface="Lora"/>
                <a:sym typeface="Lora"/>
              </a:rPr>
              <a:t>;</a:t>
            </a:r>
          </a:p>
          <a:p>
            <a:pPr marL="1033780" lvl="2" indent="-342900" algn="l">
              <a:lnSpc>
                <a:spcPts val="3600"/>
              </a:lnSpc>
              <a:buFont typeface="Arial" panose="020B0604020202020204" pitchFamily="34" charset="0"/>
              <a:buChar char="•"/>
            </a:pPr>
            <a:r>
              <a:rPr lang="ru-RU" sz="2500" dirty="0">
                <a:solidFill>
                  <a:srgbClr val="496793"/>
                </a:solidFill>
                <a:latin typeface="Lora"/>
                <a:ea typeface="Lora"/>
                <a:cs typeface="Lora"/>
                <a:sym typeface="Lora"/>
              </a:rPr>
              <a:t>развивать навыки гражданского участия, цифровой грамотности и критического мышления, через интерактивные форматы кураторских часов; </a:t>
            </a:r>
            <a:endParaRPr lang="en-US" sz="2500" dirty="0">
              <a:solidFill>
                <a:srgbClr val="496793"/>
              </a:solidFill>
              <a:latin typeface="Lora"/>
              <a:ea typeface="Lora"/>
              <a:cs typeface="Lora"/>
              <a:sym typeface="Lora"/>
            </a:endParaRPr>
          </a:p>
          <a:p>
            <a:pPr marL="1033780" lvl="2" indent="-342900" algn="l">
              <a:lnSpc>
                <a:spcPts val="3600"/>
              </a:lnSpc>
              <a:buFont typeface="Arial" panose="020B0604020202020204" pitchFamily="34" charset="0"/>
              <a:buChar char="•"/>
            </a:pPr>
            <a:r>
              <a:rPr lang="ru-RU" sz="2500" dirty="0">
                <a:solidFill>
                  <a:srgbClr val="496793"/>
                </a:solidFill>
                <a:latin typeface="Lora"/>
                <a:ea typeface="Lora"/>
                <a:cs typeface="Lora"/>
                <a:sym typeface="Lora"/>
              </a:rPr>
              <a:t>в</a:t>
            </a:r>
            <a:r>
              <a:rPr lang="en-US" sz="2500" dirty="0">
                <a:solidFill>
                  <a:srgbClr val="496793"/>
                </a:solidFill>
                <a:latin typeface="Lora"/>
                <a:ea typeface="Lora"/>
                <a:cs typeface="Lora"/>
                <a:sym typeface="Lora"/>
              </a:rPr>
              <a:t>ыявить и активировать внутренние ресурсы коллектива, формируя культуру взаимопомощи и уважения</a:t>
            </a:r>
            <a:r>
              <a:rPr lang="ru-RU" sz="2500" dirty="0">
                <a:solidFill>
                  <a:srgbClr val="496793"/>
                </a:solidFill>
                <a:latin typeface="Lora"/>
                <a:ea typeface="Lora"/>
                <a:cs typeface="Lora"/>
                <a:sym typeface="Lora"/>
              </a:rPr>
              <a:t>;</a:t>
            </a:r>
            <a:endParaRPr lang="en-US" sz="2500" b="1" dirty="0">
              <a:solidFill>
                <a:srgbClr val="496793"/>
              </a:solidFill>
              <a:latin typeface="Lora Bold"/>
              <a:ea typeface="Lora Bold"/>
              <a:cs typeface="Lora Bold"/>
              <a:sym typeface="Lora Bold"/>
            </a:endParaRPr>
          </a:p>
          <a:p>
            <a:pPr marL="1033780" lvl="2" indent="-342900" algn="l">
              <a:lnSpc>
                <a:spcPts val="3600"/>
              </a:lnSpc>
              <a:buFont typeface="Arial" panose="020B0604020202020204" pitchFamily="34" charset="0"/>
              <a:buChar char="•"/>
            </a:pPr>
            <a:r>
              <a:rPr lang="en-US" sz="2500" dirty="0">
                <a:solidFill>
                  <a:srgbClr val="496793"/>
                </a:solidFill>
                <a:latin typeface="Lora"/>
                <a:ea typeface="Lora"/>
                <a:cs typeface="Lora"/>
                <a:sym typeface="Lora"/>
              </a:rPr>
              <a:t>формировать культуру ответственного поведения в студенческой среде</a:t>
            </a:r>
            <a:r>
              <a:rPr lang="ru-RU" sz="2500" dirty="0">
                <a:solidFill>
                  <a:srgbClr val="496793"/>
                </a:solidFill>
                <a:latin typeface="Lora"/>
                <a:ea typeface="Lora"/>
                <a:cs typeface="Lora"/>
                <a:sym typeface="Lora"/>
              </a:rPr>
              <a:t>;</a:t>
            </a:r>
            <a:endParaRPr lang="en-US" sz="2500" b="1" dirty="0">
              <a:solidFill>
                <a:srgbClr val="496793"/>
              </a:solidFill>
              <a:latin typeface="Lora Bold"/>
              <a:ea typeface="Lora Bold"/>
              <a:cs typeface="Lora Bold"/>
              <a:sym typeface="Lora Bold"/>
            </a:endParaRPr>
          </a:p>
          <a:p>
            <a:pPr marL="1033780" lvl="2" indent="-342900" algn="l">
              <a:lnSpc>
                <a:spcPts val="3600"/>
              </a:lnSpc>
              <a:buFont typeface="Arial" panose="020B0604020202020204" pitchFamily="34" charset="0"/>
              <a:buChar char="•"/>
            </a:pPr>
            <a:r>
              <a:rPr lang="ru-RU" sz="2500" dirty="0">
                <a:solidFill>
                  <a:srgbClr val="496793"/>
                </a:solidFill>
                <a:latin typeface="Lora"/>
                <a:ea typeface="Lora"/>
                <a:cs typeface="Lora"/>
                <a:sym typeface="Lora"/>
              </a:rPr>
              <a:t>у</a:t>
            </a:r>
            <a:r>
              <a:rPr lang="en-US" sz="2500" dirty="0">
                <a:solidFill>
                  <a:srgbClr val="496793"/>
                </a:solidFill>
                <a:latin typeface="Lora"/>
                <a:ea typeface="Lora"/>
                <a:cs typeface="Lora"/>
                <a:sym typeface="Lora"/>
              </a:rPr>
              <a:t>глубить понимание национальной идентичности, культурного наследия и роли гражданина в развитии Беларуси</a:t>
            </a:r>
            <a:r>
              <a:rPr lang="ru-RU" sz="2500" dirty="0">
                <a:solidFill>
                  <a:srgbClr val="496793"/>
                </a:solidFill>
                <a:latin typeface="Lora"/>
                <a:ea typeface="Lora"/>
                <a:cs typeface="Lora"/>
                <a:sym typeface="Lora"/>
              </a:rPr>
              <a:t>;</a:t>
            </a:r>
            <a:endParaRPr lang="en-US" sz="2500" b="1" dirty="0">
              <a:solidFill>
                <a:srgbClr val="496793"/>
              </a:solidFill>
              <a:latin typeface="Lora Bold"/>
              <a:ea typeface="Lora Bold"/>
              <a:cs typeface="Lora Bold"/>
              <a:sym typeface="Lora Bold"/>
            </a:endParaRPr>
          </a:p>
          <a:p>
            <a:pPr marL="1033780" lvl="2" indent="-342900" algn="l">
              <a:lnSpc>
                <a:spcPts val="3600"/>
              </a:lnSpc>
              <a:buFont typeface="Arial" panose="020B0604020202020204" pitchFamily="34" charset="0"/>
              <a:buChar char="•"/>
            </a:pPr>
            <a:r>
              <a:rPr lang="ru-RU" sz="2500" dirty="0">
                <a:solidFill>
                  <a:srgbClr val="496793"/>
                </a:solidFill>
                <a:latin typeface="Lora"/>
                <a:ea typeface="Lora"/>
                <a:cs typeface="Lora"/>
                <a:sym typeface="Lora"/>
              </a:rPr>
              <a:t>р</a:t>
            </a:r>
            <a:r>
              <a:rPr lang="en-US" sz="2500" dirty="0">
                <a:solidFill>
                  <a:srgbClr val="496793"/>
                </a:solidFill>
                <a:latin typeface="Lora"/>
                <a:ea typeface="Lora"/>
                <a:cs typeface="Lora"/>
                <a:sym typeface="Lora"/>
              </a:rPr>
              <a:t>азвивать патриотическое сознание как основу активного участия в жизни страны — от волонтёрства до экологических инициатив.</a:t>
            </a:r>
          </a:p>
          <a:p>
            <a:pPr algn="l">
              <a:lnSpc>
                <a:spcPts val="3600"/>
              </a:lnSpc>
            </a:pPr>
            <a:endParaRPr lang="en-US" sz="2500" dirty="0">
              <a:solidFill>
                <a:srgbClr val="496793"/>
              </a:solidFill>
              <a:latin typeface="Lora"/>
              <a:ea typeface="Lora"/>
              <a:cs typeface="Lora"/>
              <a:sym typeface="Lor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723487" y="3634615"/>
            <a:ext cx="7930210" cy="7930210"/>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D8FF"/>
            </a:solidFill>
          </p:spPr>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8095400" y="4936302"/>
            <a:ext cx="6163635" cy="6163635"/>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3A6D9"/>
            </a:solidFill>
          </p:spPr>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5543555" y="6144738"/>
            <a:ext cx="5103691" cy="5103691"/>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587B9"/>
            </a:solidFill>
          </p:spPr>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2753289" y="6960020"/>
            <a:ext cx="4046939" cy="4046939"/>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96793"/>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p:cNvSpPr txBox="1"/>
          <p:nvPr/>
        </p:nvSpPr>
        <p:spPr>
          <a:xfrm>
            <a:off x="3048322" y="7653735"/>
            <a:ext cx="3456873" cy="954024"/>
          </a:xfrm>
          <a:prstGeom prst="rect">
            <a:avLst/>
          </a:prstGeom>
        </p:spPr>
        <p:txBody>
          <a:bodyPr lIns="0" tIns="0" rIns="0" bIns="0" rtlCol="0" anchor="t">
            <a:spAutoFit/>
          </a:bodyPr>
          <a:lstStyle/>
          <a:p>
            <a:pPr algn="ctr">
              <a:lnSpc>
                <a:spcPts val="3708"/>
              </a:lnSpc>
            </a:pPr>
            <a:r>
              <a:rPr lang="en-US" sz="3600" b="1" spc="284" dirty="0">
                <a:solidFill>
                  <a:srgbClr val="FFFFFF"/>
                </a:solidFill>
                <a:latin typeface="Tahoma Bold"/>
                <a:ea typeface="Tahoma Bold"/>
                <a:cs typeface="Tahoma Bold"/>
                <a:sym typeface="Tahoma Bold"/>
              </a:rPr>
              <a:t>Я – часть группы</a:t>
            </a:r>
          </a:p>
        </p:txBody>
      </p:sp>
      <p:sp>
        <p:nvSpPr>
          <p:cNvPr id="15" name="TextBox 15"/>
          <p:cNvSpPr txBox="1"/>
          <p:nvPr/>
        </p:nvSpPr>
        <p:spPr>
          <a:xfrm>
            <a:off x="3078054" y="8845207"/>
            <a:ext cx="3427141" cy="1035050"/>
          </a:xfrm>
          <a:prstGeom prst="rect">
            <a:avLst/>
          </a:prstGeom>
        </p:spPr>
        <p:txBody>
          <a:bodyPr lIns="0" tIns="0" rIns="0" bIns="0" rtlCol="0" anchor="t">
            <a:spAutoFit/>
          </a:bodyPr>
          <a:lstStyle/>
          <a:p>
            <a:pPr algn="ctr">
              <a:lnSpc>
                <a:spcPts val="2799"/>
              </a:lnSpc>
              <a:spcBef>
                <a:spcPct val="0"/>
              </a:spcBef>
            </a:pPr>
            <a:r>
              <a:rPr lang="en-US" sz="1999" dirty="0">
                <a:solidFill>
                  <a:srgbClr val="FFFFFF"/>
                </a:solidFill>
                <a:latin typeface="Lora"/>
                <a:ea typeface="Lora"/>
                <a:cs typeface="Lora"/>
                <a:sym typeface="Lora"/>
              </a:rPr>
              <a:t>Формирование доверия, выявление ресурсов группы</a:t>
            </a:r>
          </a:p>
        </p:txBody>
      </p:sp>
      <p:sp>
        <p:nvSpPr>
          <p:cNvPr id="16" name="TextBox 16"/>
          <p:cNvSpPr txBox="1"/>
          <p:nvPr/>
        </p:nvSpPr>
        <p:spPr>
          <a:xfrm>
            <a:off x="6271304" y="6870819"/>
            <a:ext cx="3953348" cy="954024"/>
          </a:xfrm>
          <a:prstGeom prst="rect">
            <a:avLst/>
          </a:prstGeom>
        </p:spPr>
        <p:txBody>
          <a:bodyPr lIns="0" tIns="0" rIns="0" bIns="0" rtlCol="0" anchor="t">
            <a:spAutoFit/>
          </a:bodyPr>
          <a:lstStyle/>
          <a:p>
            <a:pPr algn="ctr">
              <a:lnSpc>
                <a:spcPts val="3708"/>
              </a:lnSpc>
            </a:pPr>
            <a:r>
              <a:rPr lang="en-US" sz="3600" b="1" spc="284" dirty="0">
                <a:solidFill>
                  <a:srgbClr val="FFFFFF"/>
                </a:solidFill>
                <a:latin typeface="Tahoma Bold"/>
                <a:ea typeface="Tahoma Bold"/>
                <a:cs typeface="Tahoma Bold"/>
                <a:sym typeface="Tahoma Bold"/>
              </a:rPr>
              <a:t>Я – часть университета</a:t>
            </a:r>
          </a:p>
        </p:txBody>
      </p:sp>
      <p:sp>
        <p:nvSpPr>
          <p:cNvPr id="17" name="TextBox 17"/>
          <p:cNvSpPr txBox="1"/>
          <p:nvPr/>
        </p:nvSpPr>
        <p:spPr>
          <a:xfrm>
            <a:off x="6890488" y="8165757"/>
            <a:ext cx="3334164" cy="1387475"/>
          </a:xfrm>
          <a:prstGeom prst="rect">
            <a:avLst/>
          </a:prstGeom>
        </p:spPr>
        <p:txBody>
          <a:bodyPr lIns="0" tIns="0" rIns="0" bIns="0" rtlCol="0" anchor="t">
            <a:spAutoFit/>
          </a:bodyPr>
          <a:lstStyle/>
          <a:p>
            <a:pPr algn="ctr">
              <a:lnSpc>
                <a:spcPts val="2799"/>
              </a:lnSpc>
              <a:spcBef>
                <a:spcPct val="0"/>
              </a:spcBef>
            </a:pPr>
            <a:r>
              <a:rPr lang="en-US" sz="1999" dirty="0">
                <a:solidFill>
                  <a:srgbClr val="FFFFFF"/>
                </a:solidFill>
                <a:latin typeface="Lora"/>
                <a:ea typeface="Lora"/>
                <a:cs typeface="Lora"/>
                <a:sym typeface="Lora"/>
              </a:rPr>
              <a:t>Ознакомление </a:t>
            </a:r>
          </a:p>
          <a:p>
            <a:pPr algn="ctr">
              <a:lnSpc>
                <a:spcPts val="2799"/>
              </a:lnSpc>
              <a:spcBef>
                <a:spcPct val="0"/>
              </a:spcBef>
            </a:pPr>
            <a:r>
              <a:rPr lang="en-US" sz="1999" dirty="0">
                <a:solidFill>
                  <a:srgbClr val="FFFFFF"/>
                </a:solidFill>
                <a:latin typeface="Lora"/>
                <a:ea typeface="Lora"/>
                <a:cs typeface="Lora"/>
                <a:sym typeface="Lora"/>
              </a:rPr>
              <a:t>с университетской средой, осознание роли в образовательной системе</a:t>
            </a:r>
          </a:p>
        </p:txBody>
      </p:sp>
      <p:sp>
        <p:nvSpPr>
          <p:cNvPr id="18" name="TextBox 18"/>
          <p:cNvSpPr txBox="1"/>
          <p:nvPr/>
        </p:nvSpPr>
        <p:spPr>
          <a:xfrm>
            <a:off x="9524275" y="5859645"/>
            <a:ext cx="3953348" cy="954024"/>
          </a:xfrm>
          <a:prstGeom prst="rect">
            <a:avLst/>
          </a:prstGeom>
        </p:spPr>
        <p:txBody>
          <a:bodyPr lIns="0" tIns="0" rIns="0" bIns="0" rtlCol="0" anchor="t">
            <a:spAutoFit/>
          </a:bodyPr>
          <a:lstStyle/>
          <a:p>
            <a:pPr algn="ctr">
              <a:lnSpc>
                <a:spcPts val="3708"/>
              </a:lnSpc>
            </a:pPr>
            <a:r>
              <a:rPr lang="en-US" sz="3600" b="1" spc="284" dirty="0">
                <a:solidFill>
                  <a:srgbClr val="FFFFFF"/>
                </a:solidFill>
                <a:latin typeface="Tahoma Bold"/>
                <a:ea typeface="Tahoma Bold"/>
                <a:cs typeface="Tahoma Bold"/>
                <a:sym typeface="Tahoma Bold"/>
              </a:rPr>
              <a:t>Я – часть страны</a:t>
            </a:r>
          </a:p>
        </p:txBody>
      </p:sp>
      <p:sp>
        <p:nvSpPr>
          <p:cNvPr id="19" name="TextBox 19"/>
          <p:cNvSpPr txBox="1"/>
          <p:nvPr/>
        </p:nvSpPr>
        <p:spPr>
          <a:xfrm>
            <a:off x="13589804" y="5002535"/>
            <a:ext cx="4326165" cy="1420749"/>
          </a:xfrm>
          <a:prstGeom prst="rect">
            <a:avLst/>
          </a:prstGeom>
        </p:spPr>
        <p:txBody>
          <a:bodyPr lIns="0" tIns="0" rIns="0" bIns="0" rtlCol="0" anchor="t">
            <a:spAutoFit/>
          </a:bodyPr>
          <a:lstStyle/>
          <a:p>
            <a:pPr algn="ctr">
              <a:lnSpc>
                <a:spcPts val="3708"/>
              </a:lnSpc>
            </a:pPr>
            <a:r>
              <a:rPr lang="en-US" sz="3600" b="1" spc="284" dirty="0">
                <a:solidFill>
                  <a:srgbClr val="496793"/>
                </a:solidFill>
                <a:latin typeface="Tahoma Bold"/>
                <a:ea typeface="Tahoma Bold"/>
                <a:cs typeface="Tahoma Bold"/>
                <a:sym typeface="Tahoma Bold"/>
              </a:rPr>
              <a:t>Я – часть современного мира</a:t>
            </a:r>
          </a:p>
        </p:txBody>
      </p:sp>
      <p:sp>
        <p:nvSpPr>
          <p:cNvPr id="20" name="TextBox 20"/>
          <p:cNvSpPr txBox="1"/>
          <p:nvPr/>
        </p:nvSpPr>
        <p:spPr>
          <a:xfrm>
            <a:off x="10732970" y="7165975"/>
            <a:ext cx="2856834" cy="2092325"/>
          </a:xfrm>
          <a:prstGeom prst="rect">
            <a:avLst/>
          </a:prstGeom>
        </p:spPr>
        <p:txBody>
          <a:bodyPr lIns="0" tIns="0" rIns="0" bIns="0" rtlCol="0" anchor="t">
            <a:spAutoFit/>
          </a:bodyPr>
          <a:lstStyle/>
          <a:p>
            <a:pPr algn="ctr">
              <a:lnSpc>
                <a:spcPts val="2799"/>
              </a:lnSpc>
              <a:spcBef>
                <a:spcPct val="0"/>
              </a:spcBef>
            </a:pPr>
            <a:r>
              <a:rPr lang="en-US" sz="1999" dirty="0">
                <a:solidFill>
                  <a:srgbClr val="FFFFFF"/>
                </a:solidFill>
                <a:latin typeface="Lora"/>
                <a:ea typeface="Lora"/>
                <a:cs typeface="Lora"/>
                <a:sym typeface="Lora"/>
              </a:rPr>
              <a:t>Формирование патриотической идентичности, осмысление культурных корней и гражданской роли </a:t>
            </a:r>
          </a:p>
        </p:txBody>
      </p:sp>
      <p:sp>
        <p:nvSpPr>
          <p:cNvPr id="21" name="TextBox 21"/>
          <p:cNvSpPr txBox="1"/>
          <p:nvPr/>
        </p:nvSpPr>
        <p:spPr>
          <a:xfrm>
            <a:off x="909040" y="2361004"/>
            <a:ext cx="16507143" cy="1308736"/>
          </a:xfrm>
          <a:prstGeom prst="rect">
            <a:avLst/>
          </a:prstGeom>
        </p:spPr>
        <p:txBody>
          <a:bodyPr lIns="0" tIns="0" rIns="0" bIns="0" rtlCol="0" anchor="t">
            <a:spAutoFit/>
          </a:bodyPr>
          <a:lstStyle/>
          <a:p>
            <a:pPr algn="l">
              <a:lnSpc>
                <a:spcPts val="3599"/>
              </a:lnSpc>
            </a:pPr>
            <a:r>
              <a:rPr lang="en-US" sz="2399" dirty="0">
                <a:solidFill>
                  <a:srgbClr val="496793"/>
                </a:solidFill>
                <a:latin typeface="Lora"/>
                <a:ea typeface="Lora"/>
                <a:cs typeface="Lora"/>
                <a:sym typeface="Lora"/>
              </a:rPr>
              <a:t>На этапе поступления в университет эта система разрозненна, уязвима и неустойчива: студенты не знают друг друга, не чувствуют принадлежности, не осознают общих ценностей.</a:t>
            </a:r>
          </a:p>
          <a:p>
            <a:pPr algn="l">
              <a:lnSpc>
                <a:spcPts val="3599"/>
              </a:lnSpc>
            </a:pPr>
            <a:endParaRPr lang="en-US" sz="2399" dirty="0">
              <a:solidFill>
                <a:srgbClr val="496793"/>
              </a:solidFill>
              <a:latin typeface="Lora"/>
              <a:ea typeface="Lora"/>
              <a:cs typeface="Lora"/>
              <a:sym typeface="Lora"/>
            </a:endParaRPr>
          </a:p>
        </p:txBody>
      </p:sp>
      <p:grpSp>
        <p:nvGrpSpPr>
          <p:cNvPr id="22" name="Group 22"/>
          <p:cNvGrpSpPr/>
          <p:nvPr/>
        </p:nvGrpSpPr>
        <p:grpSpPr>
          <a:xfrm>
            <a:off x="-158642" y="1096182"/>
            <a:ext cx="18605284" cy="1179888"/>
            <a:chOff x="0" y="0"/>
            <a:chExt cx="3828248" cy="242775"/>
          </a:xfrm>
        </p:grpSpPr>
        <p:sp>
          <p:nvSpPr>
            <p:cNvPr id="23" name="Freeform 23"/>
            <p:cNvSpPr/>
            <p:nvPr/>
          </p:nvSpPr>
          <p:spPr>
            <a:xfrm>
              <a:off x="0" y="0"/>
              <a:ext cx="3828248" cy="242775"/>
            </a:xfrm>
            <a:custGeom>
              <a:avLst/>
              <a:gdLst/>
              <a:ahLst/>
              <a:cxnLst/>
              <a:rect l="l" t="t" r="r" b="b"/>
              <a:pathLst>
                <a:path w="3828248" h="242775">
                  <a:moveTo>
                    <a:pt x="8127" y="0"/>
                  </a:moveTo>
                  <a:lnTo>
                    <a:pt x="3820120" y="0"/>
                  </a:lnTo>
                  <a:cubicBezTo>
                    <a:pt x="3824609" y="0"/>
                    <a:pt x="3828248" y="3639"/>
                    <a:pt x="3828248" y="8127"/>
                  </a:cubicBezTo>
                  <a:lnTo>
                    <a:pt x="3828248" y="234648"/>
                  </a:lnTo>
                  <a:cubicBezTo>
                    <a:pt x="3828248" y="236804"/>
                    <a:pt x="3827392" y="238871"/>
                    <a:pt x="3825867" y="240395"/>
                  </a:cubicBezTo>
                  <a:cubicBezTo>
                    <a:pt x="3824343" y="241919"/>
                    <a:pt x="3822276" y="242775"/>
                    <a:pt x="3820120" y="242775"/>
                  </a:cubicBezTo>
                  <a:lnTo>
                    <a:pt x="8127" y="242775"/>
                  </a:lnTo>
                  <a:cubicBezTo>
                    <a:pt x="5972" y="242775"/>
                    <a:pt x="3905" y="241919"/>
                    <a:pt x="2380" y="240395"/>
                  </a:cubicBezTo>
                  <a:cubicBezTo>
                    <a:pt x="856" y="238871"/>
                    <a:pt x="0" y="236804"/>
                    <a:pt x="0" y="234648"/>
                  </a:cubicBezTo>
                  <a:lnTo>
                    <a:pt x="0" y="8127"/>
                  </a:lnTo>
                  <a:cubicBezTo>
                    <a:pt x="0" y="5972"/>
                    <a:pt x="856" y="3905"/>
                    <a:pt x="2380" y="2380"/>
                  </a:cubicBezTo>
                  <a:cubicBezTo>
                    <a:pt x="3905" y="856"/>
                    <a:pt x="5972" y="0"/>
                    <a:pt x="8127" y="0"/>
                  </a:cubicBezTo>
                  <a:close/>
                </a:path>
              </a:pathLst>
            </a:custGeom>
            <a:solidFill>
              <a:srgbClr val="496793"/>
            </a:solidFill>
          </p:spPr>
        </p:sp>
        <p:sp>
          <p:nvSpPr>
            <p:cNvPr id="24" name="TextBox 24"/>
            <p:cNvSpPr txBox="1"/>
            <p:nvPr/>
          </p:nvSpPr>
          <p:spPr>
            <a:xfrm>
              <a:off x="0" y="-38100"/>
              <a:ext cx="3828248" cy="280875"/>
            </a:xfrm>
            <a:prstGeom prst="rect">
              <a:avLst/>
            </a:prstGeom>
          </p:spPr>
          <p:txBody>
            <a:bodyPr lIns="50800" tIns="50800" rIns="50800" bIns="50800" rtlCol="0" anchor="ctr"/>
            <a:lstStyle/>
            <a:p>
              <a:pPr algn="ctr">
                <a:lnSpc>
                  <a:spcPts val="2659"/>
                </a:lnSpc>
              </a:pPr>
              <a:endParaRPr/>
            </a:p>
          </p:txBody>
        </p:sp>
      </p:grpSp>
      <p:sp>
        <p:nvSpPr>
          <p:cNvPr id="25" name="TextBox 25"/>
          <p:cNvSpPr txBox="1"/>
          <p:nvPr/>
        </p:nvSpPr>
        <p:spPr>
          <a:xfrm>
            <a:off x="1028700" y="461772"/>
            <a:ext cx="4935502" cy="566928"/>
          </a:xfrm>
          <a:prstGeom prst="rect">
            <a:avLst/>
          </a:prstGeom>
        </p:spPr>
        <p:txBody>
          <a:bodyPr lIns="0" tIns="0" rIns="0" bIns="0" rtlCol="0" anchor="t">
            <a:spAutoFit/>
          </a:bodyPr>
          <a:lstStyle/>
          <a:p>
            <a:pPr algn="l">
              <a:lnSpc>
                <a:spcPts val="4326"/>
              </a:lnSpc>
            </a:pPr>
            <a:r>
              <a:rPr lang="en-US" sz="4200" b="1" dirty="0" err="1">
                <a:solidFill>
                  <a:srgbClr val="496793"/>
                </a:solidFill>
                <a:latin typeface="Tahoma Bold"/>
                <a:ea typeface="Tahoma Bold"/>
                <a:cs typeface="Tahoma Bold"/>
                <a:sym typeface="Tahoma Bold"/>
              </a:rPr>
              <a:t>Концепция</a:t>
            </a:r>
            <a:r>
              <a:rPr lang="en-US" sz="4200" b="1" dirty="0">
                <a:solidFill>
                  <a:srgbClr val="496793"/>
                </a:solidFill>
                <a:latin typeface="Tahoma Bold"/>
                <a:ea typeface="Tahoma Bold"/>
                <a:cs typeface="Tahoma Bold"/>
                <a:sym typeface="Tahoma Bold"/>
              </a:rPr>
              <a:t>:</a:t>
            </a:r>
          </a:p>
        </p:txBody>
      </p:sp>
      <p:sp>
        <p:nvSpPr>
          <p:cNvPr id="26" name="TextBox 26"/>
          <p:cNvSpPr txBox="1"/>
          <p:nvPr/>
        </p:nvSpPr>
        <p:spPr>
          <a:xfrm>
            <a:off x="1028700" y="1240356"/>
            <a:ext cx="16439588" cy="861061"/>
          </a:xfrm>
          <a:prstGeom prst="rect">
            <a:avLst/>
          </a:prstGeom>
        </p:spPr>
        <p:txBody>
          <a:bodyPr lIns="0" tIns="0" rIns="0" bIns="0" rtlCol="0" anchor="t">
            <a:spAutoFit/>
          </a:bodyPr>
          <a:lstStyle/>
          <a:p>
            <a:pPr algn="l">
              <a:lnSpc>
                <a:spcPts val="3599"/>
              </a:lnSpc>
            </a:pPr>
            <a:r>
              <a:rPr lang="en-US" sz="2399" b="1" dirty="0">
                <a:solidFill>
                  <a:srgbClr val="FFFFFF"/>
                </a:solidFill>
                <a:latin typeface="Lora Bold"/>
                <a:ea typeface="Lora Bold"/>
                <a:cs typeface="Lora Bold"/>
                <a:sym typeface="Lora Bold"/>
              </a:rPr>
              <a:t>Студенческая группа рассматривается как малая социальная экосистема </a:t>
            </a:r>
            <a:r>
              <a:rPr lang="en-US" sz="2399" dirty="0">
                <a:solidFill>
                  <a:srgbClr val="FFFFFF"/>
                </a:solidFill>
                <a:latin typeface="Lora"/>
                <a:ea typeface="Lora"/>
                <a:cs typeface="Lora"/>
                <a:sym typeface="Lora"/>
              </a:rPr>
              <a:t>— живой, динамичный организм, в котором каждый участник влияет на устойчивость и развитие общего пространства. </a:t>
            </a:r>
          </a:p>
        </p:txBody>
      </p:sp>
      <p:sp>
        <p:nvSpPr>
          <p:cNvPr id="27" name="TextBox 27"/>
          <p:cNvSpPr txBox="1"/>
          <p:nvPr/>
        </p:nvSpPr>
        <p:spPr>
          <a:xfrm>
            <a:off x="909040" y="3452972"/>
            <a:ext cx="11252347" cy="1308736"/>
          </a:xfrm>
          <a:prstGeom prst="rect">
            <a:avLst/>
          </a:prstGeom>
        </p:spPr>
        <p:txBody>
          <a:bodyPr lIns="0" tIns="0" rIns="0" bIns="0" rtlCol="0" anchor="t">
            <a:spAutoFit/>
          </a:bodyPr>
          <a:lstStyle/>
          <a:p>
            <a:pPr algn="l">
              <a:lnSpc>
                <a:spcPts val="3599"/>
              </a:lnSpc>
            </a:pPr>
            <a:r>
              <a:rPr lang="en-US" sz="2399" b="1" dirty="0">
                <a:solidFill>
                  <a:srgbClr val="496793"/>
                </a:solidFill>
                <a:latin typeface="Lora Bold"/>
                <a:ea typeface="Lora Bold"/>
                <a:cs typeface="Lora Bold"/>
                <a:sym typeface="Lora Bold"/>
              </a:rPr>
              <a:t>Цель каждого кураторского часа </a:t>
            </a:r>
            <a:r>
              <a:rPr lang="en-US" sz="2399" dirty="0">
                <a:solidFill>
                  <a:srgbClr val="496793"/>
                </a:solidFill>
                <a:latin typeface="Lora"/>
                <a:ea typeface="Lora"/>
                <a:cs typeface="Lora"/>
                <a:sym typeface="Lora"/>
              </a:rPr>
              <a:t>— </a:t>
            </a:r>
            <a:r>
              <a:rPr lang="en-US" sz="2399" b="1" dirty="0">
                <a:solidFill>
                  <a:srgbClr val="496793"/>
                </a:solidFill>
                <a:latin typeface="Lora Bold"/>
                <a:ea typeface="Lora Bold"/>
                <a:cs typeface="Lora Bold"/>
                <a:sym typeface="Lora Bold"/>
              </a:rPr>
              <a:t>сплотить эту экосистему</a:t>
            </a:r>
            <a:r>
              <a:rPr lang="en-US" sz="2399" dirty="0">
                <a:solidFill>
                  <a:srgbClr val="496793"/>
                </a:solidFill>
                <a:latin typeface="Lora"/>
                <a:ea typeface="Lora"/>
                <a:cs typeface="Lora"/>
                <a:sym typeface="Lora"/>
              </a:rPr>
              <a:t>, наполнить её смыслом, гражданским и национальным кодом, чтобы она могла:</a:t>
            </a:r>
          </a:p>
          <a:p>
            <a:pPr marL="518157" lvl="1" indent="-259078" algn="l">
              <a:lnSpc>
                <a:spcPts val="3599"/>
              </a:lnSpc>
              <a:buFont typeface="Arial"/>
              <a:buChar char="•"/>
            </a:pPr>
            <a:r>
              <a:rPr lang="en-US" sz="2399" dirty="0">
                <a:solidFill>
                  <a:srgbClr val="496793"/>
                </a:solidFill>
                <a:latin typeface="Lora"/>
                <a:ea typeface="Lora"/>
                <a:cs typeface="Lora"/>
                <a:sym typeface="Lora"/>
              </a:rPr>
              <a:t>противостоять внешним вызовам (стресс, дезориентация и др.);</a:t>
            </a:r>
          </a:p>
        </p:txBody>
      </p:sp>
      <p:sp>
        <p:nvSpPr>
          <p:cNvPr id="28" name="TextBox 28"/>
          <p:cNvSpPr txBox="1"/>
          <p:nvPr/>
        </p:nvSpPr>
        <p:spPr>
          <a:xfrm>
            <a:off x="909040" y="4790558"/>
            <a:ext cx="8182854" cy="1810304"/>
          </a:xfrm>
          <a:prstGeom prst="rect">
            <a:avLst/>
          </a:prstGeom>
        </p:spPr>
        <p:txBody>
          <a:bodyPr lIns="0" tIns="0" rIns="0" bIns="0" rtlCol="0" anchor="t">
            <a:spAutoFit/>
          </a:bodyPr>
          <a:lstStyle/>
          <a:p>
            <a:pPr marL="518157" lvl="1" indent="-259078" algn="l">
              <a:lnSpc>
                <a:spcPts val="3599"/>
              </a:lnSpc>
              <a:buFont typeface="Arial"/>
              <a:buChar char="•"/>
            </a:pPr>
            <a:r>
              <a:rPr lang="en-US" sz="2399" dirty="0">
                <a:solidFill>
                  <a:srgbClr val="496793"/>
                </a:solidFill>
                <a:latin typeface="Lora"/>
                <a:ea typeface="Lora"/>
                <a:cs typeface="Lora"/>
                <a:sym typeface="Lora"/>
              </a:rPr>
              <a:t>стать средой поддержки, роста и формирования идентичности;</a:t>
            </a:r>
          </a:p>
          <a:p>
            <a:pPr marL="518157" lvl="1" indent="-259078" algn="l">
              <a:lnSpc>
                <a:spcPts val="3599"/>
              </a:lnSpc>
              <a:buFont typeface="Arial"/>
              <a:buChar char="•"/>
            </a:pPr>
            <a:r>
              <a:rPr lang="en-US" sz="2399" dirty="0">
                <a:solidFill>
                  <a:srgbClr val="496793"/>
                </a:solidFill>
                <a:latin typeface="Lora"/>
                <a:ea typeface="Lora"/>
                <a:cs typeface="Lora"/>
                <a:sym typeface="Lora"/>
              </a:rPr>
              <a:t>транслировать ценности,</a:t>
            </a:r>
            <a:r>
              <a:rPr lang="ru-RU" sz="2399" dirty="0">
                <a:solidFill>
                  <a:srgbClr val="496793"/>
                </a:solidFill>
                <a:latin typeface="Lora"/>
                <a:ea typeface="Lora"/>
                <a:cs typeface="Lora"/>
                <a:sym typeface="Lora"/>
              </a:rPr>
              <a:t> </a:t>
            </a:r>
            <a:r>
              <a:rPr lang="en-US" sz="2399" dirty="0">
                <a:solidFill>
                  <a:srgbClr val="496793"/>
                </a:solidFill>
                <a:latin typeface="Lora"/>
                <a:ea typeface="Lora"/>
                <a:cs typeface="Lora"/>
                <a:sym typeface="Lora"/>
              </a:rPr>
              <a:t>через действия, диалог                и культуру общения.</a:t>
            </a:r>
          </a:p>
        </p:txBody>
      </p:sp>
      <p:sp>
        <p:nvSpPr>
          <p:cNvPr id="29" name="TextBox 29"/>
          <p:cNvSpPr txBox="1"/>
          <p:nvPr/>
        </p:nvSpPr>
        <p:spPr>
          <a:xfrm>
            <a:off x="3824543" y="7207178"/>
            <a:ext cx="1904431" cy="262256"/>
          </a:xfrm>
          <a:prstGeom prst="rect">
            <a:avLst/>
          </a:prstGeom>
        </p:spPr>
        <p:txBody>
          <a:bodyPr lIns="0" tIns="0" rIns="0" bIns="0" rtlCol="0" anchor="t">
            <a:spAutoFit/>
          </a:bodyPr>
          <a:lstStyle/>
          <a:p>
            <a:pPr algn="ctr">
              <a:lnSpc>
                <a:spcPts val="2060"/>
              </a:lnSpc>
            </a:pPr>
            <a:r>
              <a:rPr lang="en-US" sz="2000" b="1">
                <a:solidFill>
                  <a:srgbClr val="FFFFFF"/>
                </a:solidFill>
                <a:latin typeface="Tahoma Bold"/>
                <a:ea typeface="Tahoma Bold"/>
                <a:cs typeface="Tahoma Bold"/>
                <a:sym typeface="Tahoma Bold"/>
              </a:rPr>
              <a:t>2 к.ч.</a:t>
            </a:r>
          </a:p>
        </p:txBody>
      </p:sp>
      <p:sp>
        <p:nvSpPr>
          <p:cNvPr id="30" name="TextBox 30"/>
          <p:cNvSpPr txBox="1"/>
          <p:nvPr/>
        </p:nvSpPr>
        <p:spPr>
          <a:xfrm>
            <a:off x="7187463" y="6426678"/>
            <a:ext cx="1904431" cy="262256"/>
          </a:xfrm>
          <a:prstGeom prst="rect">
            <a:avLst/>
          </a:prstGeom>
        </p:spPr>
        <p:txBody>
          <a:bodyPr lIns="0" tIns="0" rIns="0" bIns="0" rtlCol="0" anchor="t">
            <a:spAutoFit/>
          </a:bodyPr>
          <a:lstStyle/>
          <a:p>
            <a:pPr algn="ctr">
              <a:lnSpc>
                <a:spcPts val="2060"/>
              </a:lnSpc>
            </a:pPr>
            <a:r>
              <a:rPr lang="en-US" sz="2000" b="1">
                <a:solidFill>
                  <a:srgbClr val="FFFFFF"/>
                </a:solidFill>
                <a:latin typeface="Tahoma Bold"/>
                <a:ea typeface="Tahoma Bold"/>
                <a:cs typeface="Tahoma Bold"/>
                <a:sym typeface="Tahoma Bold"/>
              </a:rPr>
              <a:t>2 к.ч.</a:t>
            </a:r>
          </a:p>
        </p:txBody>
      </p:sp>
      <p:sp>
        <p:nvSpPr>
          <p:cNvPr id="31" name="TextBox 31"/>
          <p:cNvSpPr txBox="1"/>
          <p:nvPr/>
        </p:nvSpPr>
        <p:spPr>
          <a:xfrm>
            <a:off x="10225002" y="5318602"/>
            <a:ext cx="1904431" cy="262256"/>
          </a:xfrm>
          <a:prstGeom prst="rect">
            <a:avLst/>
          </a:prstGeom>
        </p:spPr>
        <p:txBody>
          <a:bodyPr lIns="0" tIns="0" rIns="0" bIns="0" rtlCol="0" anchor="t">
            <a:spAutoFit/>
          </a:bodyPr>
          <a:lstStyle/>
          <a:p>
            <a:pPr algn="ctr">
              <a:lnSpc>
                <a:spcPts val="2060"/>
              </a:lnSpc>
            </a:pPr>
            <a:r>
              <a:rPr lang="en-US" sz="2000" b="1">
                <a:solidFill>
                  <a:srgbClr val="FFFFFF"/>
                </a:solidFill>
                <a:latin typeface="Tahoma Bold"/>
                <a:ea typeface="Tahoma Bold"/>
                <a:cs typeface="Tahoma Bold"/>
                <a:sym typeface="Tahoma Bold"/>
              </a:rPr>
              <a:t>2 к.ч.</a:t>
            </a:r>
          </a:p>
        </p:txBody>
      </p:sp>
      <p:sp>
        <p:nvSpPr>
          <p:cNvPr id="32" name="TextBox 32"/>
          <p:cNvSpPr txBox="1"/>
          <p:nvPr/>
        </p:nvSpPr>
        <p:spPr>
          <a:xfrm>
            <a:off x="14736377" y="4184090"/>
            <a:ext cx="1904431" cy="262256"/>
          </a:xfrm>
          <a:prstGeom prst="rect">
            <a:avLst/>
          </a:prstGeom>
        </p:spPr>
        <p:txBody>
          <a:bodyPr lIns="0" tIns="0" rIns="0" bIns="0" rtlCol="0" anchor="t">
            <a:spAutoFit/>
          </a:bodyPr>
          <a:lstStyle/>
          <a:p>
            <a:pPr algn="ctr">
              <a:lnSpc>
                <a:spcPts val="2060"/>
              </a:lnSpc>
            </a:pPr>
            <a:r>
              <a:rPr lang="en-US" sz="2000" b="1">
                <a:solidFill>
                  <a:srgbClr val="496793"/>
                </a:solidFill>
                <a:latin typeface="Tahoma Bold"/>
                <a:ea typeface="Tahoma Bold"/>
                <a:cs typeface="Tahoma Bold"/>
                <a:sym typeface="Tahoma Bold"/>
              </a:rPr>
              <a:t>2 к.ч.</a:t>
            </a:r>
          </a:p>
        </p:txBody>
      </p:sp>
      <p:sp>
        <p:nvSpPr>
          <p:cNvPr id="33" name="TextBox 33"/>
          <p:cNvSpPr txBox="1"/>
          <p:nvPr/>
        </p:nvSpPr>
        <p:spPr>
          <a:xfrm>
            <a:off x="14477649" y="6918405"/>
            <a:ext cx="3275934" cy="1470660"/>
          </a:xfrm>
          <a:prstGeom prst="rect">
            <a:avLst/>
          </a:prstGeom>
        </p:spPr>
        <p:txBody>
          <a:bodyPr lIns="0" tIns="0" rIns="0" bIns="0" rtlCol="0" anchor="t">
            <a:spAutoFit/>
          </a:bodyPr>
          <a:lstStyle/>
          <a:p>
            <a:pPr algn="ctr">
              <a:lnSpc>
                <a:spcPts val="2939"/>
              </a:lnSpc>
              <a:spcBef>
                <a:spcPct val="0"/>
              </a:spcBef>
            </a:pPr>
            <a:r>
              <a:rPr lang="en-US" sz="2099" dirty="0">
                <a:solidFill>
                  <a:srgbClr val="496793"/>
                </a:solidFill>
                <a:latin typeface="Lora"/>
                <a:ea typeface="Lora"/>
                <a:cs typeface="Lora"/>
                <a:sym typeface="Lora"/>
              </a:rPr>
              <a:t>Развитие глобального мышления и цифровой культуры,  ориентация на будущем</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8642" y="1096182"/>
            <a:ext cx="18605284" cy="1179888"/>
            <a:chOff x="0" y="0"/>
            <a:chExt cx="3828248" cy="242775"/>
          </a:xfrm>
        </p:grpSpPr>
        <p:sp>
          <p:nvSpPr>
            <p:cNvPr id="3" name="Freeform 3"/>
            <p:cNvSpPr/>
            <p:nvPr/>
          </p:nvSpPr>
          <p:spPr>
            <a:xfrm>
              <a:off x="0" y="0"/>
              <a:ext cx="3828248" cy="242775"/>
            </a:xfrm>
            <a:custGeom>
              <a:avLst/>
              <a:gdLst/>
              <a:ahLst/>
              <a:cxnLst/>
              <a:rect l="l" t="t" r="r" b="b"/>
              <a:pathLst>
                <a:path w="3828248" h="242775">
                  <a:moveTo>
                    <a:pt x="8127" y="0"/>
                  </a:moveTo>
                  <a:lnTo>
                    <a:pt x="3820120" y="0"/>
                  </a:lnTo>
                  <a:cubicBezTo>
                    <a:pt x="3824609" y="0"/>
                    <a:pt x="3828248" y="3639"/>
                    <a:pt x="3828248" y="8127"/>
                  </a:cubicBezTo>
                  <a:lnTo>
                    <a:pt x="3828248" y="234648"/>
                  </a:lnTo>
                  <a:cubicBezTo>
                    <a:pt x="3828248" y="236804"/>
                    <a:pt x="3827392" y="238871"/>
                    <a:pt x="3825867" y="240395"/>
                  </a:cubicBezTo>
                  <a:cubicBezTo>
                    <a:pt x="3824343" y="241919"/>
                    <a:pt x="3822276" y="242775"/>
                    <a:pt x="3820120" y="242775"/>
                  </a:cubicBezTo>
                  <a:lnTo>
                    <a:pt x="8127" y="242775"/>
                  </a:lnTo>
                  <a:cubicBezTo>
                    <a:pt x="5972" y="242775"/>
                    <a:pt x="3905" y="241919"/>
                    <a:pt x="2380" y="240395"/>
                  </a:cubicBezTo>
                  <a:cubicBezTo>
                    <a:pt x="856" y="238871"/>
                    <a:pt x="0" y="236804"/>
                    <a:pt x="0" y="234648"/>
                  </a:cubicBezTo>
                  <a:lnTo>
                    <a:pt x="0" y="8127"/>
                  </a:lnTo>
                  <a:cubicBezTo>
                    <a:pt x="0" y="5972"/>
                    <a:pt x="856" y="3905"/>
                    <a:pt x="2380" y="2380"/>
                  </a:cubicBezTo>
                  <a:cubicBezTo>
                    <a:pt x="3905" y="856"/>
                    <a:pt x="5972" y="0"/>
                    <a:pt x="8127" y="0"/>
                  </a:cubicBezTo>
                  <a:close/>
                </a:path>
              </a:pathLst>
            </a:custGeom>
            <a:solidFill>
              <a:srgbClr val="496793"/>
            </a:solidFill>
          </p:spPr>
        </p:sp>
        <p:sp>
          <p:nvSpPr>
            <p:cNvPr id="4" name="TextBox 4"/>
            <p:cNvSpPr txBox="1"/>
            <p:nvPr/>
          </p:nvSpPr>
          <p:spPr>
            <a:xfrm>
              <a:off x="0" y="-38100"/>
              <a:ext cx="3828248" cy="2808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9144000" y="2276070"/>
            <a:ext cx="10536254" cy="8140664"/>
            <a:chOff x="0" y="0"/>
            <a:chExt cx="2167953" cy="1675034"/>
          </a:xfrm>
        </p:grpSpPr>
        <p:sp>
          <p:nvSpPr>
            <p:cNvPr id="6" name="Freeform 6"/>
            <p:cNvSpPr/>
            <p:nvPr/>
          </p:nvSpPr>
          <p:spPr>
            <a:xfrm>
              <a:off x="0" y="0"/>
              <a:ext cx="2167953" cy="1675034"/>
            </a:xfrm>
            <a:custGeom>
              <a:avLst/>
              <a:gdLst/>
              <a:ahLst/>
              <a:cxnLst/>
              <a:rect l="l" t="t" r="r" b="b"/>
              <a:pathLst>
                <a:path w="2167953" h="1675034">
                  <a:moveTo>
                    <a:pt x="14351" y="0"/>
                  </a:moveTo>
                  <a:lnTo>
                    <a:pt x="2153602" y="0"/>
                  </a:lnTo>
                  <a:cubicBezTo>
                    <a:pt x="2161528" y="0"/>
                    <a:pt x="2167953" y="6425"/>
                    <a:pt x="2167953" y="14351"/>
                  </a:cubicBezTo>
                  <a:lnTo>
                    <a:pt x="2167953" y="1660683"/>
                  </a:lnTo>
                  <a:cubicBezTo>
                    <a:pt x="2167953" y="1664489"/>
                    <a:pt x="2166441" y="1668139"/>
                    <a:pt x="2163750" y="1670830"/>
                  </a:cubicBezTo>
                  <a:cubicBezTo>
                    <a:pt x="2161059" y="1673522"/>
                    <a:pt x="2157408" y="1675034"/>
                    <a:pt x="2153602" y="1675034"/>
                  </a:cubicBezTo>
                  <a:lnTo>
                    <a:pt x="14351" y="1675034"/>
                  </a:lnTo>
                  <a:cubicBezTo>
                    <a:pt x="6425" y="1675034"/>
                    <a:pt x="0" y="1668608"/>
                    <a:pt x="0" y="1660683"/>
                  </a:cubicBezTo>
                  <a:lnTo>
                    <a:pt x="0" y="14351"/>
                  </a:lnTo>
                  <a:cubicBezTo>
                    <a:pt x="0" y="6425"/>
                    <a:pt x="6425" y="0"/>
                    <a:pt x="14351" y="0"/>
                  </a:cubicBezTo>
                  <a:close/>
                </a:path>
              </a:pathLst>
            </a:custGeom>
            <a:solidFill>
              <a:srgbClr val="637DB2"/>
            </a:solidFill>
          </p:spPr>
        </p:sp>
        <p:sp>
          <p:nvSpPr>
            <p:cNvPr id="7" name="TextBox 7"/>
            <p:cNvSpPr txBox="1"/>
            <p:nvPr/>
          </p:nvSpPr>
          <p:spPr>
            <a:xfrm>
              <a:off x="0" y="-38100"/>
              <a:ext cx="2167953" cy="1713134"/>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7741239" y="5524500"/>
            <a:ext cx="4706845" cy="4469811"/>
          </a:xfrm>
          <a:custGeom>
            <a:avLst/>
            <a:gdLst/>
            <a:ahLst/>
            <a:cxnLst/>
            <a:rect l="l" t="t" r="r" b="b"/>
            <a:pathLst>
              <a:path w="3514578" h="4686104">
                <a:moveTo>
                  <a:pt x="0" y="0"/>
                </a:moveTo>
                <a:lnTo>
                  <a:pt x="3514578" y="0"/>
                </a:lnTo>
                <a:lnTo>
                  <a:pt x="3514578" y="4686104"/>
                </a:lnTo>
                <a:lnTo>
                  <a:pt x="0" y="4686104"/>
                </a:lnTo>
                <a:lnTo>
                  <a:pt x="0" y="0"/>
                </a:lnTo>
                <a:close/>
              </a:path>
            </a:pathLst>
          </a:custGeom>
          <a:blipFill>
            <a:blip r:embed="rId2"/>
            <a:stretch>
              <a:fillRect t="-40868" b="-1"/>
            </a:stretch>
          </a:blipFill>
        </p:spPr>
      </p:sp>
      <p:sp>
        <p:nvSpPr>
          <p:cNvPr id="9" name="TextBox 9"/>
          <p:cNvSpPr txBox="1"/>
          <p:nvPr/>
        </p:nvSpPr>
        <p:spPr>
          <a:xfrm>
            <a:off x="1950659" y="338537"/>
            <a:ext cx="14595671" cy="544561"/>
          </a:xfrm>
          <a:prstGeom prst="rect">
            <a:avLst/>
          </a:prstGeom>
        </p:spPr>
        <p:txBody>
          <a:bodyPr lIns="0" tIns="0" rIns="0" bIns="0" rtlCol="0" anchor="t">
            <a:spAutoFit/>
          </a:bodyPr>
          <a:lstStyle/>
          <a:p>
            <a:pPr algn="ctr">
              <a:lnSpc>
                <a:spcPts val="4167"/>
              </a:lnSpc>
            </a:pPr>
            <a:r>
              <a:rPr lang="en-US" sz="4046" b="1" dirty="0">
                <a:solidFill>
                  <a:srgbClr val="496793"/>
                </a:solidFill>
                <a:latin typeface="Tahoma Bold"/>
                <a:ea typeface="Tahoma Bold"/>
                <a:cs typeface="Tahoma Bold"/>
                <a:sym typeface="Tahoma Bold"/>
              </a:rPr>
              <a:t>БЛОК 1. «Я – часть группы»</a:t>
            </a:r>
          </a:p>
        </p:txBody>
      </p:sp>
      <p:sp>
        <p:nvSpPr>
          <p:cNvPr id="10" name="TextBox 10"/>
          <p:cNvSpPr txBox="1"/>
          <p:nvPr/>
        </p:nvSpPr>
        <p:spPr>
          <a:xfrm>
            <a:off x="1028700" y="1240356"/>
            <a:ext cx="16439588" cy="886974"/>
          </a:xfrm>
          <a:prstGeom prst="rect">
            <a:avLst/>
          </a:prstGeom>
        </p:spPr>
        <p:txBody>
          <a:bodyPr lIns="0" tIns="0" rIns="0" bIns="0" rtlCol="0" anchor="t">
            <a:spAutoFit/>
          </a:bodyPr>
          <a:lstStyle/>
          <a:p>
            <a:pPr algn="l">
              <a:lnSpc>
                <a:spcPts val="3599"/>
              </a:lnSpc>
            </a:pPr>
            <a:r>
              <a:rPr lang="en-US" sz="2399" b="1" dirty="0">
                <a:solidFill>
                  <a:srgbClr val="FFFFFF"/>
                </a:solidFill>
                <a:latin typeface="Lora Bold"/>
                <a:ea typeface="Lora Bold"/>
                <a:cs typeface="Lora Bold"/>
                <a:sym typeface="Lora Bold"/>
              </a:rPr>
              <a:t>Цель: </a:t>
            </a:r>
            <a:r>
              <a:rPr lang="ru-RU" sz="2399" b="1" dirty="0">
                <a:solidFill>
                  <a:srgbClr val="FFFFFF"/>
                </a:solidFill>
                <a:latin typeface="Lora"/>
                <a:ea typeface="Lora Bold"/>
                <a:cs typeface="Lora Bold"/>
                <a:sym typeface="Lora"/>
              </a:rPr>
              <a:t>с</a:t>
            </a:r>
            <a:r>
              <a:rPr lang="en-US" sz="2399" dirty="0">
                <a:solidFill>
                  <a:srgbClr val="FFFFFF"/>
                </a:solidFill>
                <a:latin typeface="Lora"/>
                <a:ea typeface="Lora"/>
                <a:cs typeface="Lora"/>
                <a:sym typeface="Lora"/>
              </a:rPr>
              <a:t>оздать условия для формирования устойчивой студенческой микросреды, основанной на доверии, взаимопонимании и осознании общих ресурсов.</a:t>
            </a:r>
          </a:p>
        </p:txBody>
      </p:sp>
      <p:sp>
        <p:nvSpPr>
          <p:cNvPr id="11" name="TextBox 11"/>
          <p:cNvSpPr txBox="1"/>
          <p:nvPr/>
        </p:nvSpPr>
        <p:spPr>
          <a:xfrm>
            <a:off x="638130" y="2542770"/>
            <a:ext cx="7829300" cy="487299"/>
          </a:xfrm>
          <a:prstGeom prst="rect">
            <a:avLst/>
          </a:prstGeom>
        </p:spPr>
        <p:txBody>
          <a:bodyPr lIns="0" tIns="0" rIns="0" bIns="0" rtlCol="0" anchor="t">
            <a:spAutoFit/>
          </a:bodyPr>
          <a:lstStyle/>
          <a:p>
            <a:pPr algn="ctr">
              <a:lnSpc>
                <a:spcPts val="3708"/>
              </a:lnSpc>
            </a:pPr>
            <a:r>
              <a:rPr lang="en-US" sz="3600" b="1" dirty="0">
                <a:solidFill>
                  <a:srgbClr val="496793"/>
                </a:solidFill>
                <a:latin typeface="Tahoma Bold"/>
                <a:ea typeface="Tahoma Bold"/>
                <a:cs typeface="Tahoma Bold"/>
                <a:sym typeface="Tahoma Bold"/>
              </a:rPr>
              <a:t>Кураторский час №1</a:t>
            </a:r>
          </a:p>
        </p:txBody>
      </p:sp>
      <p:sp>
        <p:nvSpPr>
          <p:cNvPr id="12" name="TextBox 12"/>
          <p:cNvSpPr txBox="1"/>
          <p:nvPr/>
        </p:nvSpPr>
        <p:spPr>
          <a:xfrm>
            <a:off x="638131" y="3172945"/>
            <a:ext cx="7058070" cy="8133189"/>
          </a:xfrm>
          <a:prstGeom prst="rect">
            <a:avLst/>
          </a:prstGeom>
        </p:spPr>
        <p:txBody>
          <a:bodyPr wrap="square" lIns="0" tIns="0" rIns="0" bIns="0" rtlCol="0" anchor="t">
            <a:spAutoFit/>
          </a:bodyPr>
          <a:lstStyle/>
          <a:p>
            <a:pPr algn="ctr">
              <a:lnSpc>
                <a:spcPts val="3600"/>
              </a:lnSpc>
            </a:pPr>
            <a:r>
              <a:rPr lang="ru-RU" sz="2400" b="1" dirty="0">
                <a:solidFill>
                  <a:srgbClr val="496793"/>
                </a:solidFill>
                <a:latin typeface="Lora Bold"/>
                <a:ea typeface="Lora Bold"/>
                <a:cs typeface="Lora Bold"/>
                <a:sym typeface="Lora Bold"/>
              </a:rPr>
              <a:t> </a:t>
            </a:r>
            <a:endParaRPr lang="en-US" sz="2400" b="1" dirty="0">
              <a:solidFill>
                <a:srgbClr val="496793"/>
              </a:solidFill>
              <a:latin typeface="Lora Bold"/>
              <a:ea typeface="Lora Bold"/>
              <a:cs typeface="Lora Bold"/>
              <a:sym typeface="Lora Bold"/>
            </a:endParaRPr>
          </a:p>
          <a:p>
            <a:pPr marL="518160" lvl="1" indent="-259080" algn="l">
              <a:lnSpc>
                <a:spcPts val="3600"/>
              </a:lnSpc>
              <a:buFont typeface="Arial"/>
              <a:buChar char="•"/>
            </a:pPr>
            <a:r>
              <a:rPr lang="en-US" sz="2400" b="1" dirty="0">
                <a:solidFill>
                  <a:srgbClr val="496793"/>
                </a:solidFill>
                <a:latin typeface="Lora Bold"/>
                <a:ea typeface="Lora Bold"/>
                <a:cs typeface="Lora Bold"/>
                <a:sym typeface="Lora Bold"/>
              </a:rPr>
              <a:t>Разминка «Атомы»</a:t>
            </a:r>
            <a:r>
              <a:rPr lang="en-US" sz="2400" dirty="0">
                <a:solidFill>
                  <a:srgbClr val="496793"/>
                </a:solidFill>
                <a:latin typeface="Lora"/>
                <a:ea typeface="Lora"/>
                <a:cs typeface="Lora"/>
                <a:sym typeface="Lora"/>
              </a:rPr>
              <a:t>: участники объединяются в группы по команде, формируя «молекулы» и завершая общим объятием.</a:t>
            </a:r>
            <a:endParaRPr lang="ru-RU" sz="2400" dirty="0">
              <a:solidFill>
                <a:srgbClr val="496793"/>
              </a:solidFill>
              <a:latin typeface="Lora"/>
              <a:ea typeface="Lora"/>
              <a:cs typeface="Lora"/>
              <a:sym typeface="Lora"/>
            </a:endParaRPr>
          </a:p>
          <a:p>
            <a:pPr marL="518160" lvl="1" indent="-259080" algn="l">
              <a:buFont typeface="Arial"/>
              <a:buChar char="•"/>
            </a:pPr>
            <a:endParaRPr lang="en-US" sz="800" dirty="0">
              <a:solidFill>
                <a:srgbClr val="496793"/>
              </a:solidFill>
              <a:latin typeface="Lora"/>
              <a:ea typeface="Lora"/>
              <a:cs typeface="Lora"/>
              <a:sym typeface="Lora"/>
            </a:endParaRPr>
          </a:p>
          <a:p>
            <a:pPr marL="518160" lvl="1" indent="-259080" algn="l">
              <a:lnSpc>
                <a:spcPts val="3600"/>
              </a:lnSpc>
              <a:buFont typeface="Arial"/>
              <a:buChar char="•"/>
            </a:pPr>
            <a:r>
              <a:rPr lang="en-US" sz="2400" b="1" dirty="0">
                <a:solidFill>
                  <a:srgbClr val="496793"/>
                </a:solidFill>
                <a:latin typeface="Lora Bold"/>
                <a:ea typeface="Lora Bold"/>
                <a:cs typeface="Lora Bold"/>
                <a:sym typeface="Lora Bold"/>
              </a:rPr>
              <a:t>Игра «Великолепная Валерия»: </a:t>
            </a:r>
            <a:r>
              <a:rPr lang="en-US" sz="2400" dirty="0">
                <a:solidFill>
                  <a:srgbClr val="496793"/>
                </a:solidFill>
                <a:latin typeface="Lora"/>
                <a:ea typeface="Lora"/>
                <a:cs typeface="Lora"/>
                <a:sym typeface="Lora"/>
              </a:rPr>
              <a:t>участники по очереди называют имя и качество, тренируя память и внимание к другим.</a:t>
            </a:r>
            <a:endParaRPr lang="ru-RU" sz="2400" dirty="0">
              <a:solidFill>
                <a:srgbClr val="496793"/>
              </a:solidFill>
              <a:latin typeface="Lora"/>
              <a:ea typeface="Lora"/>
              <a:cs typeface="Lora"/>
              <a:sym typeface="Lora"/>
            </a:endParaRPr>
          </a:p>
          <a:p>
            <a:pPr marL="518160" lvl="1" indent="-259080" algn="l">
              <a:buFont typeface="Arial"/>
              <a:buChar char="•"/>
            </a:pPr>
            <a:endParaRPr lang="en-US" sz="800" dirty="0">
              <a:solidFill>
                <a:srgbClr val="496793"/>
              </a:solidFill>
              <a:latin typeface="Lora"/>
              <a:ea typeface="Lora"/>
              <a:cs typeface="Lora"/>
              <a:sym typeface="Lora"/>
            </a:endParaRPr>
          </a:p>
          <a:p>
            <a:pPr marL="517525" lvl="1" indent="-258763" algn="l">
              <a:lnSpc>
                <a:spcPts val="3600"/>
              </a:lnSpc>
              <a:buFont typeface="Arial"/>
              <a:buChar char="•"/>
            </a:pPr>
            <a:r>
              <a:rPr lang="en-US" sz="2400" b="1" dirty="0">
                <a:solidFill>
                  <a:srgbClr val="496793"/>
                </a:solidFill>
                <a:latin typeface="Lora Bold"/>
                <a:ea typeface="Lora Bold"/>
                <a:cs typeface="Lora Bold"/>
                <a:sym typeface="Lora Bold"/>
              </a:rPr>
              <a:t>Игра «Большой плакат талантов»:</a:t>
            </a:r>
            <a:r>
              <a:rPr lang="en-US" sz="2400" dirty="0">
                <a:solidFill>
                  <a:srgbClr val="496793"/>
                </a:solidFill>
                <a:latin typeface="Lora"/>
                <a:ea typeface="Lora"/>
                <a:cs typeface="Lora"/>
                <a:sym typeface="Lora"/>
              </a:rPr>
              <a:t> студенты делятся своими скрытыми навыками, создавая коллективный ресурсный портрет группы.</a:t>
            </a:r>
            <a:endParaRPr lang="ru-RU" sz="2400" dirty="0">
              <a:solidFill>
                <a:srgbClr val="496793"/>
              </a:solidFill>
              <a:latin typeface="Lora"/>
              <a:ea typeface="Lora"/>
              <a:cs typeface="Lora"/>
              <a:sym typeface="Lora"/>
            </a:endParaRPr>
          </a:p>
          <a:p>
            <a:pPr marL="517525" lvl="1" indent="-258763" algn="l">
              <a:buFont typeface="Arial"/>
              <a:buChar char="•"/>
            </a:pPr>
            <a:endParaRPr lang="en-US" sz="800" dirty="0">
              <a:solidFill>
                <a:srgbClr val="496793"/>
              </a:solidFill>
              <a:latin typeface="Lora"/>
              <a:ea typeface="Lora"/>
              <a:cs typeface="Lora"/>
              <a:sym typeface="Lora"/>
            </a:endParaRPr>
          </a:p>
          <a:p>
            <a:pPr marL="517525" lvl="1" indent="-258763" algn="l">
              <a:lnSpc>
                <a:spcPts val="3600"/>
              </a:lnSpc>
              <a:buFont typeface="Arial"/>
              <a:buChar char="•"/>
            </a:pPr>
            <a:r>
              <a:rPr lang="en-US" sz="2400" b="1" dirty="0">
                <a:solidFill>
                  <a:srgbClr val="496793"/>
                </a:solidFill>
                <a:latin typeface="Lora Bold"/>
                <a:ea typeface="Lora Bold"/>
                <a:cs typeface="Lora Bold"/>
                <a:sym typeface="Lora Bold"/>
              </a:rPr>
              <a:t>Рефлексия:</a:t>
            </a:r>
            <a:r>
              <a:rPr lang="en-US" sz="2400" dirty="0">
                <a:solidFill>
                  <a:srgbClr val="496793"/>
                </a:solidFill>
                <a:latin typeface="Lora"/>
                <a:ea typeface="Lora"/>
                <a:cs typeface="Lora"/>
                <a:sym typeface="Lora"/>
              </a:rPr>
              <a:t> обсуждение новых открытий                   о группе и личных впечатлений.</a:t>
            </a:r>
          </a:p>
          <a:p>
            <a:pPr algn="l">
              <a:lnSpc>
                <a:spcPts val="3600"/>
              </a:lnSpc>
            </a:pPr>
            <a:endParaRPr lang="en-US" sz="2400" dirty="0">
              <a:solidFill>
                <a:srgbClr val="496793"/>
              </a:solidFill>
              <a:latin typeface="Lora"/>
              <a:ea typeface="Lora"/>
              <a:cs typeface="Lora"/>
              <a:sym typeface="Lora"/>
            </a:endParaRPr>
          </a:p>
          <a:p>
            <a:pPr algn="l">
              <a:lnSpc>
                <a:spcPts val="3600"/>
              </a:lnSpc>
            </a:pPr>
            <a:endParaRPr lang="en-US" sz="2400" dirty="0">
              <a:solidFill>
                <a:srgbClr val="496793"/>
              </a:solidFill>
              <a:latin typeface="Lora"/>
              <a:ea typeface="Lora"/>
              <a:cs typeface="Lora"/>
              <a:sym typeface="Lora"/>
            </a:endParaRPr>
          </a:p>
          <a:p>
            <a:pPr algn="l">
              <a:lnSpc>
                <a:spcPts val="3120"/>
              </a:lnSpc>
            </a:pPr>
            <a:endParaRPr lang="en-US" sz="2400" dirty="0">
              <a:solidFill>
                <a:srgbClr val="496793"/>
              </a:solidFill>
              <a:latin typeface="Lora"/>
              <a:ea typeface="Lora"/>
              <a:cs typeface="Lora"/>
              <a:sym typeface="Lora"/>
            </a:endParaRPr>
          </a:p>
        </p:txBody>
      </p:sp>
      <p:sp>
        <p:nvSpPr>
          <p:cNvPr id="13" name="TextBox 13"/>
          <p:cNvSpPr txBox="1"/>
          <p:nvPr/>
        </p:nvSpPr>
        <p:spPr>
          <a:xfrm>
            <a:off x="9638988" y="2542770"/>
            <a:ext cx="7829300" cy="487299"/>
          </a:xfrm>
          <a:prstGeom prst="rect">
            <a:avLst/>
          </a:prstGeom>
        </p:spPr>
        <p:txBody>
          <a:bodyPr lIns="0" tIns="0" rIns="0" bIns="0" rtlCol="0" anchor="t">
            <a:spAutoFit/>
          </a:bodyPr>
          <a:lstStyle/>
          <a:p>
            <a:pPr algn="ctr">
              <a:lnSpc>
                <a:spcPts val="3708"/>
              </a:lnSpc>
            </a:pPr>
            <a:r>
              <a:rPr lang="en-US" sz="3600" b="1" dirty="0">
                <a:solidFill>
                  <a:srgbClr val="FFFFFF"/>
                </a:solidFill>
                <a:latin typeface="Tahoma Bold"/>
                <a:ea typeface="Tahoma Bold"/>
                <a:cs typeface="Tahoma Bold"/>
                <a:sym typeface="Tahoma Bold"/>
              </a:rPr>
              <a:t>Кураторский час №2</a:t>
            </a:r>
          </a:p>
        </p:txBody>
      </p:sp>
      <p:sp>
        <p:nvSpPr>
          <p:cNvPr id="14" name="TextBox 14"/>
          <p:cNvSpPr txBox="1"/>
          <p:nvPr/>
        </p:nvSpPr>
        <p:spPr>
          <a:xfrm>
            <a:off x="10210800" y="3333132"/>
            <a:ext cx="7257488" cy="7086748"/>
          </a:xfrm>
          <a:prstGeom prst="rect">
            <a:avLst/>
          </a:prstGeom>
        </p:spPr>
        <p:txBody>
          <a:bodyPr wrap="square" lIns="0" tIns="0" rIns="0" bIns="0" rtlCol="0" anchor="t">
            <a:spAutoFit/>
          </a:bodyPr>
          <a:lstStyle/>
          <a:p>
            <a:pPr algn="ctr">
              <a:lnSpc>
                <a:spcPts val="3600"/>
              </a:lnSpc>
            </a:pPr>
            <a:r>
              <a:rPr lang="ru-RU" sz="2400" b="1" dirty="0">
                <a:solidFill>
                  <a:srgbClr val="FFFFFF"/>
                </a:solidFill>
                <a:latin typeface="Lora Bold"/>
                <a:ea typeface="Lora Bold"/>
                <a:cs typeface="Lora Bold"/>
                <a:sym typeface="Lora Bold"/>
              </a:rPr>
              <a:t> </a:t>
            </a:r>
            <a:endParaRPr lang="en-US" sz="2400" b="1" dirty="0">
              <a:solidFill>
                <a:srgbClr val="FFFFFF"/>
              </a:solidFill>
              <a:latin typeface="Lora Bold"/>
              <a:ea typeface="Lora Bold"/>
              <a:cs typeface="Lora Bold"/>
              <a:sym typeface="Lora Bold"/>
            </a:endParaRPr>
          </a:p>
          <a:p>
            <a:pPr marL="518160" lvl="1" indent="-259080" algn="l">
              <a:lnSpc>
                <a:spcPts val="3600"/>
              </a:lnSpc>
              <a:buFont typeface="Arial"/>
              <a:buChar char="•"/>
            </a:pPr>
            <a:r>
              <a:rPr lang="en-US" sz="2400" b="1" dirty="0">
                <a:solidFill>
                  <a:srgbClr val="FFFFFF"/>
                </a:solidFill>
                <a:latin typeface="Lora Bold"/>
                <a:ea typeface="Lora Bold"/>
                <a:cs typeface="Lora Bold"/>
                <a:sym typeface="Lora Bold"/>
              </a:rPr>
              <a:t>Разминка </a:t>
            </a:r>
            <a:r>
              <a:rPr lang="en-US" sz="2400" dirty="0">
                <a:solidFill>
                  <a:srgbClr val="FFFFFF"/>
                </a:solidFill>
                <a:latin typeface="Lora"/>
                <a:ea typeface="Lora"/>
                <a:cs typeface="Lora"/>
                <a:sym typeface="Lora"/>
              </a:rPr>
              <a:t>«Две правды и одна ложь» — участники делятся фактами о себе, остальные угадывают ложный.</a:t>
            </a:r>
            <a:endParaRPr lang="ru-RU" sz="2400" dirty="0">
              <a:solidFill>
                <a:srgbClr val="FFFFFF"/>
              </a:solidFill>
              <a:latin typeface="Lora"/>
              <a:ea typeface="Lora"/>
              <a:cs typeface="Lora"/>
              <a:sym typeface="Lora"/>
            </a:endParaRPr>
          </a:p>
          <a:p>
            <a:pPr marL="518160" lvl="1" indent="-259080" algn="l">
              <a:buFont typeface="Arial"/>
              <a:buChar char="•"/>
            </a:pPr>
            <a:endParaRPr lang="en-US" sz="800" dirty="0">
              <a:solidFill>
                <a:srgbClr val="FFFFFF"/>
              </a:solidFill>
              <a:latin typeface="Lora"/>
              <a:ea typeface="Lora"/>
              <a:cs typeface="Lora"/>
              <a:sym typeface="Lora"/>
            </a:endParaRPr>
          </a:p>
          <a:p>
            <a:pPr marL="2692400" lvl="1" indent="-258763" algn="l">
              <a:lnSpc>
                <a:spcPts val="3600"/>
              </a:lnSpc>
              <a:buFont typeface="Arial"/>
              <a:buChar char="•"/>
            </a:pPr>
            <a:r>
              <a:rPr lang="en-US" sz="2400" b="1" dirty="0">
                <a:solidFill>
                  <a:srgbClr val="FFFFFF"/>
                </a:solidFill>
                <a:latin typeface="Lora Bold"/>
                <a:ea typeface="Lora Bold"/>
                <a:cs typeface="Lora Bold"/>
                <a:sym typeface="Lora Bold"/>
              </a:rPr>
              <a:t>Игра «Портреты» </a:t>
            </a:r>
            <a:r>
              <a:rPr lang="en-US" sz="2400" dirty="0">
                <a:solidFill>
                  <a:srgbClr val="FFFFFF"/>
                </a:solidFill>
                <a:latin typeface="Lora"/>
                <a:ea typeface="Lora"/>
                <a:cs typeface="Lora"/>
                <a:sym typeface="Lora"/>
              </a:rPr>
              <a:t>— команды создают образ нескольких выбранных студентов, раскрывают их качества.</a:t>
            </a:r>
            <a:endParaRPr lang="ru-RU" sz="2400" dirty="0">
              <a:solidFill>
                <a:srgbClr val="FFFFFF"/>
              </a:solidFill>
              <a:latin typeface="Lora"/>
              <a:ea typeface="Lora"/>
              <a:cs typeface="Lora"/>
              <a:sym typeface="Lora"/>
            </a:endParaRPr>
          </a:p>
          <a:p>
            <a:pPr marL="2692400" lvl="1" indent="-258763" algn="l">
              <a:buFont typeface="Arial"/>
              <a:buChar char="•"/>
            </a:pPr>
            <a:endParaRPr lang="en-US" sz="800" dirty="0">
              <a:solidFill>
                <a:srgbClr val="FFFFFF"/>
              </a:solidFill>
              <a:latin typeface="Lora"/>
              <a:ea typeface="Lora"/>
              <a:cs typeface="Lora"/>
              <a:sym typeface="Lora"/>
            </a:endParaRPr>
          </a:p>
          <a:p>
            <a:pPr marL="2692400" lvl="1" indent="-258763" algn="l">
              <a:lnSpc>
                <a:spcPts val="3600"/>
              </a:lnSpc>
              <a:buFont typeface="Arial"/>
              <a:buChar char="•"/>
            </a:pPr>
            <a:r>
              <a:rPr lang="en-US" sz="2400" b="1" dirty="0">
                <a:solidFill>
                  <a:srgbClr val="FFFFFF"/>
                </a:solidFill>
                <a:latin typeface="Lora Bold"/>
                <a:ea typeface="Lora Bold"/>
                <a:cs typeface="Lora Bold"/>
                <a:sym typeface="Lora Bold"/>
              </a:rPr>
              <a:t>Обсуждение</a:t>
            </a:r>
            <a:r>
              <a:rPr lang="en-US" sz="2400" dirty="0">
                <a:solidFill>
                  <a:srgbClr val="FFFFFF"/>
                </a:solidFill>
                <a:latin typeface="Lora"/>
                <a:ea typeface="Lora"/>
                <a:cs typeface="Lora"/>
                <a:sym typeface="Lora"/>
              </a:rPr>
              <a:t> — выявление общих черт и ресурсов, укрепляющих группу.</a:t>
            </a:r>
          </a:p>
          <a:p>
            <a:pPr algn="l">
              <a:lnSpc>
                <a:spcPts val="3600"/>
              </a:lnSpc>
            </a:pPr>
            <a:endParaRPr lang="en-US" sz="2400" dirty="0">
              <a:solidFill>
                <a:srgbClr val="FFFFFF"/>
              </a:solidFill>
              <a:latin typeface="Lora"/>
              <a:ea typeface="Lora"/>
              <a:cs typeface="Lora"/>
              <a:sym typeface="Lora"/>
            </a:endParaRPr>
          </a:p>
          <a:p>
            <a:pPr algn="l">
              <a:lnSpc>
                <a:spcPts val="3600"/>
              </a:lnSpc>
            </a:pPr>
            <a:endParaRPr lang="en-US" sz="2400" dirty="0">
              <a:solidFill>
                <a:srgbClr val="FFFFFF"/>
              </a:solidFill>
              <a:latin typeface="Lora"/>
              <a:ea typeface="Lora"/>
              <a:cs typeface="Lora"/>
              <a:sym typeface="Lora"/>
            </a:endParaRPr>
          </a:p>
          <a:p>
            <a:pPr algn="l">
              <a:lnSpc>
                <a:spcPts val="3600"/>
              </a:lnSpc>
            </a:pPr>
            <a:endParaRPr lang="en-US" sz="2400" dirty="0">
              <a:solidFill>
                <a:srgbClr val="FFFFFF"/>
              </a:solidFill>
              <a:latin typeface="Lora"/>
              <a:ea typeface="Lora"/>
              <a:cs typeface="Lora"/>
              <a:sym typeface="Lora"/>
            </a:endParaRPr>
          </a:p>
          <a:p>
            <a:pPr algn="l">
              <a:lnSpc>
                <a:spcPts val="3120"/>
              </a:lnSpc>
            </a:pPr>
            <a:endParaRPr lang="en-US" sz="2400" dirty="0">
              <a:solidFill>
                <a:srgbClr val="FFFFFF"/>
              </a:solidFill>
              <a:latin typeface="Lora"/>
              <a:ea typeface="Lora"/>
              <a:cs typeface="Lora"/>
              <a:sym typeface="Lor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8642" y="1096182"/>
            <a:ext cx="18605284" cy="1179888"/>
            <a:chOff x="0" y="0"/>
            <a:chExt cx="3828248" cy="242775"/>
          </a:xfrm>
        </p:grpSpPr>
        <p:sp>
          <p:nvSpPr>
            <p:cNvPr id="3" name="Freeform 3"/>
            <p:cNvSpPr/>
            <p:nvPr/>
          </p:nvSpPr>
          <p:spPr>
            <a:xfrm>
              <a:off x="0" y="0"/>
              <a:ext cx="3828248" cy="242775"/>
            </a:xfrm>
            <a:custGeom>
              <a:avLst/>
              <a:gdLst/>
              <a:ahLst/>
              <a:cxnLst/>
              <a:rect l="l" t="t" r="r" b="b"/>
              <a:pathLst>
                <a:path w="3828248" h="242775">
                  <a:moveTo>
                    <a:pt x="8127" y="0"/>
                  </a:moveTo>
                  <a:lnTo>
                    <a:pt x="3820120" y="0"/>
                  </a:lnTo>
                  <a:cubicBezTo>
                    <a:pt x="3824609" y="0"/>
                    <a:pt x="3828248" y="3639"/>
                    <a:pt x="3828248" y="8127"/>
                  </a:cubicBezTo>
                  <a:lnTo>
                    <a:pt x="3828248" y="234648"/>
                  </a:lnTo>
                  <a:cubicBezTo>
                    <a:pt x="3828248" y="236804"/>
                    <a:pt x="3827392" y="238871"/>
                    <a:pt x="3825867" y="240395"/>
                  </a:cubicBezTo>
                  <a:cubicBezTo>
                    <a:pt x="3824343" y="241919"/>
                    <a:pt x="3822276" y="242775"/>
                    <a:pt x="3820120" y="242775"/>
                  </a:cubicBezTo>
                  <a:lnTo>
                    <a:pt x="8127" y="242775"/>
                  </a:lnTo>
                  <a:cubicBezTo>
                    <a:pt x="5972" y="242775"/>
                    <a:pt x="3905" y="241919"/>
                    <a:pt x="2380" y="240395"/>
                  </a:cubicBezTo>
                  <a:cubicBezTo>
                    <a:pt x="856" y="238871"/>
                    <a:pt x="0" y="236804"/>
                    <a:pt x="0" y="234648"/>
                  </a:cubicBezTo>
                  <a:lnTo>
                    <a:pt x="0" y="8127"/>
                  </a:lnTo>
                  <a:cubicBezTo>
                    <a:pt x="0" y="5972"/>
                    <a:pt x="856" y="3905"/>
                    <a:pt x="2380" y="2380"/>
                  </a:cubicBezTo>
                  <a:cubicBezTo>
                    <a:pt x="3905" y="856"/>
                    <a:pt x="5972" y="0"/>
                    <a:pt x="8127" y="0"/>
                  </a:cubicBezTo>
                  <a:close/>
                </a:path>
              </a:pathLst>
            </a:custGeom>
            <a:solidFill>
              <a:srgbClr val="496793"/>
            </a:solidFill>
          </p:spPr>
        </p:sp>
        <p:sp>
          <p:nvSpPr>
            <p:cNvPr id="4" name="TextBox 4"/>
            <p:cNvSpPr txBox="1"/>
            <p:nvPr/>
          </p:nvSpPr>
          <p:spPr>
            <a:xfrm>
              <a:off x="0" y="-38100"/>
              <a:ext cx="3828248" cy="2808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52400" y="2276070"/>
            <a:ext cx="9296400" cy="8140664"/>
            <a:chOff x="0" y="0"/>
            <a:chExt cx="2167953" cy="1675034"/>
          </a:xfrm>
        </p:grpSpPr>
        <p:sp>
          <p:nvSpPr>
            <p:cNvPr id="6" name="Freeform 6"/>
            <p:cNvSpPr/>
            <p:nvPr/>
          </p:nvSpPr>
          <p:spPr>
            <a:xfrm>
              <a:off x="0" y="0"/>
              <a:ext cx="2167953" cy="1675034"/>
            </a:xfrm>
            <a:custGeom>
              <a:avLst/>
              <a:gdLst/>
              <a:ahLst/>
              <a:cxnLst/>
              <a:rect l="l" t="t" r="r" b="b"/>
              <a:pathLst>
                <a:path w="2167953" h="1675034">
                  <a:moveTo>
                    <a:pt x="14351" y="0"/>
                  </a:moveTo>
                  <a:lnTo>
                    <a:pt x="2153602" y="0"/>
                  </a:lnTo>
                  <a:cubicBezTo>
                    <a:pt x="2161528" y="0"/>
                    <a:pt x="2167953" y="6425"/>
                    <a:pt x="2167953" y="14351"/>
                  </a:cubicBezTo>
                  <a:lnTo>
                    <a:pt x="2167953" y="1660683"/>
                  </a:lnTo>
                  <a:cubicBezTo>
                    <a:pt x="2167953" y="1664489"/>
                    <a:pt x="2166441" y="1668139"/>
                    <a:pt x="2163750" y="1670830"/>
                  </a:cubicBezTo>
                  <a:cubicBezTo>
                    <a:pt x="2161059" y="1673522"/>
                    <a:pt x="2157408" y="1675034"/>
                    <a:pt x="2153602" y="1675034"/>
                  </a:cubicBezTo>
                  <a:lnTo>
                    <a:pt x="14351" y="1675034"/>
                  </a:lnTo>
                  <a:cubicBezTo>
                    <a:pt x="6425" y="1675034"/>
                    <a:pt x="0" y="1668608"/>
                    <a:pt x="0" y="1660683"/>
                  </a:cubicBezTo>
                  <a:lnTo>
                    <a:pt x="0" y="14351"/>
                  </a:lnTo>
                  <a:cubicBezTo>
                    <a:pt x="0" y="6425"/>
                    <a:pt x="6425" y="0"/>
                    <a:pt x="14351" y="0"/>
                  </a:cubicBezTo>
                  <a:close/>
                </a:path>
              </a:pathLst>
            </a:custGeom>
            <a:solidFill>
              <a:srgbClr val="637DB2"/>
            </a:solidFill>
          </p:spPr>
        </p:sp>
        <p:sp>
          <p:nvSpPr>
            <p:cNvPr id="7" name="TextBox 7"/>
            <p:cNvSpPr txBox="1"/>
            <p:nvPr/>
          </p:nvSpPr>
          <p:spPr>
            <a:xfrm>
              <a:off x="0" y="-38100"/>
              <a:ext cx="2167953" cy="1713134"/>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950659" y="338537"/>
            <a:ext cx="14595671" cy="544561"/>
          </a:xfrm>
          <a:prstGeom prst="rect">
            <a:avLst/>
          </a:prstGeom>
        </p:spPr>
        <p:txBody>
          <a:bodyPr lIns="0" tIns="0" rIns="0" bIns="0" rtlCol="0" anchor="t">
            <a:spAutoFit/>
          </a:bodyPr>
          <a:lstStyle/>
          <a:p>
            <a:pPr algn="ctr">
              <a:lnSpc>
                <a:spcPts val="4167"/>
              </a:lnSpc>
            </a:pPr>
            <a:r>
              <a:rPr lang="en-US" sz="4046" b="1" dirty="0">
                <a:solidFill>
                  <a:srgbClr val="496793"/>
                </a:solidFill>
                <a:latin typeface="Tahoma Bold"/>
                <a:ea typeface="Tahoma Bold"/>
                <a:cs typeface="Tahoma Bold"/>
                <a:sym typeface="Tahoma Bold"/>
              </a:rPr>
              <a:t>БЛОК </a:t>
            </a:r>
            <a:r>
              <a:rPr lang="ru-RU" sz="4046" b="1" dirty="0">
                <a:solidFill>
                  <a:srgbClr val="496793"/>
                </a:solidFill>
                <a:latin typeface="Tahoma Bold"/>
                <a:ea typeface="Tahoma Bold"/>
                <a:cs typeface="Tahoma Bold"/>
                <a:sym typeface="Tahoma Bold"/>
              </a:rPr>
              <a:t>2</a:t>
            </a:r>
            <a:r>
              <a:rPr lang="en-US" sz="4046" b="1" dirty="0">
                <a:solidFill>
                  <a:srgbClr val="496793"/>
                </a:solidFill>
                <a:latin typeface="Tahoma Bold"/>
                <a:ea typeface="Tahoma Bold"/>
                <a:cs typeface="Tahoma Bold"/>
                <a:sym typeface="Tahoma Bold"/>
              </a:rPr>
              <a:t>. «Я – часть </a:t>
            </a:r>
            <a:r>
              <a:rPr lang="ru-RU" sz="4046" b="1" dirty="0">
                <a:solidFill>
                  <a:srgbClr val="496793"/>
                </a:solidFill>
                <a:latin typeface="Tahoma Bold"/>
                <a:ea typeface="Tahoma Bold"/>
                <a:cs typeface="Tahoma Bold"/>
                <a:sym typeface="Tahoma Bold"/>
              </a:rPr>
              <a:t>университета</a:t>
            </a:r>
            <a:r>
              <a:rPr lang="en-US" sz="4046" b="1" dirty="0">
                <a:solidFill>
                  <a:srgbClr val="496793"/>
                </a:solidFill>
                <a:latin typeface="Tahoma Bold"/>
                <a:ea typeface="Tahoma Bold"/>
                <a:cs typeface="Tahoma Bold"/>
                <a:sym typeface="Tahoma Bold"/>
              </a:rPr>
              <a:t>»</a:t>
            </a:r>
          </a:p>
        </p:txBody>
      </p:sp>
      <p:sp>
        <p:nvSpPr>
          <p:cNvPr id="10" name="TextBox 10"/>
          <p:cNvSpPr txBox="1"/>
          <p:nvPr/>
        </p:nvSpPr>
        <p:spPr>
          <a:xfrm>
            <a:off x="1028700" y="1240356"/>
            <a:ext cx="16439588" cy="886974"/>
          </a:xfrm>
          <a:prstGeom prst="rect">
            <a:avLst/>
          </a:prstGeom>
        </p:spPr>
        <p:txBody>
          <a:bodyPr lIns="0" tIns="0" rIns="0" bIns="0" rtlCol="0" anchor="t">
            <a:spAutoFit/>
          </a:bodyPr>
          <a:lstStyle/>
          <a:p>
            <a:pPr>
              <a:lnSpc>
                <a:spcPts val="3599"/>
              </a:lnSpc>
            </a:pPr>
            <a:r>
              <a:rPr lang="en-US" sz="2399" b="1" dirty="0">
                <a:solidFill>
                  <a:srgbClr val="FFFFFF"/>
                </a:solidFill>
                <a:latin typeface="Lora Bold"/>
                <a:ea typeface="Lora Bold"/>
                <a:cs typeface="Lora Bold"/>
                <a:sym typeface="Lora Bold"/>
              </a:rPr>
              <a:t>Цель: </a:t>
            </a:r>
            <a:r>
              <a:rPr lang="ru-RU" sz="2399" dirty="0">
                <a:solidFill>
                  <a:srgbClr val="FFFFFF"/>
                </a:solidFill>
                <a:latin typeface="Lora"/>
                <a:ea typeface="Lora"/>
                <a:cs typeface="Lora"/>
                <a:sym typeface="Lora"/>
              </a:rPr>
              <a:t>формировать у студентов чувство принадлежности к университетскому сообществу, понимание своей роли в образовательной среде и ответственности за собственное развитие.</a:t>
            </a:r>
            <a:endParaRPr lang="en-US" sz="2399" dirty="0">
              <a:solidFill>
                <a:srgbClr val="FFFFFF"/>
              </a:solidFill>
              <a:latin typeface="Lora"/>
              <a:ea typeface="Lora"/>
              <a:cs typeface="Lora"/>
              <a:sym typeface="Lora"/>
            </a:endParaRPr>
          </a:p>
        </p:txBody>
      </p:sp>
      <p:sp>
        <p:nvSpPr>
          <p:cNvPr id="11" name="TextBox 11"/>
          <p:cNvSpPr txBox="1"/>
          <p:nvPr/>
        </p:nvSpPr>
        <p:spPr>
          <a:xfrm>
            <a:off x="11224802" y="2664209"/>
            <a:ext cx="6553201" cy="487299"/>
          </a:xfrm>
          <a:prstGeom prst="rect">
            <a:avLst/>
          </a:prstGeom>
        </p:spPr>
        <p:txBody>
          <a:bodyPr wrap="square" lIns="0" tIns="0" rIns="0" bIns="0" rtlCol="0" anchor="t">
            <a:spAutoFit/>
          </a:bodyPr>
          <a:lstStyle/>
          <a:p>
            <a:pPr algn="ctr">
              <a:lnSpc>
                <a:spcPts val="3708"/>
              </a:lnSpc>
            </a:pPr>
            <a:r>
              <a:rPr lang="en-US" sz="3600" b="1" dirty="0">
                <a:solidFill>
                  <a:srgbClr val="496793"/>
                </a:solidFill>
                <a:latin typeface="Tahoma Bold"/>
                <a:ea typeface="Tahoma Bold"/>
                <a:cs typeface="Tahoma Bold"/>
                <a:sym typeface="Tahoma Bold"/>
              </a:rPr>
              <a:t>Кураторский час №</a:t>
            </a:r>
            <a:r>
              <a:rPr lang="ru-RU" sz="3600" b="1" dirty="0">
                <a:solidFill>
                  <a:srgbClr val="496793"/>
                </a:solidFill>
                <a:latin typeface="Tahoma Bold"/>
                <a:ea typeface="Tahoma Bold"/>
                <a:cs typeface="Tahoma Bold"/>
                <a:sym typeface="Tahoma Bold"/>
              </a:rPr>
              <a:t>4</a:t>
            </a:r>
            <a:endParaRPr lang="en-US" sz="3600" b="1" dirty="0">
              <a:solidFill>
                <a:srgbClr val="496793"/>
              </a:solidFill>
              <a:latin typeface="Tahoma Bold"/>
              <a:ea typeface="Tahoma Bold"/>
              <a:cs typeface="Tahoma Bold"/>
              <a:sym typeface="Tahoma Bold"/>
            </a:endParaRPr>
          </a:p>
        </p:txBody>
      </p:sp>
      <p:sp>
        <p:nvSpPr>
          <p:cNvPr id="12" name="TextBox 12"/>
          <p:cNvSpPr txBox="1"/>
          <p:nvPr/>
        </p:nvSpPr>
        <p:spPr>
          <a:xfrm>
            <a:off x="11125200" y="3495525"/>
            <a:ext cx="6553200" cy="5701754"/>
          </a:xfrm>
          <a:prstGeom prst="rect">
            <a:avLst/>
          </a:prstGeom>
        </p:spPr>
        <p:txBody>
          <a:bodyPr wrap="square" lIns="0" tIns="0" rIns="0" bIns="0" rtlCol="0" anchor="t">
            <a:spAutoFit/>
          </a:bodyPr>
          <a:lstStyle/>
          <a:p>
            <a:pPr marL="518160" lvl="1" indent="-259080">
              <a:lnSpc>
                <a:spcPts val="3600"/>
              </a:lnSpc>
              <a:buFont typeface="Arial"/>
              <a:buChar char="•"/>
            </a:pPr>
            <a:r>
              <a:rPr lang="ru-RU" sz="2400" b="1" dirty="0">
                <a:solidFill>
                  <a:srgbClr val="496793"/>
                </a:solidFill>
                <a:latin typeface="Lora Bold"/>
                <a:ea typeface="Lora Bold"/>
                <a:cs typeface="Lora Bold"/>
                <a:sym typeface="Lora Bold"/>
              </a:rPr>
              <a:t>Игра «Ситуационные кейсы»: </a:t>
            </a:r>
            <a:r>
              <a:rPr lang="ru-RU" sz="2400" dirty="0">
                <a:solidFill>
                  <a:srgbClr val="496793"/>
                </a:solidFill>
                <a:latin typeface="Lora" panose="020B0604020202020204" charset="-52"/>
                <a:ea typeface="Lora Bold"/>
                <a:cs typeface="Lora Bold"/>
                <a:sym typeface="Lora Bold"/>
              </a:rPr>
              <a:t>обсуждение типичных студенческих ситуаций.</a:t>
            </a:r>
          </a:p>
          <a:p>
            <a:pPr marL="518160" lvl="1" indent="-259080">
              <a:buFont typeface="Arial"/>
              <a:buChar char="•"/>
            </a:pPr>
            <a:endParaRPr lang="ru-RU" sz="800" b="1" dirty="0">
              <a:solidFill>
                <a:srgbClr val="496793"/>
              </a:solidFill>
              <a:latin typeface="Lora Bold"/>
              <a:ea typeface="Lora Bold"/>
              <a:cs typeface="Lora Bold"/>
              <a:sym typeface="Lora Bold"/>
            </a:endParaRPr>
          </a:p>
          <a:p>
            <a:pPr marL="518160" lvl="1" indent="-259080">
              <a:lnSpc>
                <a:spcPts val="3600"/>
              </a:lnSpc>
              <a:buFont typeface="Arial"/>
              <a:buChar char="•"/>
            </a:pPr>
            <a:r>
              <a:rPr lang="ru-RU" sz="2400" b="1" dirty="0">
                <a:solidFill>
                  <a:srgbClr val="496793"/>
                </a:solidFill>
                <a:latin typeface="Lora Bold"/>
                <a:ea typeface="Lora Bold"/>
                <a:cs typeface="Lora Bold"/>
                <a:sym typeface="Lora Bold"/>
              </a:rPr>
              <a:t>Мини-дискуссия «Какой я студент?»: </a:t>
            </a:r>
            <a:r>
              <a:rPr lang="ru-RU" sz="2400" dirty="0">
                <a:solidFill>
                  <a:srgbClr val="496793"/>
                </a:solidFill>
                <a:latin typeface="Lora" panose="020B0604020202020204" charset="-52"/>
                <a:ea typeface="Lora Bold"/>
                <a:cs typeface="Lora Bold"/>
                <a:sym typeface="Lora Bold"/>
              </a:rPr>
              <a:t>совместно ищем ответ на вопрос, что значит быть ответственным студентом.</a:t>
            </a:r>
          </a:p>
          <a:p>
            <a:pPr marL="259080" lvl="1"/>
            <a:endParaRPr lang="ru-RU" sz="800" b="1" dirty="0">
              <a:solidFill>
                <a:srgbClr val="496793"/>
              </a:solidFill>
              <a:latin typeface="Lora Bold"/>
              <a:ea typeface="Lora Bold"/>
              <a:cs typeface="Lora Bold"/>
              <a:sym typeface="Lora Bold"/>
            </a:endParaRPr>
          </a:p>
          <a:p>
            <a:pPr marL="518160" lvl="1" indent="-259080">
              <a:lnSpc>
                <a:spcPts val="3600"/>
              </a:lnSpc>
              <a:buFont typeface="Arial"/>
              <a:buChar char="•"/>
            </a:pPr>
            <a:r>
              <a:rPr lang="ru-RU" sz="2400" b="1" dirty="0">
                <a:solidFill>
                  <a:srgbClr val="496793"/>
                </a:solidFill>
                <a:latin typeface="Lora Bold"/>
                <a:ea typeface="Lora Bold"/>
                <a:cs typeface="Lora Bold"/>
                <a:sym typeface="Lora Bold"/>
              </a:rPr>
              <a:t>Диалоговая площадка                                            «3 совета первокурснику»: </a:t>
            </a:r>
            <a:r>
              <a:rPr lang="ru-RU" sz="2400" dirty="0">
                <a:solidFill>
                  <a:srgbClr val="496793"/>
                </a:solidFill>
                <a:latin typeface="Lora" panose="020B0604020202020204" charset="-52"/>
                <a:ea typeface="Lora Bold"/>
                <a:cs typeface="Lora Bold"/>
                <a:sym typeface="Lora Bold"/>
              </a:rPr>
              <a:t>общение с представителя выпускающихся курсов.</a:t>
            </a:r>
          </a:p>
          <a:p>
            <a:pPr algn="l">
              <a:lnSpc>
                <a:spcPts val="3600"/>
              </a:lnSpc>
            </a:pPr>
            <a:endParaRPr lang="en-US" sz="2400" dirty="0">
              <a:solidFill>
                <a:srgbClr val="496793"/>
              </a:solidFill>
              <a:latin typeface="Lora"/>
              <a:ea typeface="Lora"/>
              <a:cs typeface="Lora"/>
              <a:sym typeface="Lora"/>
            </a:endParaRPr>
          </a:p>
          <a:p>
            <a:pPr algn="l">
              <a:lnSpc>
                <a:spcPts val="3600"/>
              </a:lnSpc>
            </a:pPr>
            <a:endParaRPr lang="en-US" sz="2400" dirty="0">
              <a:solidFill>
                <a:srgbClr val="496793"/>
              </a:solidFill>
              <a:latin typeface="Lora"/>
              <a:ea typeface="Lora"/>
              <a:cs typeface="Lora"/>
              <a:sym typeface="Lora"/>
            </a:endParaRPr>
          </a:p>
          <a:p>
            <a:pPr algn="l">
              <a:lnSpc>
                <a:spcPts val="3120"/>
              </a:lnSpc>
            </a:pPr>
            <a:endParaRPr lang="en-US" sz="2400" dirty="0">
              <a:solidFill>
                <a:srgbClr val="496793"/>
              </a:solidFill>
              <a:latin typeface="Lora"/>
              <a:ea typeface="Lora"/>
              <a:cs typeface="Lora"/>
              <a:sym typeface="Lora"/>
            </a:endParaRPr>
          </a:p>
        </p:txBody>
      </p:sp>
      <p:sp>
        <p:nvSpPr>
          <p:cNvPr id="13" name="TextBox 13"/>
          <p:cNvSpPr txBox="1"/>
          <p:nvPr/>
        </p:nvSpPr>
        <p:spPr>
          <a:xfrm>
            <a:off x="309093" y="2664209"/>
            <a:ext cx="7277412" cy="487299"/>
          </a:xfrm>
          <a:prstGeom prst="rect">
            <a:avLst/>
          </a:prstGeom>
        </p:spPr>
        <p:txBody>
          <a:bodyPr wrap="square" lIns="0" tIns="0" rIns="0" bIns="0" rtlCol="0" anchor="t">
            <a:spAutoFit/>
          </a:bodyPr>
          <a:lstStyle/>
          <a:p>
            <a:pPr algn="ctr">
              <a:lnSpc>
                <a:spcPts val="3708"/>
              </a:lnSpc>
            </a:pPr>
            <a:r>
              <a:rPr lang="en-US" sz="3600" b="1" dirty="0">
                <a:solidFill>
                  <a:srgbClr val="FFFFFF"/>
                </a:solidFill>
                <a:latin typeface="Tahoma Bold"/>
                <a:ea typeface="Tahoma Bold"/>
                <a:cs typeface="Tahoma Bold"/>
                <a:sym typeface="Tahoma Bold"/>
              </a:rPr>
              <a:t>Кураторский час №</a:t>
            </a:r>
            <a:r>
              <a:rPr lang="ru-RU" sz="3600" b="1" dirty="0">
                <a:solidFill>
                  <a:srgbClr val="FFFFFF"/>
                </a:solidFill>
                <a:latin typeface="Tahoma Bold"/>
                <a:ea typeface="Tahoma Bold"/>
                <a:cs typeface="Tahoma Bold"/>
                <a:sym typeface="Tahoma Bold"/>
              </a:rPr>
              <a:t>3</a:t>
            </a:r>
            <a:endParaRPr lang="en-US" sz="3600" b="1" dirty="0">
              <a:solidFill>
                <a:srgbClr val="FFFFFF"/>
              </a:solidFill>
              <a:latin typeface="Tahoma Bold"/>
              <a:ea typeface="Tahoma Bold"/>
              <a:cs typeface="Tahoma Bold"/>
              <a:sym typeface="Tahoma Bold"/>
            </a:endParaRPr>
          </a:p>
        </p:txBody>
      </p:sp>
      <p:sp>
        <p:nvSpPr>
          <p:cNvPr id="14" name="TextBox 14"/>
          <p:cNvSpPr txBox="1"/>
          <p:nvPr/>
        </p:nvSpPr>
        <p:spPr>
          <a:xfrm>
            <a:off x="332540" y="3539647"/>
            <a:ext cx="7277412" cy="7086748"/>
          </a:xfrm>
          <a:prstGeom prst="rect">
            <a:avLst/>
          </a:prstGeom>
        </p:spPr>
        <p:txBody>
          <a:bodyPr wrap="square" lIns="0" tIns="0" rIns="0" bIns="0" rtlCol="0" anchor="t">
            <a:spAutoFit/>
          </a:bodyPr>
          <a:lstStyle/>
          <a:p>
            <a:pPr marL="518160" lvl="1" indent="-259080">
              <a:lnSpc>
                <a:spcPts val="3600"/>
              </a:lnSpc>
              <a:buFont typeface="Arial"/>
              <a:buChar char="•"/>
            </a:pPr>
            <a:r>
              <a:rPr lang="ru-RU" sz="2400" b="1" dirty="0">
                <a:solidFill>
                  <a:srgbClr val="FFFFFF"/>
                </a:solidFill>
                <a:latin typeface="Lora Bold"/>
                <a:ea typeface="Lora Bold"/>
                <a:cs typeface="Lora Bold"/>
                <a:sym typeface="Lora Bold"/>
              </a:rPr>
              <a:t>Разминка </a:t>
            </a:r>
            <a:r>
              <a:rPr lang="ru-RU" sz="2400" dirty="0">
                <a:solidFill>
                  <a:srgbClr val="FFFFFF"/>
                </a:solidFill>
                <a:latin typeface="Lora" panose="020B0604020202020204" charset="-52"/>
                <a:ea typeface="Lora Bold"/>
                <a:cs typeface="Lora Bold"/>
                <a:sym typeface="Lora Bold"/>
              </a:rPr>
              <a:t>«Правда или ложь про универ»: зачитывается утверждения об университете, команды поднимают карточки «Правда» или «Ложь» — весёлый способ узнать интересные факты и развеять мифы. </a:t>
            </a:r>
          </a:p>
          <a:p>
            <a:pPr marL="518160" lvl="1" indent="-259080">
              <a:buFont typeface="Arial"/>
              <a:buChar char="•"/>
            </a:pPr>
            <a:endParaRPr lang="ru-RU" sz="800" b="1" dirty="0">
              <a:solidFill>
                <a:srgbClr val="FFFFFF"/>
              </a:solidFill>
              <a:latin typeface="Lora Bold"/>
              <a:ea typeface="Lora Bold"/>
              <a:cs typeface="Lora Bold"/>
              <a:sym typeface="Lora Bold"/>
            </a:endParaRPr>
          </a:p>
          <a:p>
            <a:pPr marL="518160" lvl="1" indent="-259080">
              <a:lnSpc>
                <a:spcPts val="3600"/>
              </a:lnSpc>
              <a:buFont typeface="Arial"/>
              <a:buChar char="•"/>
            </a:pPr>
            <a:r>
              <a:rPr lang="ru-RU" sz="2400" b="1" dirty="0">
                <a:solidFill>
                  <a:srgbClr val="FFFFFF"/>
                </a:solidFill>
                <a:latin typeface="Lora Bold"/>
                <a:ea typeface="Lora Bold"/>
                <a:cs typeface="Lora Bold"/>
                <a:sym typeface="Lora Bold"/>
              </a:rPr>
              <a:t>Квест «Снежный ком»: </a:t>
            </a:r>
            <a:r>
              <a:rPr lang="ru-RU" sz="2400" dirty="0">
                <a:solidFill>
                  <a:srgbClr val="FFFFFF"/>
                </a:solidFill>
                <a:latin typeface="Lora" panose="020B0604020202020204" charset="-52"/>
                <a:ea typeface="Lora Bold"/>
                <a:cs typeface="Lora Bold"/>
                <a:sym typeface="Lora Bold"/>
              </a:rPr>
              <a:t>студенты делятся на команды, получают маршрутные листы с заданиями, которые выполняют в разных точках университета. </a:t>
            </a:r>
          </a:p>
          <a:p>
            <a:pPr marL="518160" lvl="1" indent="-259080">
              <a:buFont typeface="Arial"/>
              <a:buChar char="•"/>
            </a:pPr>
            <a:endParaRPr lang="ru-RU" sz="800" dirty="0">
              <a:solidFill>
                <a:srgbClr val="FFFFFF"/>
              </a:solidFill>
              <a:latin typeface="Lora" panose="020B0604020202020204" charset="-52"/>
              <a:ea typeface="Lora Bold"/>
              <a:cs typeface="Lora Bold"/>
              <a:sym typeface="Lora Bold"/>
            </a:endParaRPr>
          </a:p>
          <a:p>
            <a:pPr marL="518160" lvl="1" indent="-259080">
              <a:lnSpc>
                <a:spcPts val="3600"/>
              </a:lnSpc>
              <a:buFont typeface="Arial"/>
              <a:buChar char="•"/>
            </a:pPr>
            <a:r>
              <a:rPr lang="ru-RU" sz="2400" b="1" dirty="0">
                <a:solidFill>
                  <a:srgbClr val="FFFFFF"/>
                </a:solidFill>
                <a:latin typeface="Lora Bold"/>
                <a:ea typeface="Lora Bold"/>
                <a:cs typeface="Lora Bold"/>
                <a:sym typeface="Lora Bold"/>
              </a:rPr>
              <a:t>Обсуждение </a:t>
            </a:r>
            <a:r>
              <a:rPr lang="ru-RU" sz="2400" dirty="0">
                <a:solidFill>
                  <a:srgbClr val="FFFFFF"/>
                </a:solidFill>
                <a:latin typeface="Lora" panose="020B0604020202020204" charset="-52"/>
                <a:ea typeface="Lora Bold"/>
                <a:cs typeface="Lora Bold"/>
                <a:sym typeface="Lora Bold"/>
              </a:rPr>
              <a:t>команды делятся открытиями, обсуждают: «Что нового я узнал о вузе?»</a:t>
            </a:r>
          </a:p>
          <a:p>
            <a:pPr marL="259080" lvl="1">
              <a:lnSpc>
                <a:spcPts val="3600"/>
              </a:lnSpc>
            </a:pPr>
            <a:r>
              <a:rPr lang="ru-RU" sz="2400" dirty="0">
                <a:solidFill>
                  <a:srgbClr val="FFFFFF"/>
                </a:solidFill>
                <a:latin typeface="Lora" panose="020B0604020202020204" charset="-52"/>
                <a:ea typeface="Lora Bold"/>
                <a:cs typeface="Lora Bold"/>
                <a:sym typeface="Lora Bold"/>
              </a:rPr>
              <a:t>   «Какие возможности хочу использовать?»</a:t>
            </a:r>
            <a:endParaRPr lang="en-US" sz="2400" dirty="0">
              <a:solidFill>
                <a:srgbClr val="FFFFFF"/>
              </a:solidFill>
              <a:latin typeface="Lora" panose="020B0604020202020204" charset="-52"/>
              <a:ea typeface="Lora"/>
              <a:cs typeface="Lora"/>
              <a:sym typeface="Lora"/>
            </a:endParaRPr>
          </a:p>
          <a:p>
            <a:pPr algn="l">
              <a:lnSpc>
                <a:spcPts val="3600"/>
              </a:lnSpc>
            </a:pPr>
            <a:endParaRPr lang="en-US" sz="2400" dirty="0">
              <a:solidFill>
                <a:srgbClr val="FFFFFF"/>
              </a:solidFill>
              <a:latin typeface="Lora"/>
              <a:ea typeface="Lora"/>
              <a:cs typeface="Lora"/>
              <a:sym typeface="Lora"/>
            </a:endParaRPr>
          </a:p>
          <a:p>
            <a:pPr algn="l">
              <a:lnSpc>
                <a:spcPts val="3600"/>
              </a:lnSpc>
            </a:pPr>
            <a:endParaRPr lang="en-US" sz="2400" dirty="0">
              <a:solidFill>
                <a:srgbClr val="FFFFFF"/>
              </a:solidFill>
              <a:latin typeface="Lora"/>
              <a:ea typeface="Lora"/>
              <a:cs typeface="Lora"/>
              <a:sym typeface="Lora"/>
            </a:endParaRPr>
          </a:p>
          <a:p>
            <a:pPr algn="l">
              <a:lnSpc>
                <a:spcPts val="3120"/>
              </a:lnSpc>
            </a:pPr>
            <a:endParaRPr lang="en-US" sz="2400" dirty="0">
              <a:solidFill>
                <a:srgbClr val="FFFFFF"/>
              </a:solidFill>
              <a:latin typeface="Lora"/>
              <a:ea typeface="Lora"/>
              <a:cs typeface="Lora"/>
              <a:sym typeface="Lora"/>
            </a:endParaRPr>
          </a:p>
        </p:txBody>
      </p:sp>
      <p:pic>
        <p:nvPicPr>
          <p:cNvPr id="15" name="Рисунок 14">
            <a:extLst>
              <a:ext uri="{FF2B5EF4-FFF2-40B4-BE49-F238E27FC236}">
                <a16:creationId xmlns:a16="http://schemas.microsoft.com/office/drawing/2014/main" id="{E7256AFD-26C1-40E3-A4D0-BD7A051D8510}"/>
              </a:ext>
            </a:extLst>
          </p:cNvPr>
          <p:cNvPicPr>
            <a:picLocks noChangeAspect="1"/>
          </p:cNvPicPr>
          <p:nvPr/>
        </p:nvPicPr>
        <p:blipFill>
          <a:blip r:embed="rId2"/>
          <a:stretch>
            <a:fillRect/>
          </a:stretch>
        </p:blipFill>
        <p:spPr>
          <a:xfrm>
            <a:off x="7609952" y="6614907"/>
            <a:ext cx="3385549" cy="3693599"/>
          </a:xfrm>
          <a:prstGeom prst="rect">
            <a:avLst/>
          </a:prstGeom>
        </p:spPr>
      </p:pic>
      <p:pic>
        <p:nvPicPr>
          <p:cNvPr id="17" name="Рисунок 16">
            <a:extLst>
              <a:ext uri="{FF2B5EF4-FFF2-40B4-BE49-F238E27FC236}">
                <a16:creationId xmlns:a16="http://schemas.microsoft.com/office/drawing/2014/main" id="{6E1F19FD-A5E4-4F64-8A30-13BAE9CEBE90}"/>
              </a:ext>
            </a:extLst>
          </p:cNvPr>
          <p:cNvPicPr>
            <a:picLocks noChangeAspect="1"/>
          </p:cNvPicPr>
          <p:nvPr/>
        </p:nvPicPr>
        <p:blipFill>
          <a:blip r:embed="rId3"/>
          <a:stretch>
            <a:fillRect/>
          </a:stretch>
        </p:blipFill>
        <p:spPr>
          <a:xfrm>
            <a:off x="7634236" y="2271505"/>
            <a:ext cx="3374218" cy="4413274"/>
          </a:xfrm>
          <a:prstGeom prst="rect">
            <a:avLst/>
          </a:prstGeom>
        </p:spPr>
      </p:pic>
    </p:spTree>
    <p:extLst>
      <p:ext uri="{BB962C8B-B14F-4D97-AF65-F5344CB8AC3E}">
        <p14:creationId xmlns:p14="http://schemas.microsoft.com/office/powerpoint/2010/main" val="688350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8642" y="1096182"/>
            <a:ext cx="18605284" cy="1179888"/>
            <a:chOff x="0" y="0"/>
            <a:chExt cx="3828248" cy="242775"/>
          </a:xfrm>
        </p:grpSpPr>
        <p:sp>
          <p:nvSpPr>
            <p:cNvPr id="3" name="Freeform 3"/>
            <p:cNvSpPr/>
            <p:nvPr/>
          </p:nvSpPr>
          <p:spPr>
            <a:xfrm>
              <a:off x="0" y="0"/>
              <a:ext cx="3828248" cy="242775"/>
            </a:xfrm>
            <a:custGeom>
              <a:avLst/>
              <a:gdLst/>
              <a:ahLst/>
              <a:cxnLst/>
              <a:rect l="l" t="t" r="r" b="b"/>
              <a:pathLst>
                <a:path w="3828248" h="242775">
                  <a:moveTo>
                    <a:pt x="8127" y="0"/>
                  </a:moveTo>
                  <a:lnTo>
                    <a:pt x="3820120" y="0"/>
                  </a:lnTo>
                  <a:cubicBezTo>
                    <a:pt x="3824609" y="0"/>
                    <a:pt x="3828248" y="3639"/>
                    <a:pt x="3828248" y="8127"/>
                  </a:cubicBezTo>
                  <a:lnTo>
                    <a:pt x="3828248" y="234648"/>
                  </a:lnTo>
                  <a:cubicBezTo>
                    <a:pt x="3828248" y="236804"/>
                    <a:pt x="3827392" y="238871"/>
                    <a:pt x="3825867" y="240395"/>
                  </a:cubicBezTo>
                  <a:cubicBezTo>
                    <a:pt x="3824343" y="241919"/>
                    <a:pt x="3822276" y="242775"/>
                    <a:pt x="3820120" y="242775"/>
                  </a:cubicBezTo>
                  <a:lnTo>
                    <a:pt x="8127" y="242775"/>
                  </a:lnTo>
                  <a:cubicBezTo>
                    <a:pt x="5972" y="242775"/>
                    <a:pt x="3905" y="241919"/>
                    <a:pt x="2380" y="240395"/>
                  </a:cubicBezTo>
                  <a:cubicBezTo>
                    <a:pt x="856" y="238871"/>
                    <a:pt x="0" y="236804"/>
                    <a:pt x="0" y="234648"/>
                  </a:cubicBezTo>
                  <a:lnTo>
                    <a:pt x="0" y="8127"/>
                  </a:lnTo>
                  <a:cubicBezTo>
                    <a:pt x="0" y="5972"/>
                    <a:pt x="856" y="3905"/>
                    <a:pt x="2380" y="2380"/>
                  </a:cubicBezTo>
                  <a:cubicBezTo>
                    <a:pt x="3905" y="856"/>
                    <a:pt x="5972" y="0"/>
                    <a:pt x="8127" y="0"/>
                  </a:cubicBezTo>
                  <a:close/>
                </a:path>
              </a:pathLst>
            </a:custGeom>
            <a:solidFill>
              <a:srgbClr val="496793"/>
            </a:solidFill>
          </p:spPr>
        </p:sp>
        <p:sp>
          <p:nvSpPr>
            <p:cNvPr id="4" name="TextBox 4"/>
            <p:cNvSpPr txBox="1"/>
            <p:nvPr/>
          </p:nvSpPr>
          <p:spPr>
            <a:xfrm>
              <a:off x="0" y="-38100"/>
              <a:ext cx="3828248" cy="2808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950659" y="338537"/>
            <a:ext cx="14595671" cy="544561"/>
          </a:xfrm>
          <a:prstGeom prst="rect">
            <a:avLst/>
          </a:prstGeom>
        </p:spPr>
        <p:txBody>
          <a:bodyPr lIns="0" tIns="0" rIns="0" bIns="0" rtlCol="0" anchor="t">
            <a:spAutoFit/>
          </a:bodyPr>
          <a:lstStyle/>
          <a:p>
            <a:pPr algn="ctr">
              <a:lnSpc>
                <a:spcPts val="4167"/>
              </a:lnSpc>
            </a:pPr>
            <a:r>
              <a:rPr lang="en-US" sz="4046" b="1" dirty="0">
                <a:solidFill>
                  <a:srgbClr val="496793"/>
                </a:solidFill>
                <a:latin typeface="Tahoma Bold"/>
                <a:ea typeface="Tahoma Bold"/>
                <a:cs typeface="Tahoma Bold"/>
                <a:sym typeface="Tahoma Bold"/>
              </a:rPr>
              <a:t>БЛОК </a:t>
            </a:r>
            <a:r>
              <a:rPr lang="ru-RU" sz="4046" b="1" dirty="0">
                <a:solidFill>
                  <a:srgbClr val="496793"/>
                </a:solidFill>
                <a:latin typeface="Tahoma Bold"/>
                <a:ea typeface="Tahoma Bold"/>
                <a:cs typeface="Tahoma Bold"/>
                <a:sym typeface="Tahoma Bold"/>
              </a:rPr>
              <a:t>3</a:t>
            </a:r>
            <a:r>
              <a:rPr lang="en-US" sz="4046" b="1" dirty="0">
                <a:solidFill>
                  <a:srgbClr val="496793"/>
                </a:solidFill>
                <a:latin typeface="Tahoma Bold"/>
                <a:ea typeface="Tahoma Bold"/>
                <a:cs typeface="Tahoma Bold"/>
                <a:sym typeface="Tahoma Bold"/>
              </a:rPr>
              <a:t>. «Я – часть </a:t>
            </a:r>
            <a:r>
              <a:rPr lang="ru-RU" sz="4046" b="1" dirty="0">
                <a:solidFill>
                  <a:srgbClr val="496793"/>
                </a:solidFill>
                <a:latin typeface="Tahoma Bold"/>
                <a:ea typeface="Tahoma Bold"/>
                <a:cs typeface="Tahoma Bold"/>
                <a:sym typeface="Tahoma Bold"/>
              </a:rPr>
              <a:t>страны</a:t>
            </a:r>
            <a:r>
              <a:rPr lang="en-US" sz="4046" b="1" dirty="0">
                <a:solidFill>
                  <a:srgbClr val="496793"/>
                </a:solidFill>
                <a:latin typeface="Tahoma Bold"/>
                <a:ea typeface="Tahoma Bold"/>
                <a:cs typeface="Tahoma Bold"/>
                <a:sym typeface="Tahoma Bold"/>
              </a:rPr>
              <a:t>»</a:t>
            </a:r>
          </a:p>
        </p:txBody>
      </p:sp>
      <p:sp>
        <p:nvSpPr>
          <p:cNvPr id="10" name="TextBox 10"/>
          <p:cNvSpPr txBox="1"/>
          <p:nvPr/>
        </p:nvSpPr>
        <p:spPr>
          <a:xfrm>
            <a:off x="1028700" y="1240356"/>
            <a:ext cx="16439588" cy="886974"/>
          </a:xfrm>
          <a:prstGeom prst="rect">
            <a:avLst/>
          </a:prstGeom>
        </p:spPr>
        <p:txBody>
          <a:bodyPr wrap="square" lIns="0" tIns="0" rIns="0" bIns="0" rtlCol="0" anchor="t">
            <a:spAutoFit/>
          </a:bodyPr>
          <a:lstStyle/>
          <a:p>
            <a:pPr>
              <a:lnSpc>
                <a:spcPts val="3599"/>
              </a:lnSpc>
            </a:pPr>
            <a:r>
              <a:rPr lang="en-US" sz="2399" b="1" dirty="0">
                <a:solidFill>
                  <a:srgbClr val="FFFFFF"/>
                </a:solidFill>
                <a:latin typeface="Lora Bold"/>
                <a:ea typeface="Lora Bold"/>
                <a:cs typeface="Lora Bold"/>
                <a:sym typeface="Lora Bold"/>
              </a:rPr>
              <a:t>Цель: </a:t>
            </a:r>
            <a:r>
              <a:rPr lang="ru-RU" sz="2399" b="1" dirty="0">
                <a:solidFill>
                  <a:srgbClr val="FFFFFF"/>
                </a:solidFill>
                <a:latin typeface="Lora"/>
                <a:ea typeface="Lora Bold"/>
                <a:cs typeface="Lora Bold"/>
                <a:sym typeface="Lora"/>
              </a:rPr>
              <a:t>у</a:t>
            </a:r>
            <a:r>
              <a:rPr lang="ru-RU" sz="2399" dirty="0">
                <a:solidFill>
                  <a:srgbClr val="FFFFFF"/>
                </a:solidFill>
                <a:latin typeface="Lora"/>
                <a:ea typeface="Lora"/>
                <a:cs typeface="Lora"/>
                <a:sym typeface="Lora"/>
              </a:rPr>
              <a:t>глубить осознание национальной идентичности, уважения к культурному наследию и роли гражданина в жизни Беларуси.</a:t>
            </a:r>
            <a:endParaRPr lang="en-US" sz="2399" dirty="0">
              <a:solidFill>
                <a:srgbClr val="FFFFFF"/>
              </a:solidFill>
              <a:latin typeface="Lora"/>
              <a:ea typeface="Lora"/>
              <a:cs typeface="Lora"/>
              <a:sym typeface="Lora"/>
            </a:endParaRPr>
          </a:p>
        </p:txBody>
      </p:sp>
      <p:sp>
        <p:nvSpPr>
          <p:cNvPr id="11" name="TextBox 11"/>
          <p:cNvSpPr txBox="1"/>
          <p:nvPr/>
        </p:nvSpPr>
        <p:spPr>
          <a:xfrm>
            <a:off x="20097" y="2461236"/>
            <a:ext cx="6457700" cy="487299"/>
          </a:xfrm>
          <a:prstGeom prst="rect">
            <a:avLst/>
          </a:prstGeom>
        </p:spPr>
        <p:txBody>
          <a:bodyPr wrap="square" lIns="0" tIns="0" rIns="0" bIns="0" rtlCol="0" anchor="t">
            <a:spAutoFit/>
          </a:bodyPr>
          <a:lstStyle/>
          <a:p>
            <a:pPr algn="ctr">
              <a:lnSpc>
                <a:spcPts val="3708"/>
              </a:lnSpc>
            </a:pPr>
            <a:r>
              <a:rPr lang="en-US" sz="3600" b="1" dirty="0">
                <a:solidFill>
                  <a:srgbClr val="496793"/>
                </a:solidFill>
                <a:latin typeface="Tahoma Bold"/>
                <a:ea typeface="Tahoma Bold"/>
                <a:cs typeface="Tahoma Bold"/>
                <a:sym typeface="Tahoma Bold"/>
              </a:rPr>
              <a:t>Кураторский час №</a:t>
            </a:r>
            <a:r>
              <a:rPr lang="ru-RU" sz="3600" b="1" dirty="0">
                <a:solidFill>
                  <a:srgbClr val="496793"/>
                </a:solidFill>
                <a:latin typeface="Tahoma Bold"/>
                <a:ea typeface="Tahoma Bold"/>
                <a:cs typeface="Tahoma Bold"/>
                <a:sym typeface="Tahoma Bold"/>
              </a:rPr>
              <a:t>5</a:t>
            </a:r>
            <a:endParaRPr lang="en-US" sz="3600" b="1" dirty="0">
              <a:solidFill>
                <a:srgbClr val="496793"/>
              </a:solidFill>
              <a:latin typeface="Tahoma Bold"/>
              <a:ea typeface="Tahoma Bold"/>
              <a:cs typeface="Tahoma Bold"/>
              <a:sym typeface="Tahoma Bold"/>
            </a:endParaRPr>
          </a:p>
        </p:txBody>
      </p:sp>
      <p:sp>
        <p:nvSpPr>
          <p:cNvPr id="12" name="TextBox 12"/>
          <p:cNvSpPr txBox="1"/>
          <p:nvPr/>
        </p:nvSpPr>
        <p:spPr>
          <a:xfrm>
            <a:off x="5715000" y="2469876"/>
            <a:ext cx="12344400" cy="8579465"/>
          </a:xfrm>
          <a:prstGeom prst="rect">
            <a:avLst/>
          </a:prstGeom>
        </p:spPr>
        <p:txBody>
          <a:bodyPr wrap="square" lIns="0" tIns="0" rIns="0" bIns="0" rtlCol="0" anchor="t">
            <a:spAutoFit/>
          </a:bodyPr>
          <a:lstStyle/>
          <a:p>
            <a:pPr marL="518160" lvl="1" indent="-259080">
              <a:lnSpc>
                <a:spcPts val="3600"/>
              </a:lnSpc>
              <a:buFont typeface="Arial"/>
              <a:buChar char="•"/>
            </a:pPr>
            <a:r>
              <a:rPr lang="ru-RU" sz="2400" b="1" dirty="0">
                <a:solidFill>
                  <a:srgbClr val="496793"/>
                </a:solidFill>
                <a:latin typeface="Lora Bold"/>
                <a:ea typeface="Lora Bold"/>
                <a:cs typeface="Lora Bold"/>
                <a:sym typeface="Lora Bold"/>
              </a:rPr>
              <a:t>Разминка «Ассоциации»: </a:t>
            </a:r>
            <a:r>
              <a:rPr lang="ru-RU" sz="2400" dirty="0">
                <a:solidFill>
                  <a:srgbClr val="496793"/>
                </a:solidFill>
                <a:latin typeface="Lora" panose="020B0604020202020204" charset="-52"/>
                <a:ea typeface="Lora Bold"/>
                <a:cs typeface="Lora Bold"/>
                <a:sym typeface="Lora Bold"/>
              </a:rPr>
              <a:t>студенты называют ассоциации к слову «Беларусь» — от природы и символов до личных воспоминаний. </a:t>
            </a:r>
          </a:p>
          <a:p>
            <a:pPr marL="518160" lvl="1" indent="-259080">
              <a:buFont typeface="Arial"/>
              <a:buChar char="•"/>
            </a:pPr>
            <a:endParaRPr lang="ru-RU" sz="800" dirty="0">
              <a:solidFill>
                <a:srgbClr val="496793"/>
              </a:solidFill>
              <a:latin typeface="Lora" panose="020B0604020202020204" charset="-52"/>
              <a:ea typeface="Lora Bold"/>
              <a:cs typeface="Lora Bold"/>
              <a:sym typeface="Lora Bold"/>
            </a:endParaRPr>
          </a:p>
          <a:p>
            <a:pPr marL="518160" lvl="1" indent="-259080">
              <a:lnSpc>
                <a:spcPts val="3600"/>
              </a:lnSpc>
              <a:buFont typeface="Arial"/>
              <a:buChar char="•"/>
            </a:pPr>
            <a:r>
              <a:rPr lang="ru-RU" sz="2400" b="1" dirty="0">
                <a:solidFill>
                  <a:srgbClr val="496793"/>
                </a:solidFill>
                <a:latin typeface="Lora Bold"/>
                <a:ea typeface="Lora Bold"/>
                <a:cs typeface="Lora Bold"/>
                <a:sym typeface="Lora Bold"/>
              </a:rPr>
              <a:t>Мини-презентации «Моя малая родина»: </a:t>
            </a:r>
            <a:r>
              <a:rPr lang="ru-RU" sz="2400" dirty="0">
                <a:solidFill>
                  <a:srgbClr val="496793"/>
                </a:solidFill>
                <a:latin typeface="Lora" panose="020B0604020202020204" charset="-52"/>
                <a:sym typeface="Lora Bold"/>
              </a:rPr>
              <a:t>каждый студент делится историями о своём регионе – традициях, известных земляках, культурных особенностях. Группа становится зеркалом страны — в ней отражаются разные уголки Беларуси, объединённые общими ценностями.</a:t>
            </a:r>
          </a:p>
          <a:p>
            <a:pPr marL="518160" lvl="1" indent="-259080">
              <a:buFont typeface="Arial"/>
              <a:buChar char="•"/>
            </a:pPr>
            <a:endParaRPr lang="ru-RU" sz="700" dirty="0">
              <a:solidFill>
                <a:srgbClr val="496793"/>
              </a:solidFill>
              <a:latin typeface="Lora" panose="020B0604020202020204" charset="-52"/>
              <a:sym typeface="Lora Bold"/>
            </a:endParaRPr>
          </a:p>
          <a:p>
            <a:pPr marL="518160" lvl="1" indent="-259080">
              <a:lnSpc>
                <a:spcPts val="3600"/>
              </a:lnSpc>
              <a:buFont typeface="Arial"/>
              <a:buChar char="•"/>
            </a:pPr>
            <a:r>
              <a:rPr lang="ru-RU" sz="2400" b="1" dirty="0">
                <a:solidFill>
                  <a:srgbClr val="496793"/>
                </a:solidFill>
                <a:latin typeface="Lora Bold"/>
                <a:ea typeface="Lora Bold"/>
                <a:cs typeface="Lora Bold"/>
                <a:sym typeface="Lora Bold"/>
              </a:rPr>
              <a:t>Игра «История в лицах»: </a:t>
            </a:r>
            <a:r>
              <a:rPr lang="ru-RU" sz="2400" dirty="0">
                <a:solidFill>
                  <a:srgbClr val="496793"/>
                </a:solidFill>
                <a:latin typeface="Lora" panose="020B0604020202020204" charset="-52"/>
                <a:sym typeface="Lora Bold"/>
              </a:rPr>
              <a:t>участники угадывают белорусских деятелей по биографическим фактам. Через изучения личностей прошлого формируется уважение к национальному наследию и понимание преемственности.</a:t>
            </a:r>
          </a:p>
          <a:p>
            <a:pPr marL="518160" lvl="1" indent="-259080">
              <a:buFont typeface="Arial"/>
              <a:buChar char="•"/>
            </a:pPr>
            <a:endParaRPr lang="ru-RU" sz="800" dirty="0">
              <a:solidFill>
                <a:srgbClr val="496793"/>
              </a:solidFill>
              <a:latin typeface="Lora" panose="020B0604020202020204" charset="-52"/>
              <a:sym typeface="Lora Bold"/>
            </a:endParaRPr>
          </a:p>
          <a:p>
            <a:pPr marL="518160" lvl="1" indent="-259080">
              <a:lnSpc>
                <a:spcPts val="3600"/>
              </a:lnSpc>
              <a:buFont typeface="Arial"/>
              <a:buChar char="•"/>
            </a:pPr>
            <a:r>
              <a:rPr lang="ru-RU" sz="2400" b="1" dirty="0">
                <a:solidFill>
                  <a:srgbClr val="496793"/>
                </a:solidFill>
                <a:latin typeface="Lora Bold"/>
                <a:ea typeface="Lora Bold"/>
                <a:cs typeface="Lora Bold"/>
                <a:sym typeface="Lora Bold"/>
              </a:rPr>
              <a:t>Обсуждение «Что общего у наших регионов?» : </a:t>
            </a:r>
            <a:r>
              <a:rPr lang="ru-RU" sz="2400" dirty="0">
                <a:solidFill>
                  <a:srgbClr val="496793"/>
                </a:solidFill>
                <a:latin typeface="Lora" panose="020B0604020202020204" charset="-52"/>
                <a:sym typeface="Lora Bold"/>
              </a:rPr>
              <a:t>какие ценности объединяют нас, несмотря на различия? Осознание, что патриотизм — это не только любовь к родному краю, но и готовность быть частью целостного национального пространства.</a:t>
            </a:r>
          </a:p>
          <a:p>
            <a:pPr marL="518160" lvl="1" indent="-259080">
              <a:lnSpc>
                <a:spcPts val="3600"/>
              </a:lnSpc>
              <a:buFont typeface="Arial"/>
              <a:buChar char="•"/>
            </a:pPr>
            <a:endParaRPr lang="ru-RU" sz="2400" b="1" dirty="0">
              <a:solidFill>
                <a:srgbClr val="496793"/>
              </a:solidFill>
              <a:latin typeface="Lora Bold"/>
              <a:ea typeface="Lora Bold"/>
              <a:cs typeface="Lora Bold"/>
              <a:sym typeface="Lora Bold"/>
            </a:endParaRPr>
          </a:p>
          <a:p>
            <a:pPr marL="258763" lvl="1">
              <a:lnSpc>
                <a:spcPts val="3600"/>
              </a:lnSpc>
            </a:pPr>
            <a:r>
              <a:rPr lang="ru-RU" sz="2400" b="1" dirty="0">
                <a:solidFill>
                  <a:srgbClr val="496793"/>
                </a:solidFill>
                <a:latin typeface="Lora Bold"/>
                <a:ea typeface="Lora Bold"/>
                <a:cs typeface="Lora Bold"/>
                <a:sym typeface="Lora Bold"/>
              </a:rPr>
              <a:t>Итог: группа как экосистема несёт в себе культурный код Беларуси — в ней соединяются личные корни, общие смыслы и стремление к будущему.</a:t>
            </a:r>
            <a:endParaRPr lang="en-US" sz="2400" dirty="0">
              <a:solidFill>
                <a:srgbClr val="496793"/>
              </a:solidFill>
              <a:latin typeface="Lora"/>
              <a:ea typeface="Lora"/>
              <a:cs typeface="Lora"/>
              <a:sym typeface="Lora"/>
            </a:endParaRPr>
          </a:p>
          <a:p>
            <a:pPr algn="l">
              <a:lnSpc>
                <a:spcPts val="3600"/>
              </a:lnSpc>
            </a:pPr>
            <a:endParaRPr lang="en-US" sz="2400" dirty="0">
              <a:solidFill>
                <a:srgbClr val="496793"/>
              </a:solidFill>
              <a:latin typeface="Lora"/>
              <a:ea typeface="Lora"/>
              <a:cs typeface="Lora"/>
              <a:sym typeface="Lora"/>
            </a:endParaRPr>
          </a:p>
          <a:p>
            <a:pPr algn="l">
              <a:lnSpc>
                <a:spcPts val="3120"/>
              </a:lnSpc>
            </a:pPr>
            <a:endParaRPr lang="en-US" sz="2400" dirty="0">
              <a:solidFill>
                <a:srgbClr val="496793"/>
              </a:solidFill>
              <a:latin typeface="Lora"/>
              <a:ea typeface="Lora"/>
              <a:cs typeface="Lora"/>
              <a:sym typeface="Lora"/>
            </a:endParaRPr>
          </a:p>
        </p:txBody>
      </p:sp>
      <p:pic>
        <p:nvPicPr>
          <p:cNvPr id="1026" name="Picture 2" descr="A symbolic illustration of a tree representing group identity and cultural belonging. The tree has deep roots labeled 'Малая родина' (Small Homeland), a strong trunk labeled 'Группа' (Group), and a wide crown labeled 'Общие ценности' (Shared Values). The roots contain regional symbols and traditional patterns, the trunk shows students holding hands or supporting each other, and the crown is filled with icons of Belarusian culture, unity, and future aspirations like books, sun, and national symbols. The background is warm and inviting, symbolizing growth and connection.">
            <a:extLst>
              <a:ext uri="{FF2B5EF4-FFF2-40B4-BE49-F238E27FC236}">
                <a16:creationId xmlns:a16="http://schemas.microsoft.com/office/drawing/2014/main" id="{A74992DE-575E-45C5-9CD8-9C8EEBFAEB1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762000" y="3192026"/>
            <a:ext cx="4749800" cy="712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609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8642" y="1096182"/>
            <a:ext cx="18605284" cy="1179888"/>
            <a:chOff x="0" y="0"/>
            <a:chExt cx="3828248" cy="242775"/>
          </a:xfrm>
        </p:grpSpPr>
        <p:sp>
          <p:nvSpPr>
            <p:cNvPr id="3" name="Freeform 3"/>
            <p:cNvSpPr/>
            <p:nvPr/>
          </p:nvSpPr>
          <p:spPr>
            <a:xfrm>
              <a:off x="0" y="0"/>
              <a:ext cx="3828248" cy="242775"/>
            </a:xfrm>
            <a:custGeom>
              <a:avLst/>
              <a:gdLst/>
              <a:ahLst/>
              <a:cxnLst/>
              <a:rect l="l" t="t" r="r" b="b"/>
              <a:pathLst>
                <a:path w="3828248" h="242775">
                  <a:moveTo>
                    <a:pt x="8127" y="0"/>
                  </a:moveTo>
                  <a:lnTo>
                    <a:pt x="3820120" y="0"/>
                  </a:lnTo>
                  <a:cubicBezTo>
                    <a:pt x="3824609" y="0"/>
                    <a:pt x="3828248" y="3639"/>
                    <a:pt x="3828248" y="8127"/>
                  </a:cubicBezTo>
                  <a:lnTo>
                    <a:pt x="3828248" y="234648"/>
                  </a:lnTo>
                  <a:cubicBezTo>
                    <a:pt x="3828248" y="236804"/>
                    <a:pt x="3827392" y="238871"/>
                    <a:pt x="3825867" y="240395"/>
                  </a:cubicBezTo>
                  <a:cubicBezTo>
                    <a:pt x="3824343" y="241919"/>
                    <a:pt x="3822276" y="242775"/>
                    <a:pt x="3820120" y="242775"/>
                  </a:cubicBezTo>
                  <a:lnTo>
                    <a:pt x="8127" y="242775"/>
                  </a:lnTo>
                  <a:cubicBezTo>
                    <a:pt x="5972" y="242775"/>
                    <a:pt x="3905" y="241919"/>
                    <a:pt x="2380" y="240395"/>
                  </a:cubicBezTo>
                  <a:cubicBezTo>
                    <a:pt x="856" y="238871"/>
                    <a:pt x="0" y="236804"/>
                    <a:pt x="0" y="234648"/>
                  </a:cubicBezTo>
                  <a:lnTo>
                    <a:pt x="0" y="8127"/>
                  </a:lnTo>
                  <a:cubicBezTo>
                    <a:pt x="0" y="5972"/>
                    <a:pt x="856" y="3905"/>
                    <a:pt x="2380" y="2380"/>
                  </a:cubicBezTo>
                  <a:cubicBezTo>
                    <a:pt x="3905" y="856"/>
                    <a:pt x="5972" y="0"/>
                    <a:pt x="8127" y="0"/>
                  </a:cubicBezTo>
                  <a:close/>
                </a:path>
              </a:pathLst>
            </a:custGeom>
            <a:solidFill>
              <a:srgbClr val="496793"/>
            </a:solidFill>
          </p:spPr>
        </p:sp>
        <p:sp>
          <p:nvSpPr>
            <p:cNvPr id="4" name="TextBox 4"/>
            <p:cNvSpPr txBox="1"/>
            <p:nvPr/>
          </p:nvSpPr>
          <p:spPr>
            <a:xfrm>
              <a:off x="0" y="-38100"/>
              <a:ext cx="3828248" cy="2808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950659" y="338537"/>
            <a:ext cx="14595671" cy="544561"/>
          </a:xfrm>
          <a:prstGeom prst="rect">
            <a:avLst/>
          </a:prstGeom>
        </p:spPr>
        <p:txBody>
          <a:bodyPr lIns="0" tIns="0" rIns="0" bIns="0" rtlCol="0" anchor="t">
            <a:spAutoFit/>
          </a:bodyPr>
          <a:lstStyle/>
          <a:p>
            <a:pPr algn="ctr">
              <a:lnSpc>
                <a:spcPts val="4167"/>
              </a:lnSpc>
            </a:pPr>
            <a:r>
              <a:rPr lang="en-US" sz="4046" b="1" dirty="0">
                <a:solidFill>
                  <a:srgbClr val="496793"/>
                </a:solidFill>
                <a:latin typeface="Tahoma Bold"/>
                <a:ea typeface="Tahoma Bold"/>
                <a:cs typeface="Tahoma Bold"/>
                <a:sym typeface="Tahoma Bold"/>
              </a:rPr>
              <a:t>БЛОК </a:t>
            </a:r>
            <a:r>
              <a:rPr lang="ru-RU" sz="4046" b="1" dirty="0">
                <a:solidFill>
                  <a:srgbClr val="496793"/>
                </a:solidFill>
                <a:latin typeface="Tahoma Bold"/>
                <a:ea typeface="Tahoma Bold"/>
                <a:cs typeface="Tahoma Bold"/>
                <a:sym typeface="Tahoma Bold"/>
              </a:rPr>
              <a:t>3</a:t>
            </a:r>
            <a:r>
              <a:rPr lang="en-US" sz="4046" b="1" dirty="0">
                <a:solidFill>
                  <a:srgbClr val="496793"/>
                </a:solidFill>
                <a:latin typeface="Tahoma Bold"/>
                <a:ea typeface="Tahoma Bold"/>
                <a:cs typeface="Tahoma Bold"/>
                <a:sym typeface="Tahoma Bold"/>
              </a:rPr>
              <a:t>. «Я – часть </a:t>
            </a:r>
            <a:r>
              <a:rPr lang="ru-RU" sz="4046" b="1" dirty="0">
                <a:solidFill>
                  <a:srgbClr val="496793"/>
                </a:solidFill>
                <a:latin typeface="Tahoma Bold"/>
                <a:ea typeface="Tahoma Bold"/>
                <a:cs typeface="Tahoma Bold"/>
                <a:sym typeface="Tahoma Bold"/>
              </a:rPr>
              <a:t>страны</a:t>
            </a:r>
            <a:r>
              <a:rPr lang="en-US" sz="4046" b="1" dirty="0">
                <a:solidFill>
                  <a:srgbClr val="496793"/>
                </a:solidFill>
                <a:latin typeface="Tahoma Bold"/>
                <a:ea typeface="Tahoma Bold"/>
                <a:cs typeface="Tahoma Bold"/>
                <a:sym typeface="Tahoma Bold"/>
              </a:rPr>
              <a:t>»</a:t>
            </a:r>
          </a:p>
        </p:txBody>
      </p:sp>
      <p:sp>
        <p:nvSpPr>
          <p:cNvPr id="10" name="TextBox 10"/>
          <p:cNvSpPr txBox="1"/>
          <p:nvPr/>
        </p:nvSpPr>
        <p:spPr>
          <a:xfrm>
            <a:off x="1028700" y="1240356"/>
            <a:ext cx="16573500" cy="2271969"/>
          </a:xfrm>
          <a:prstGeom prst="rect">
            <a:avLst/>
          </a:prstGeom>
        </p:spPr>
        <p:txBody>
          <a:bodyPr wrap="square" lIns="0" tIns="0" rIns="0" bIns="0" rtlCol="0" anchor="t">
            <a:spAutoFit/>
          </a:bodyPr>
          <a:lstStyle/>
          <a:p>
            <a:pPr>
              <a:lnSpc>
                <a:spcPts val="3599"/>
              </a:lnSpc>
            </a:pPr>
            <a:r>
              <a:rPr lang="en-US" sz="2399" b="1" dirty="0">
                <a:solidFill>
                  <a:srgbClr val="FFFFFF"/>
                </a:solidFill>
                <a:latin typeface="Lora Bold"/>
                <a:ea typeface="Lora Bold"/>
                <a:cs typeface="Lora Bold"/>
                <a:sym typeface="Lora Bold"/>
              </a:rPr>
              <a:t>Цель: </a:t>
            </a:r>
            <a:r>
              <a:rPr lang="ru-RU" sz="2399" dirty="0">
                <a:solidFill>
                  <a:srgbClr val="FFFFFF"/>
                </a:solidFill>
                <a:latin typeface="Lora" panose="020B0604020202020204" charset="-52"/>
                <a:ea typeface="Lora Bold"/>
                <a:cs typeface="Lora Bold"/>
                <a:sym typeface="Lora Bold"/>
              </a:rPr>
              <a:t>обеспечить становление группы как субъекта гражданско-патриотического воспитания, стимулировать и поддерживать студентов в разработке и реализации собственных патриотических инициатив.</a:t>
            </a:r>
            <a:endParaRPr lang="ru-RU" sz="2399" dirty="0">
              <a:solidFill>
                <a:srgbClr val="FFFFFF"/>
              </a:solidFill>
              <a:latin typeface="Lora" panose="020B0604020202020204" charset="-52"/>
              <a:ea typeface="Lora"/>
              <a:cs typeface="Lora"/>
              <a:sym typeface="Lora Bold"/>
            </a:endParaRPr>
          </a:p>
          <a:p>
            <a:pPr>
              <a:lnSpc>
                <a:spcPts val="3599"/>
              </a:lnSpc>
            </a:pPr>
            <a:endParaRPr lang="ru-RU" sz="2399" dirty="0">
              <a:solidFill>
                <a:srgbClr val="FFFFFF"/>
              </a:solidFill>
              <a:latin typeface="Lora" panose="020B0604020202020204" charset="-52"/>
              <a:ea typeface="Lora"/>
              <a:cs typeface="Lora"/>
              <a:sym typeface="Lora Bold"/>
            </a:endParaRPr>
          </a:p>
          <a:p>
            <a:pPr>
              <a:lnSpc>
                <a:spcPts val="3599"/>
              </a:lnSpc>
            </a:pPr>
            <a:endParaRPr lang="ru-RU" sz="2399" dirty="0">
              <a:solidFill>
                <a:srgbClr val="FFFFFF"/>
              </a:solidFill>
              <a:latin typeface="Lora" panose="020B0604020202020204" charset="-52"/>
              <a:ea typeface="Lora"/>
              <a:cs typeface="Lora"/>
              <a:sym typeface="Lora Bold"/>
            </a:endParaRPr>
          </a:p>
          <a:p>
            <a:pPr>
              <a:lnSpc>
                <a:spcPts val="3599"/>
              </a:lnSpc>
            </a:pPr>
            <a:endParaRPr lang="en-US" sz="2399" dirty="0">
              <a:solidFill>
                <a:srgbClr val="FFFFFF"/>
              </a:solidFill>
              <a:latin typeface="Lora" panose="020B0604020202020204" charset="-52"/>
              <a:ea typeface="Lora"/>
              <a:cs typeface="Lora"/>
              <a:sym typeface="Lora"/>
            </a:endParaRPr>
          </a:p>
        </p:txBody>
      </p:sp>
      <p:sp>
        <p:nvSpPr>
          <p:cNvPr id="11" name="TextBox 11"/>
          <p:cNvSpPr txBox="1"/>
          <p:nvPr/>
        </p:nvSpPr>
        <p:spPr>
          <a:xfrm>
            <a:off x="638130" y="2542770"/>
            <a:ext cx="16964070" cy="487299"/>
          </a:xfrm>
          <a:prstGeom prst="rect">
            <a:avLst/>
          </a:prstGeom>
        </p:spPr>
        <p:txBody>
          <a:bodyPr wrap="square" lIns="0" tIns="0" rIns="0" bIns="0" rtlCol="0" anchor="t">
            <a:spAutoFit/>
          </a:bodyPr>
          <a:lstStyle/>
          <a:p>
            <a:pPr algn="ctr">
              <a:lnSpc>
                <a:spcPts val="3708"/>
              </a:lnSpc>
            </a:pPr>
            <a:r>
              <a:rPr lang="en-US" sz="3600" b="1" dirty="0">
                <a:solidFill>
                  <a:srgbClr val="496793"/>
                </a:solidFill>
                <a:latin typeface="Tahoma Bold"/>
                <a:ea typeface="Tahoma Bold"/>
                <a:cs typeface="Tahoma Bold"/>
                <a:sym typeface="Tahoma Bold"/>
              </a:rPr>
              <a:t>Кураторский час №</a:t>
            </a:r>
            <a:r>
              <a:rPr lang="ru-RU" sz="3600" b="1" dirty="0">
                <a:solidFill>
                  <a:srgbClr val="496793"/>
                </a:solidFill>
                <a:latin typeface="Tahoma Bold"/>
                <a:ea typeface="Tahoma Bold"/>
                <a:cs typeface="Tahoma Bold"/>
                <a:sym typeface="Tahoma Bold"/>
              </a:rPr>
              <a:t>6</a:t>
            </a:r>
            <a:endParaRPr lang="en-US" sz="3600" b="1" dirty="0">
              <a:solidFill>
                <a:srgbClr val="496793"/>
              </a:solidFill>
              <a:latin typeface="Tahoma Bold"/>
              <a:ea typeface="Tahoma Bold"/>
              <a:cs typeface="Tahoma Bold"/>
              <a:sym typeface="Tahoma Bold"/>
            </a:endParaRPr>
          </a:p>
        </p:txBody>
      </p:sp>
      <p:sp>
        <p:nvSpPr>
          <p:cNvPr id="12" name="TextBox 12"/>
          <p:cNvSpPr txBox="1"/>
          <p:nvPr/>
        </p:nvSpPr>
        <p:spPr>
          <a:xfrm>
            <a:off x="638131" y="3172945"/>
            <a:ext cx="17268869" cy="2431435"/>
          </a:xfrm>
          <a:prstGeom prst="rect">
            <a:avLst/>
          </a:prstGeom>
        </p:spPr>
        <p:txBody>
          <a:bodyPr wrap="square" lIns="0" tIns="0" rIns="0" bIns="0" rtlCol="0" anchor="t">
            <a:spAutoFit/>
          </a:bodyPr>
          <a:lstStyle/>
          <a:p>
            <a:pPr marL="518160" lvl="1" indent="-259080">
              <a:lnSpc>
                <a:spcPts val="3600"/>
              </a:lnSpc>
              <a:buFont typeface="Arial"/>
              <a:buChar char="•"/>
            </a:pPr>
            <a:r>
              <a:rPr lang="ru-RU" sz="2400" b="1" dirty="0">
                <a:solidFill>
                  <a:srgbClr val="496793"/>
                </a:solidFill>
                <a:latin typeface="Lora Bold"/>
                <a:ea typeface="Lora Bold"/>
                <a:cs typeface="Lora Bold"/>
                <a:sym typeface="Lora Bold"/>
              </a:rPr>
              <a:t>Ситуационная игра «Что значит быть гражданином?»:  </a:t>
            </a:r>
            <a:r>
              <a:rPr lang="ru-RU" sz="2400" dirty="0">
                <a:solidFill>
                  <a:srgbClr val="496793"/>
                </a:solidFill>
                <a:latin typeface="Lora" panose="020B0604020202020204" charset="-52"/>
                <a:sym typeface="Lora Bold"/>
              </a:rPr>
              <a:t>студенты делятся на группы и получают кейсы, отражающие реальные социальные ситуации. Например:</a:t>
            </a:r>
          </a:p>
          <a:p>
            <a:pPr marL="1074738" lvl="3" indent="-258763">
              <a:lnSpc>
                <a:spcPts val="3600"/>
              </a:lnSpc>
              <a:buFont typeface="Arial"/>
              <a:buChar char="•"/>
            </a:pPr>
            <a:r>
              <a:rPr lang="ru-RU" sz="2400" dirty="0">
                <a:solidFill>
                  <a:srgbClr val="496793"/>
                </a:solidFill>
                <a:latin typeface="Lora" panose="020B0604020202020204" charset="-52"/>
                <a:sym typeface="Lora Bold"/>
              </a:rPr>
              <a:t>«Выборы» — как принимать участие и осознанно делать выбор;</a:t>
            </a:r>
          </a:p>
          <a:p>
            <a:pPr marL="1074738" lvl="3" indent="-258763">
              <a:lnSpc>
                <a:spcPts val="3600"/>
              </a:lnSpc>
              <a:buFont typeface="Arial"/>
              <a:buChar char="•"/>
            </a:pPr>
            <a:r>
              <a:rPr lang="ru-RU" sz="2400" dirty="0">
                <a:solidFill>
                  <a:srgbClr val="496793"/>
                </a:solidFill>
                <a:latin typeface="Lora" panose="020B0604020202020204" charset="-52"/>
                <a:sym typeface="Lora Bold"/>
              </a:rPr>
              <a:t>«Волонтёрство» — как помогать обществу и быть полезным;</a:t>
            </a:r>
          </a:p>
          <a:p>
            <a:pPr marL="1074738" lvl="3" indent="-258763">
              <a:lnSpc>
                <a:spcPts val="3600"/>
              </a:lnSpc>
              <a:buFont typeface="Arial"/>
              <a:buChar char="•"/>
            </a:pPr>
            <a:r>
              <a:rPr lang="ru-RU" sz="2400" dirty="0">
                <a:solidFill>
                  <a:srgbClr val="496793"/>
                </a:solidFill>
                <a:latin typeface="Lora" panose="020B0604020202020204" charset="-52"/>
                <a:sym typeface="Lora Bold"/>
              </a:rPr>
              <a:t>«Семейные ценности» — как сохранять традиции и уважать близких.</a:t>
            </a:r>
          </a:p>
          <a:p>
            <a:pPr marL="1173480" lvl="3"/>
            <a:endParaRPr lang="ru-RU" sz="800" dirty="0">
              <a:solidFill>
                <a:srgbClr val="496793"/>
              </a:solidFill>
              <a:latin typeface="Lora" panose="020B0604020202020204" charset="-52"/>
              <a:sym typeface="Lora Bold"/>
            </a:endParaRPr>
          </a:p>
        </p:txBody>
      </p:sp>
      <p:pic>
        <p:nvPicPr>
          <p:cNvPr id="13" name="Рисунок 12">
            <a:extLst>
              <a:ext uri="{FF2B5EF4-FFF2-40B4-BE49-F238E27FC236}">
                <a16:creationId xmlns:a16="http://schemas.microsoft.com/office/drawing/2014/main" id="{101BC755-DF98-42E5-9676-82033A078FAE}"/>
              </a:ext>
            </a:extLst>
          </p:cNvPr>
          <p:cNvPicPr>
            <a:picLocks noChangeAspect="1"/>
          </p:cNvPicPr>
          <p:nvPr/>
        </p:nvPicPr>
        <p:blipFill rotWithShape="1">
          <a:blip r:embed="rId2"/>
          <a:srcRect t="34837" r="2593" b="5830"/>
          <a:stretch/>
        </p:blipFill>
        <p:spPr>
          <a:xfrm>
            <a:off x="12023421" y="4914900"/>
            <a:ext cx="5883579" cy="4778431"/>
          </a:xfrm>
          <a:prstGeom prst="rect">
            <a:avLst/>
          </a:prstGeom>
        </p:spPr>
      </p:pic>
      <p:sp>
        <p:nvSpPr>
          <p:cNvPr id="14" name="TextBox 12">
            <a:extLst>
              <a:ext uri="{FF2B5EF4-FFF2-40B4-BE49-F238E27FC236}">
                <a16:creationId xmlns:a16="http://schemas.microsoft.com/office/drawing/2014/main" id="{5016F85F-DCDD-4795-916F-86904AEF8481}"/>
              </a:ext>
            </a:extLst>
          </p:cNvPr>
          <p:cNvSpPr txBox="1"/>
          <p:nvPr/>
        </p:nvSpPr>
        <p:spPr>
          <a:xfrm>
            <a:off x="638131" y="5592767"/>
            <a:ext cx="10182270" cy="4316759"/>
          </a:xfrm>
          <a:prstGeom prst="rect">
            <a:avLst/>
          </a:prstGeom>
        </p:spPr>
        <p:txBody>
          <a:bodyPr wrap="square" lIns="0" tIns="0" rIns="0" bIns="0" rtlCol="0" anchor="t">
            <a:spAutoFit/>
          </a:bodyPr>
          <a:lstStyle/>
          <a:p>
            <a:pPr marL="1173480" lvl="3"/>
            <a:r>
              <a:rPr lang="ru-RU" sz="800" dirty="0">
                <a:solidFill>
                  <a:srgbClr val="496793"/>
                </a:solidFill>
                <a:latin typeface="Lora" panose="020B0604020202020204" charset="-52"/>
                <a:sym typeface="Lora Bold"/>
              </a:rPr>
              <a:t> </a:t>
            </a:r>
          </a:p>
          <a:p>
            <a:pPr marL="518160" lvl="1" indent="-259080">
              <a:lnSpc>
                <a:spcPts val="3600"/>
              </a:lnSpc>
              <a:buFont typeface="Arial"/>
              <a:buChar char="•"/>
            </a:pPr>
            <a:r>
              <a:rPr lang="ru-RU" sz="2400" b="1" dirty="0">
                <a:solidFill>
                  <a:srgbClr val="496793"/>
                </a:solidFill>
                <a:latin typeface="Lora Bold"/>
                <a:ea typeface="Lora Bold"/>
                <a:cs typeface="Lora Bold"/>
                <a:sym typeface="Lora Bold"/>
              </a:rPr>
              <a:t>Дискуссия «Я — часть будущего Беларуси»: </a:t>
            </a:r>
            <a:r>
              <a:rPr lang="ru-RU" sz="2400" dirty="0">
                <a:solidFill>
                  <a:srgbClr val="496793"/>
                </a:solidFill>
                <a:latin typeface="Lora" panose="020B0604020202020204" charset="-52"/>
                <a:ea typeface="Calibri" panose="020F0502020204030204" pitchFamily="34" charset="0"/>
                <a:cs typeface="Calibri" panose="020F0502020204030204" pitchFamily="34" charset="0"/>
                <a:sym typeface="Lora Bold"/>
              </a:rPr>
              <a:t>от</a:t>
            </a:r>
            <a:r>
              <a:rPr lang="ru-RU" sz="2400" dirty="0">
                <a:solidFill>
                  <a:srgbClr val="496793"/>
                </a:solidFill>
                <a:latin typeface="Lora" panose="020B0604020202020204" charset="-52"/>
                <a:sym typeface="Lora Bold"/>
              </a:rPr>
              <a:t>крытый разговор о том, как молодёжь может влиять на развитие страны: через инициативы, образование, культуру, труд и честность. </a:t>
            </a:r>
          </a:p>
          <a:p>
            <a:pPr marL="518160" lvl="1" indent="-259080">
              <a:buFont typeface="Arial"/>
              <a:buChar char="•"/>
            </a:pPr>
            <a:endParaRPr lang="ru-RU" sz="800" dirty="0">
              <a:solidFill>
                <a:srgbClr val="496793"/>
              </a:solidFill>
              <a:latin typeface="Lora" panose="020B0604020202020204" charset="-52"/>
              <a:sym typeface="Lora Bold"/>
            </a:endParaRPr>
          </a:p>
          <a:p>
            <a:pPr marL="518160" lvl="1" indent="-259080">
              <a:lnSpc>
                <a:spcPts val="3600"/>
              </a:lnSpc>
              <a:buFont typeface="Arial"/>
              <a:buChar char="•"/>
            </a:pPr>
            <a:r>
              <a:rPr lang="ru-RU" sz="2400" b="1" dirty="0">
                <a:solidFill>
                  <a:srgbClr val="496793"/>
                </a:solidFill>
                <a:latin typeface="Lora Bold"/>
                <a:ea typeface="Lora Bold"/>
                <a:cs typeface="Lora Bold"/>
                <a:sym typeface="Lora Bold"/>
              </a:rPr>
              <a:t>Обобщение «Кодекс гражданина нашей группы»: </a:t>
            </a:r>
            <a:r>
              <a:rPr lang="ru-RU" sz="2400" dirty="0">
                <a:solidFill>
                  <a:srgbClr val="496793"/>
                </a:solidFill>
                <a:latin typeface="Lora" panose="020B0604020202020204" charset="-52"/>
                <a:sym typeface="Lora Bold"/>
              </a:rPr>
              <a:t>совместное создание краткого свода принципов, отражающих гражданскую позицию группы: уважение, честность, участие, забота о стране и друг о друге.</a:t>
            </a:r>
            <a:endParaRPr lang="en-US" sz="2400" dirty="0">
              <a:solidFill>
                <a:srgbClr val="496793"/>
              </a:solidFill>
              <a:latin typeface="Lora" panose="020B0604020202020204" charset="-52"/>
              <a:sym typeface="Lora"/>
            </a:endParaRPr>
          </a:p>
          <a:p>
            <a:pPr algn="l">
              <a:lnSpc>
                <a:spcPts val="3600"/>
              </a:lnSpc>
            </a:pPr>
            <a:endParaRPr lang="en-US" sz="2400" dirty="0">
              <a:solidFill>
                <a:srgbClr val="496793"/>
              </a:solidFill>
              <a:latin typeface="Lora"/>
              <a:ea typeface="Lora"/>
              <a:cs typeface="Lora"/>
              <a:sym typeface="Lora"/>
            </a:endParaRPr>
          </a:p>
          <a:p>
            <a:pPr algn="l">
              <a:lnSpc>
                <a:spcPts val="3120"/>
              </a:lnSpc>
            </a:pPr>
            <a:endParaRPr lang="en-US" sz="2400" dirty="0">
              <a:solidFill>
                <a:srgbClr val="496793"/>
              </a:solidFill>
              <a:latin typeface="Lora"/>
              <a:ea typeface="Lora"/>
              <a:cs typeface="Lora"/>
              <a:sym typeface="Lora"/>
            </a:endParaRPr>
          </a:p>
        </p:txBody>
      </p:sp>
    </p:spTree>
    <p:extLst>
      <p:ext uri="{BB962C8B-B14F-4D97-AF65-F5344CB8AC3E}">
        <p14:creationId xmlns:p14="http://schemas.microsoft.com/office/powerpoint/2010/main" val="2935288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8642" y="1096182"/>
            <a:ext cx="18605284" cy="1179888"/>
            <a:chOff x="0" y="0"/>
            <a:chExt cx="3828248" cy="242775"/>
          </a:xfrm>
        </p:grpSpPr>
        <p:sp>
          <p:nvSpPr>
            <p:cNvPr id="3" name="Freeform 3"/>
            <p:cNvSpPr/>
            <p:nvPr/>
          </p:nvSpPr>
          <p:spPr>
            <a:xfrm>
              <a:off x="0" y="0"/>
              <a:ext cx="3828248" cy="242775"/>
            </a:xfrm>
            <a:custGeom>
              <a:avLst/>
              <a:gdLst/>
              <a:ahLst/>
              <a:cxnLst/>
              <a:rect l="l" t="t" r="r" b="b"/>
              <a:pathLst>
                <a:path w="3828248" h="242775">
                  <a:moveTo>
                    <a:pt x="8127" y="0"/>
                  </a:moveTo>
                  <a:lnTo>
                    <a:pt x="3820120" y="0"/>
                  </a:lnTo>
                  <a:cubicBezTo>
                    <a:pt x="3824609" y="0"/>
                    <a:pt x="3828248" y="3639"/>
                    <a:pt x="3828248" y="8127"/>
                  </a:cubicBezTo>
                  <a:lnTo>
                    <a:pt x="3828248" y="234648"/>
                  </a:lnTo>
                  <a:cubicBezTo>
                    <a:pt x="3828248" y="236804"/>
                    <a:pt x="3827392" y="238871"/>
                    <a:pt x="3825867" y="240395"/>
                  </a:cubicBezTo>
                  <a:cubicBezTo>
                    <a:pt x="3824343" y="241919"/>
                    <a:pt x="3822276" y="242775"/>
                    <a:pt x="3820120" y="242775"/>
                  </a:cubicBezTo>
                  <a:lnTo>
                    <a:pt x="8127" y="242775"/>
                  </a:lnTo>
                  <a:cubicBezTo>
                    <a:pt x="5972" y="242775"/>
                    <a:pt x="3905" y="241919"/>
                    <a:pt x="2380" y="240395"/>
                  </a:cubicBezTo>
                  <a:cubicBezTo>
                    <a:pt x="856" y="238871"/>
                    <a:pt x="0" y="236804"/>
                    <a:pt x="0" y="234648"/>
                  </a:cubicBezTo>
                  <a:lnTo>
                    <a:pt x="0" y="8127"/>
                  </a:lnTo>
                  <a:cubicBezTo>
                    <a:pt x="0" y="5972"/>
                    <a:pt x="856" y="3905"/>
                    <a:pt x="2380" y="2380"/>
                  </a:cubicBezTo>
                  <a:cubicBezTo>
                    <a:pt x="3905" y="856"/>
                    <a:pt x="5972" y="0"/>
                    <a:pt x="8127" y="0"/>
                  </a:cubicBezTo>
                  <a:close/>
                </a:path>
              </a:pathLst>
            </a:custGeom>
            <a:solidFill>
              <a:srgbClr val="496793"/>
            </a:solidFill>
          </p:spPr>
        </p:sp>
        <p:sp>
          <p:nvSpPr>
            <p:cNvPr id="4" name="TextBox 4"/>
            <p:cNvSpPr txBox="1"/>
            <p:nvPr/>
          </p:nvSpPr>
          <p:spPr>
            <a:xfrm>
              <a:off x="0" y="-38100"/>
              <a:ext cx="3828248" cy="2808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9144000" y="2276070"/>
            <a:ext cx="10536254" cy="8140664"/>
            <a:chOff x="0" y="0"/>
            <a:chExt cx="2167953" cy="1675034"/>
          </a:xfrm>
        </p:grpSpPr>
        <p:sp>
          <p:nvSpPr>
            <p:cNvPr id="6" name="Freeform 6"/>
            <p:cNvSpPr/>
            <p:nvPr/>
          </p:nvSpPr>
          <p:spPr>
            <a:xfrm>
              <a:off x="0" y="0"/>
              <a:ext cx="2167953" cy="1675034"/>
            </a:xfrm>
            <a:custGeom>
              <a:avLst/>
              <a:gdLst/>
              <a:ahLst/>
              <a:cxnLst/>
              <a:rect l="l" t="t" r="r" b="b"/>
              <a:pathLst>
                <a:path w="2167953" h="1675034">
                  <a:moveTo>
                    <a:pt x="14351" y="0"/>
                  </a:moveTo>
                  <a:lnTo>
                    <a:pt x="2153602" y="0"/>
                  </a:lnTo>
                  <a:cubicBezTo>
                    <a:pt x="2161528" y="0"/>
                    <a:pt x="2167953" y="6425"/>
                    <a:pt x="2167953" y="14351"/>
                  </a:cubicBezTo>
                  <a:lnTo>
                    <a:pt x="2167953" y="1660683"/>
                  </a:lnTo>
                  <a:cubicBezTo>
                    <a:pt x="2167953" y="1664489"/>
                    <a:pt x="2166441" y="1668139"/>
                    <a:pt x="2163750" y="1670830"/>
                  </a:cubicBezTo>
                  <a:cubicBezTo>
                    <a:pt x="2161059" y="1673522"/>
                    <a:pt x="2157408" y="1675034"/>
                    <a:pt x="2153602" y="1675034"/>
                  </a:cubicBezTo>
                  <a:lnTo>
                    <a:pt x="14351" y="1675034"/>
                  </a:lnTo>
                  <a:cubicBezTo>
                    <a:pt x="6425" y="1675034"/>
                    <a:pt x="0" y="1668608"/>
                    <a:pt x="0" y="1660683"/>
                  </a:cubicBezTo>
                  <a:lnTo>
                    <a:pt x="0" y="14351"/>
                  </a:lnTo>
                  <a:cubicBezTo>
                    <a:pt x="0" y="6425"/>
                    <a:pt x="6425" y="0"/>
                    <a:pt x="14351" y="0"/>
                  </a:cubicBezTo>
                  <a:close/>
                </a:path>
              </a:pathLst>
            </a:custGeom>
            <a:solidFill>
              <a:srgbClr val="637DB2"/>
            </a:solidFill>
          </p:spPr>
        </p:sp>
        <p:sp>
          <p:nvSpPr>
            <p:cNvPr id="7" name="TextBox 7"/>
            <p:cNvSpPr txBox="1"/>
            <p:nvPr/>
          </p:nvSpPr>
          <p:spPr>
            <a:xfrm>
              <a:off x="0" y="-38100"/>
              <a:ext cx="2167953" cy="1713134"/>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950659" y="338537"/>
            <a:ext cx="14595671" cy="544561"/>
          </a:xfrm>
          <a:prstGeom prst="rect">
            <a:avLst/>
          </a:prstGeom>
        </p:spPr>
        <p:txBody>
          <a:bodyPr lIns="0" tIns="0" rIns="0" bIns="0" rtlCol="0" anchor="t">
            <a:spAutoFit/>
          </a:bodyPr>
          <a:lstStyle/>
          <a:p>
            <a:pPr algn="ctr">
              <a:lnSpc>
                <a:spcPts val="4167"/>
              </a:lnSpc>
            </a:pPr>
            <a:r>
              <a:rPr lang="en-US" sz="4046" b="1" dirty="0">
                <a:solidFill>
                  <a:srgbClr val="496793"/>
                </a:solidFill>
                <a:latin typeface="Tahoma Bold"/>
                <a:ea typeface="Tahoma Bold"/>
                <a:cs typeface="Tahoma Bold"/>
                <a:sym typeface="Tahoma Bold"/>
              </a:rPr>
              <a:t>БЛОК </a:t>
            </a:r>
            <a:r>
              <a:rPr lang="ru-RU" sz="4046" b="1" dirty="0">
                <a:solidFill>
                  <a:srgbClr val="496793"/>
                </a:solidFill>
                <a:latin typeface="Tahoma Bold"/>
                <a:ea typeface="Tahoma Bold"/>
                <a:cs typeface="Tahoma Bold"/>
                <a:sym typeface="Tahoma Bold"/>
              </a:rPr>
              <a:t>4</a:t>
            </a:r>
            <a:r>
              <a:rPr lang="en-US" sz="4046" b="1" dirty="0">
                <a:solidFill>
                  <a:srgbClr val="496793"/>
                </a:solidFill>
                <a:latin typeface="Tahoma Bold"/>
                <a:ea typeface="Tahoma Bold"/>
                <a:cs typeface="Tahoma Bold"/>
                <a:sym typeface="Tahoma Bold"/>
              </a:rPr>
              <a:t>. «Я – часть </a:t>
            </a:r>
            <a:r>
              <a:rPr lang="ru-RU" sz="4046" b="1" dirty="0">
                <a:solidFill>
                  <a:srgbClr val="496793"/>
                </a:solidFill>
                <a:latin typeface="Tahoma Bold"/>
                <a:ea typeface="Tahoma Bold"/>
                <a:cs typeface="Tahoma Bold"/>
                <a:sym typeface="Tahoma Bold"/>
              </a:rPr>
              <a:t>современного мира</a:t>
            </a:r>
            <a:r>
              <a:rPr lang="en-US" sz="4046" b="1" dirty="0">
                <a:solidFill>
                  <a:srgbClr val="496793"/>
                </a:solidFill>
                <a:latin typeface="Tahoma Bold"/>
                <a:ea typeface="Tahoma Bold"/>
                <a:cs typeface="Tahoma Bold"/>
                <a:sym typeface="Tahoma Bold"/>
              </a:rPr>
              <a:t>»</a:t>
            </a:r>
          </a:p>
        </p:txBody>
      </p:sp>
      <p:sp>
        <p:nvSpPr>
          <p:cNvPr id="10" name="TextBox 10"/>
          <p:cNvSpPr txBox="1"/>
          <p:nvPr/>
        </p:nvSpPr>
        <p:spPr>
          <a:xfrm>
            <a:off x="1028700" y="1240356"/>
            <a:ext cx="16439588" cy="886974"/>
          </a:xfrm>
          <a:prstGeom prst="rect">
            <a:avLst/>
          </a:prstGeom>
        </p:spPr>
        <p:txBody>
          <a:bodyPr lIns="0" tIns="0" rIns="0" bIns="0" rtlCol="0" anchor="t">
            <a:spAutoFit/>
          </a:bodyPr>
          <a:lstStyle/>
          <a:p>
            <a:pPr>
              <a:lnSpc>
                <a:spcPts val="3599"/>
              </a:lnSpc>
            </a:pPr>
            <a:r>
              <a:rPr lang="en-US" sz="2399" b="1" dirty="0">
                <a:solidFill>
                  <a:srgbClr val="FFFFFF"/>
                </a:solidFill>
                <a:latin typeface="Lora Bold"/>
                <a:ea typeface="Lora Bold"/>
                <a:cs typeface="Lora Bold"/>
                <a:sym typeface="Lora Bold"/>
              </a:rPr>
              <a:t>Цель: </a:t>
            </a:r>
            <a:r>
              <a:rPr lang="ru-RU" sz="2399" b="1" dirty="0">
                <a:solidFill>
                  <a:srgbClr val="FFFFFF"/>
                </a:solidFill>
                <a:latin typeface="Lora"/>
                <a:ea typeface="Lora Bold"/>
                <a:cs typeface="Lora Bold"/>
                <a:sym typeface="Lora"/>
              </a:rPr>
              <a:t>р</a:t>
            </a:r>
            <a:r>
              <a:rPr lang="ru-RU" sz="2399" dirty="0">
                <a:solidFill>
                  <a:srgbClr val="FFFFFF"/>
                </a:solidFill>
                <a:latin typeface="Lora"/>
                <a:ea typeface="Lora"/>
                <a:cs typeface="Lora"/>
                <a:sym typeface="Lora"/>
              </a:rPr>
              <a:t>азвивать у студентов глобальное мышление, цифровую грамотность и способность критически воспринимать информацию. </a:t>
            </a:r>
            <a:endParaRPr lang="en-US" sz="2399" dirty="0">
              <a:solidFill>
                <a:srgbClr val="FFFFFF"/>
              </a:solidFill>
              <a:latin typeface="Lora"/>
              <a:ea typeface="Lora"/>
              <a:cs typeface="Lora"/>
              <a:sym typeface="Lora"/>
            </a:endParaRPr>
          </a:p>
        </p:txBody>
      </p:sp>
      <p:sp>
        <p:nvSpPr>
          <p:cNvPr id="11" name="TextBox 11"/>
          <p:cNvSpPr txBox="1"/>
          <p:nvPr/>
        </p:nvSpPr>
        <p:spPr>
          <a:xfrm>
            <a:off x="638130" y="2542770"/>
            <a:ext cx="7829300" cy="487299"/>
          </a:xfrm>
          <a:prstGeom prst="rect">
            <a:avLst/>
          </a:prstGeom>
        </p:spPr>
        <p:txBody>
          <a:bodyPr lIns="0" tIns="0" rIns="0" bIns="0" rtlCol="0" anchor="t">
            <a:spAutoFit/>
          </a:bodyPr>
          <a:lstStyle/>
          <a:p>
            <a:pPr algn="ctr">
              <a:lnSpc>
                <a:spcPts val="3708"/>
              </a:lnSpc>
            </a:pPr>
            <a:r>
              <a:rPr lang="en-US" sz="3600" b="1" dirty="0">
                <a:solidFill>
                  <a:srgbClr val="496793"/>
                </a:solidFill>
                <a:latin typeface="Tahoma Bold"/>
                <a:ea typeface="Tahoma Bold"/>
                <a:cs typeface="Tahoma Bold"/>
                <a:sym typeface="Tahoma Bold"/>
              </a:rPr>
              <a:t>Кураторский час №</a:t>
            </a:r>
            <a:r>
              <a:rPr lang="ru-RU" sz="3600" b="1" dirty="0">
                <a:solidFill>
                  <a:srgbClr val="496793"/>
                </a:solidFill>
                <a:latin typeface="Tahoma Bold"/>
                <a:ea typeface="Tahoma Bold"/>
                <a:cs typeface="Tahoma Bold"/>
                <a:sym typeface="Tahoma Bold"/>
              </a:rPr>
              <a:t>7</a:t>
            </a:r>
            <a:endParaRPr lang="en-US" sz="3600" b="1" dirty="0">
              <a:solidFill>
                <a:srgbClr val="496793"/>
              </a:solidFill>
              <a:latin typeface="Tahoma Bold"/>
              <a:ea typeface="Tahoma Bold"/>
              <a:cs typeface="Tahoma Bold"/>
              <a:sym typeface="Tahoma Bold"/>
            </a:endParaRPr>
          </a:p>
        </p:txBody>
      </p:sp>
      <p:sp>
        <p:nvSpPr>
          <p:cNvPr id="12" name="TextBox 12"/>
          <p:cNvSpPr txBox="1"/>
          <p:nvPr/>
        </p:nvSpPr>
        <p:spPr>
          <a:xfrm>
            <a:off x="638130" y="2760774"/>
            <a:ext cx="7972470" cy="7671524"/>
          </a:xfrm>
          <a:prstGeom prst="rect">
            <a:avLst/>
          </a:prstGeom>
        </p:spPr>
        <p:txBody>
          <a:bodyPr wrap="square" lIns="0" tIns="0" rIns="0" bIns="0" rtlCol="0" anchor="t">
            <a:spAutoFit/>
          </a:bodyPr>
          <a:lstStyle/>
          <a:p>
            <a:pPr algn="ctr">
              <a:lnSpc>
                <a:spcPts val="3600"/>
              </a:lnSpc>
            </a:pPr>
            <a:r>
              <a:rPr lang="ru-RU" sz="2400" b="1" dirty="0">
                <a:solidFill>
                  <a:srgbClr val="496793"/>
                </a:solidFill>
                <a:latin typeface="Lora Bold"/>
                <a:ea typeface="Lora Bold"/>
                <a:cs typeface="Lora Bold"/>
                <a:sym typeface="Lora Bold"/>
              </a:rPr>
              <a:t> </a:t>
            </a:r>
            <a:endParaRPr lang="en-US" sz="2400" b="1" dirty="0">
              <a:solidFill>
                <a:srgbClr val="496793"/>
              </a:solidFill>
              <a:latin typeface="Lora Bold"/>
              <a:ea typeface="Lora Bold"/>
              <a:cs typeface="Lora Bold"/>
              <a:sym typeface="Lora Bold"/>
            </a:endParaRPr>
          </a:p>
          <a:p>
            <a:pPr marL="518160" lvl="1" indent="-259080">
              <a:lnSpc>
                <a:spcPts val="3600"/>
              </a:lnSpc>
              <a:buFont typeface="Arial"/>
              <a:buChar char="•"/>
            </a:pPr>
            <a:r>
              <a:rPr lang="ru-RU" sz="2400" b="1" dirty="0">
                <a:solidFill>
                  <a:srgbClr val="496793"/>
                </a:solidFill>
                <a:latin typeface="Lora Bold"/>
                <a:ea typeface="Lora Bold"/>
                <a:cs typeface="Lora Bold"/>
                <a:sym typeface="Lora Bold"/>
              </a:rPr>
              <a:t>Разминка «Миф или факт?»: </a:t>
            </a:r>
            <a:r>
              <a:rPr lang="ru-RU" sz="2400" dirty="0">
                <a:solidFill>
                  <a:srgbClr val="496793"/>
                </a:solidFill>
                <a:latin typeface="Lora"/>
                <a:sym typeface="Lora Bold"/>
              </a:rPr>
              <a:t>участники определяют, какие утверждения о цифровой среде — миф, а какие — факт, развивая критическое мышление.</a:t>
            </a:r>
          </a:p>
          <a:p>
            <a:pPr marL="518160" lvl="1" indent="-259080">
              <a:buFont typeface="Arial"/>
              <a:buChar char="•"/>
            </a:pPr>
            <a:endParaRPr lang="ru-RU" sz="800" dirty="0">
              <a:solidFill>
                <a:srgbClr val="496793"/>
              </a:solidFill>
              <a:latin typeface="Lora"/>
              <a:sym typeface="Lora Bold"/>
            </a:endParaRPr>
          </a:p>
          <a:p>
            <a:pPr marL="518160" lvl="1" indent="-259080">
              <a:lnSpc>
                <a:spcPts val="3600"/>
              </a:lnSpc>
              <a:buFont typeface="Arial"/>
              <a:buChar char="•"/>
            </a:pPr>
            <a:r>
              <a:rPr lang="ru-RU" sz="2400" b="1" dirty="0">
                <a:solidFill>
                  <a:srgbClr val="496793"/>
                </a:solidFill>
                <a:latin typeface="Lora Bold"/>
                <a:ea typeface="Lora Bold"/>
                <a:cs typeface="Lora Bold"/>
                <a:sym typeface="Lora Bold"/>
              </a:rPr>
              <a:t>Игра «Правила цифровой гигиены»: </a:t>
            </a:r>
            <a:r>
              <a:rPr lang="ru-RU" sz="2400" dirty="0">
                <a:solidFill>
                  <a:srgbClr val="496793"/>
                </a:solidFill>
                <a:latin typeface="Lora"/>
                <a:sym typeface="Lora Bold"/>
              </a:rPr>
              <a:t>команды формулируют 5 правил ответственного поведения в сети, отражающих гражданскую зрелость.</a:t>
            </a:r>
          </a:p>
          <a:p>
            <a:pPr marL="518160" lvl="1" indent="-259080">
              <a:buFont typeface="Arial"/>
              <a:buChar char="•"/>
            </a:pPr>
            <a:endParaRPr lang="ru-RU" sz="800" dirty="0">
              <a:solidFill>
                <a:srgbClr val="496793"/>
              </a:solidFill>
              <a:latin typeface="Lora"/>
              <a:sym typeface="Lora Bold"/>
            </a:endParaRPr>
          </a:p>
          <a:p>
            <a:pPr marL="518160" lvl="1" indent="-259080">
              <a:lnSpc>
                <a:spcPts val="3600"/>
              </a:lnSpc>
              <a:buFont typeface="Arial"/>
              <a:buChar char="•"/>
            </a:pPr>
            <a:r>
              <a:rPr lang="ru-RU" sz="2400" b="1" dirty="0">
                <a:solidFill>
                  <a:srgbClr val="496793"/>
                </a:solidFill>
                <a:latin typeface="Lora Bold"/>
                <a:ea typeface="Lora Bold"/>
                <a:cs typeface="Lora Bold"/>
                <a:sym typeface="Lora Bold"/>
              </a:rPr>
              <a:t> Дискуссия «Цифровой след — мой гражданский портрет»: </a:t>
            </a:r>
            <a:r>
              <a:rPr lang="ru-RU" sz="2400" dirty="0">
                <a:solidFill>
                  <a:srgbClr val="496793"/>
                </a:solidFill>
                <a:latin typeface="Lora"/>
                <a:sym typeface="Lora Bold"/>
              </a:rPr>
              <a:t>студенты визуализируют свой цифровой образ и обсуждают, какие привычки отражают их ценности и идентичность.</a:t>
            </a:r>
          </a:p>
          <a:p>
            <a:pPr marL="518160" lvl="1" indent="-259080">
              <a:buFont typeface="Arial"/>
              <a:buChar char="•"/>
            </a:pPr>
            <a:endParaRPr lang="ru-RU" sz="800" dirty="0">
              <a:solidFill>
                <a:srgbClr val="496793"/>
              </a:solidFill>
              <a:latin typeface="Lora"/>
              <a:sym typeface="Lora Bold"/>
            </a:endParaRPr>
          </a:p>
          <a:p>
            <a:pPr marL="518160" lvl="1" indent="-259080">
              <a:lnSpc>
                <a:spcPts val="3600"/>
              </a:lnSpc>
              <a:buFont typeface="Arial"/>
              <a:buChar char="•"/>
            </a:pPr>
            <a:r>
              <a:rPr lang="ru-RU" sz="2400" b="1" dirty="0">
                <a:solidFill>
                  <a:srgbClr val="496793"/>
                </a:solidFill>
                <a:latin typeface="Lora Bold"/>
                <a:ea typeface="Lora Bold"/>
                <a:cs typeface="Lora Bold"/>
                <a:sym typeface="Lora Bold"/>
              </a:rPr>
              <a:t>Обсуждение «Какие привычки я готов изменить уже сегодня?».</a:t>
            </a:r>
            <a:endParaRPr lang="en-US" sz="2400" dirty="0">
              <a:solidFill>
                <a:srgbClr val="496793"/>
              </a:solidFill>
              <a:latin typeface="Lora"/>
              <a:ea typeface="Lora"/>
              <a:cs typeface="Lora"/>
              <a:sym typeface="Lora"/>
            </a:endParaRPr>
          </a:p>
          <a:p>
            <a:pPr algn="l">
              <a:lnSpc>
                <a:spcPts val="3120"/>
              </a:lnSpc>
            </a:pPr>
            <a:endParaRPr lang="en-US" sz="2400" dirty="0">
              <a:solidFill>
                <a:srgbClr val="496793"/>
              </a:solidFill>
              <a:latin typeface="Lora"/>
              <a:ea typeface="Lora"/>
              <a:cs typeface="Lora"/>
              <a:sym typeface="Lora"/>
            </a:endParaRPr>
          </a:p>
        </p:txBody>
      </p:sp>
      <p:sp>
        <p:nvSpPr>
          <p:cNvPr id="13" name="TextBox 13"/>
          <p:cNvSpPr txBox="1"/>
          <p:nvPr/>
        </p:nvSpPr>
        <p:spPr>
          <a:xfrm>
            <a:off x="9638988" y="2542770"/>
            <a:ext cx="7829300" cy="487299"/>
          </a:xfrm>
          <a:prstGeom prst="rect">
            <a:avLst/>
          </a:prstGeom>
        </p:spPr>
        <p:txBody>
          <a:bodyPr lIns="0" tIns="0" rIns="0" bIns="0" rtlCol="0" anchor="t">
            <a:spAutoFit/>
          </a:bodyPr>
          <a:lstStyle/>
          <a:p>
            <a:pPr algn="ctr">
              <a:lnSpc>
                <a:spcPts val="3708"/>
              </a:lnSpc>
            </a:pPr>
            <a:r>
              <a:rPr lang="en-US" sz="3600" b="1" dirty="0">
                <a:solidFill>
                  <a:srgbClr val="FFFFFF"/>
                </a:solidFill>
                <a:latin typeface="Tahoma Bold"/>
                <a:ea typeface="Tahoma Bold"/>
                <a:cs typeface="Tahoma Bold"/>
                <a:sym typeface="Tahoma Bold"/>
              </a:rPr>
              <a:t>Кураторский час №</a:t>
            </a:r>
            <a:r>
              <a:rPr lang="ru-RU" sz="3600" b="1" dirty="0">
                <a:solidFill>
                  <a:srgbClr val="FFFFFF"/>
                </a:solidFill>
                <a:latin typeface="Tahoma Bold"/>
                <a:ea typeface="Tahoma Bold"/>
                <a:cs typeface="Tahoma Bold"/>
                <a:sym typeface="Tahoma Bold"/>
              </a:rPr>
              <a:t>8</a:t>
            </a:r>
            <a:endParaRPr lang="en-US" sz="3600" b="1" dirty="0">
              <a:solidFill>
                <a:srgbClr val="FFFFFF"/>
              </a:solidFill>
              <a:latin typeface="Tahoma Bold"/>
              <a:ea typeface="Tahoma Bold"/>
              <a:cs typeface="Tahoma Bold"/>
              <a:sym typeface="Tahoma Bold"/>
            </a:endParaRPr>
          </a:p>
        </p:txBody>
      </p:sp>
      <p:sp>
        <p:nvSpPr>
          <p:cNvPr id="14" name="TextBox 14"/>
          <p:cNvSpPr txBox="1"/>
          <p:nvPr/>
        </p:nvSpPr>
        <p:spPr>
          <a:xfrm>
            <a:off x="9500447" y="2783498"/>
            <a:ext cx="8106382" cy="7671524"/>
          </a:xfrm>
          <a:prstGeom prst="rect">
            <a:avLst/>
          </a:prstGeom>
        </p:spPr>
        <p:txBody>
          <a:bodyPr wrap="square" lIns="0" tIns="0" rIns="0" bIns="0" rtlCol="0" anchor="t">
            <a:spAutoFit/>
          </a:bodyPr>
          <a:lstStyle/>
          <a:p>
            <a:pPr algn="ctr">
              <a:lnSpc>
                <a:spcPts val="3600"/>
              </a:lnSpc>
            </a:pPr>
            <a:r>
              <a:rPr lang="ru-RU" sz="2400" b="1" dirty="0">
                <a:solidFill>
                  <a:srgbClr val="FFFFFF"/>
                </a:solidFill>
                <a:latin typeface="Lora Bold"/>
                <a:ea typeface="Lora Bold"/>
                <a:cs typeface="Lora Bold"/>
                <a:sym typeface="Lora Bold"/>
              </a:rPr>
              <a:t> </a:t>
            </a:r>
            <a:endParaRPr lang="en-US" sz="2400" b="1" dirty="0">
              <a:solidFill>
                <a:srgbClr val="FFFFFF"/>
              </a:solidFill>
              <a:latin typeface="Lora Bold"/>
              <a:ea typeface="Lora Bold"/>
              <a:cs typeface="Lora Bold"/>
              <a:sym typeface="Lora Bold"/>
            </a:endParaRPr>
          </a:p>
          <a:p>
            <a:pPr marL="518160" lvl="1" indent="-259080">
              <a:lnSpc>
                <a:spcPts val="3600"/>
              </a:lnSpc>
              <a:buFont typeface="Arial"/>
              <a:buChar char="•"/>
            </a:pPr>
            <a:r>
              <a:rPr lang="ru-RU" sz="2400" b="1" dirty="0">
                <a:solidFill>
                  <a:srgbClr val="FFFFFF"/>
                </a:solidFill>
                <a:latin typeface="Lora Bold"/>
                <a:ea typeface="Lora Bold"/>
                <a:cs typeface="Lora Bold"/>
                <a:sym typeface="Lora Bold"/>
              </a:rPr>
              <a:t>Игра «Карта будущих профессий»: </a:t>
            </a:r>
            <a:r>
              <a:rPr lang="ru-RU" sz="2400" dirty="0">
                <a:solidFill>
                  <a:schemeClr val="bg1"/>
                </a:solidFill>
                <a:latin typeface="Lora"/>
                <a:sym typeface="Lora Bold"/>
              </a:rPr>
              <a:t>студенты в группах составляют список профессий будущего и обсуждают, какие навыки будут востребованы в ближайшие 10–20 лет. </a:t>
            </a:r>
          </a:p>
          <a:p>
            <a:pPr marL="518160" lvl="1" indent="-259080">
              <a:buFont typeface="Arial"/>
              <a:buChar char="•"/>
            </a:pPr>
            <a:endParaRPr lang="ru-RU" sz="800" dirty="0">
              <a:solidFill>
                <a:schemeClr val="bg1"/>
              </a:solidFill>
              <a:latin typeface="Lora"/>
              <a:sym typeface="Lora Bold"/>
            </a:endParaRPr>
          </a:p>
          <a:p>
            <a:pPr marL="518160" lvl="1" indent="-259080">
              <a:lnSpc>
                <a:spcPts val="3600"/>
              </a:lnSpc>
              <a:buFont typeface="Arial"/>
              <a:buChar char="•"/>
            </a:pPr>
            <a:r>
              <a:rPr lang="ru-RU" sz="2400" b="1" dirty="0">
                <a:solidFill>
                  <a:srgbClr val="FFFFFF"/>
                </a:solidFill>
                <a:latin typeface="Lora Bold"/>
                <a:ea typeface="Lora Bold"/>
                <a:cs typeface="Lora Bold"/>
                <a:sym typeface="Lora Bold"/>
              </a:rPr>
              <a:t>Встреча с выпускниками: </a:t>
            </a:r>
            <a:r>
              <a:rPr lang="ru-RU" sz="2400" dirty="0">
                <a:solidFill>
                  <a:schemeClr val="bg1"/>
                </a:solidFill>
                <a:latin typeface="Lora"/>
                <a:sym typeface="Lora Bold"/>
              </a:rPr>
              <a:t>приглашённые выпускники делятся своим профессиональным опытом. </a:t>
            </a:r>
          </a:p>
          <a:p>
            <a:pPr marL="518160" lvl="1" indent="-259080">
              <a:buFont typeface="Arial"/>
              <a:buChar char="•"/>
            </a:pPr>
            <a:endParaRPr lang="ru-RU" sz="800" b="1" dirty="0">
              <a:solidFill>
                <a:srgbClr val="FFFFFF"/>
              </a:solidFill>
              <a:latin typeface="Lora Bold"/>
              <a:ea typeface="Lora Bold"/>
              <a:cs typeface="Lora Bold"/>
              <a:sym typeface="Lora Bold"/>
            </a:endParaRPr>
          </a:p>
          <a:p>
            <a:pPr marL="518160" lvl="1" indent="-259080">
              <a:lnSpc>
                <a:spcPts val="3600"/>
              </a:lnSpc>
              <a:buFont typeface="Arial"/>
              <a:buChar char="•"/>
            </a:pPr>
            <a:r>
              <a:rPr lang="ru-RU" sz="2400" b="1" dirty="0">
                <a:solidFill>
                  <a:srgbClr val="FFFFFF"/>
                </a:solidFill>
                <a:latin typeface="Lora Bold"/>
                <a:ea typeface="Lora Bold"/>
                <a:cs typeface="Lora Bold"/>
                <a:sym typeface="Lora Bold"/>
              </a:rPr>
              <a:t>Дебаты «Искусственный интеллект: помощник или угроза?»: </a:t>
            </a:r>
            <a:r>
              <a:rPr lang="ru-RU" sz="2400" dirty="0">
                <a:solidFill>
                  <a:schemeClr val="bg1"/>
                </a:solidFill>
                <a:latin typeface="Lora"/>
                <a:sym typeface="Lora Bold"/>
              </a:rPr>
              <a:t>студенты делятся на две команды и аргументированно обсуждают плюсы и минусы ИИ в жизни человека и общества.</a:t>
            </a:r>
          </a:p>
          <a:p>
            <a:pPr marL="975360" lvl="2" indent="-259080">
              <a:buFont typeface="Arial"/>
              <a:buChar char="•"/>
            </a:pPr>
            <a:endParaRPr lang="ru-RU" sz="800" dirty="0">
              <a:solidFill>
                <a:schemeClr val="bg1"/>
              </a:solidFill>
              <a:latin typeface="Lora"/>
              <a:sym typeface="Lora Bold"/>
            </a:endParaRPr>
          </a:p>
          <a:p>
            <a:pPr marL="518160" lvl="1" indent="-259080">
              <a:lnSpc>
                <a:spcPts val="3600"/>
              </a:lnSpc>
              <a:buFont typeface="Arial"/>
              <a:buChar char="•"/>
            </a:pPr>
            <a:r>
              <a:rPr lang="ru-RU" sz="2400" b="1" dirty="0">
                <a:solidFill>
                  <a:srgbClr val="FFFFFF"/>
                </a:solidFill>
                <a:latin typeface="Lora Bold"/>
                <a:ea typeface="Lora Bold"/>
                <a:cs typeface="Lora Bold"/>
                <a:sym typeface="Lora Bold"/>
              </a:rPr>
              <a:t>Рефлексия: «Какие навыки я хочу развить, чтобы быть успешным в будущем?»</a:t>
            </a:r>
            <a:endParaRPr lang="en-US" sz="2400" dirty="0">
              <a:solidFill>
                <a:srgbClr val="FFFFFF"/>
              </a:solidFill>
              <a:latin typeface="Lora"/>
              <a:ea typeface="Lora"/>
              <a:cs typeface="Lora"/>
              <a:sym typeface="Lora"/>
            </a:endParaRPr>
          </a:p>
          <a:p>
            <a:pPr algn="l">
              <a:lnSpc>
                <a:spcPts val="3600"/>
              </a:lnSpc>
            </a:pPr>
            <a:endParaRPr lang="en-US" sz="2400" dirty="0">
              <a:solidFill>
                <a:srgbClr val="FFFFFF"/>
              </a:solidFill>
              <a:latin typeface="Lora"/>
              <a:ea typeface="Lora"/>
              <a:cs typeface="Lora"/>
              <a:sym typeface="Lora"/>
            </a:endParaRPr>
          </a:p>
          <a:p>
            <a:pPr algn="l">
              <a:lnSpc>
                <a:spcPts val="3120"/>
              </a:lnSpc>
            </a:pPr>
            <a:endParaRPr lang="en-US" sz="2400" dirty="0">
              <a:solidFill>
                <a:srgbClr val="FFFFFF"/>
              </a:solidFill>
              <a:latin typeface="Lora"/>
              <a:ea typeface="Lora"/>
              <a:cs typeface="Lora"/>
              <a:sym typeface="Lora"/>
            </a:endParaRPr>
          </a:p>
        </p:txBody>
      </p:sp>
    </p:spTree>
    <p:extLst>
      <p:ext uri="{BB962C8B-B14F-4D97-AF65-F5344CB8AC3E}">
        <p14:creationId xmlns:p14="http://schemas.microsoft.com/office/powerpoint/2010/main" val="7136241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TotalTime>
  <Words>1490</Words>
  <Application>Microsoft Office PowerPoint</Application>
  <PresentationFormat>Произвольный</PresentationFormat>
  <Paragraphs>142</Paragraphs>
  <Slides>10</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10</vt:i4>
      </vt:variant>
    </vt:vector>
  </HeadingPairs>
  <TitlesOfParts>
    <vt:vector size="17" baseType="lpstr">
      <vt:lpstr>Tahoma</vt:lpstr>
      <vt:lpstr>Calibri</vt:lpstr>
      <vt:lpstr>Arial</vt:lpstr>
      <vt:lpstr>Tahoma Bold</vt:lpstr>
      <vt:lpstr>Lora</vt:lpstr>
      <vt:lpstr>Lora Bold</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“Я – часть</dc:title>
  <dc:creator>IY</dc:creator>
  <cp:lastModifiedBy>Яна</cp:lastModifiedBy>
  <cp:revision>19</cp:revision>
  <dcterms:created xsi:type="dcterms:W3CDTF">2006-08-16T00:00:00Z</dcterms:created>
  <dcterms:modified xsi:type="dcterms:W3CDTF">2025-11-04T16:20:24Z</dcterms:modified>
  <dc:identifier>DAG2VfliI2k</dc:identifier>
</cp:coreProperties>
</file>