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7" r:id="rId2"/>
    <p:sldId id="284" r:id="rId3"/>
    <p:sldId id="372" r:id="rId4"/>
    <p:sldId id="355" r:id="rId5"/>
    <p:sldId id="353" r:id="rId6"/>
    <p:sldId id="345" r:id="rId7"/>
    <p:sldId id="373" r:id="rId8"/>
    <p:sldId id="3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DE"/>
    <a:srgbClr val="0048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2" autoAdjust="0"/>
    <p:restoredTop sz="94674"/>
  </p:normalViewPr>
  <p:slideViewPr>
    <p:cSldViewPr snapToGrid="0" snapToObjects="1">
      <p:cViewPr varScale="1">
        <p:scale>
          <a:sx n="80" d="100"/>
          <a:sy n="80" d="100"/>
        </p:scale>
        <p:origin x="12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A3413-F890-1248-9EAD-487FB299764E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2438A-EC03-714D-9239-F0E3EDAC9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034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8B0A00-3812-CF4A-8994-34B42C0425B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839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051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466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793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199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5370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84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584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32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79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64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323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49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8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10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85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02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7D8C6-1FDB-684A-ACC5-7E3C6FEE17D7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9AA0D1C-19AF-1C47-913D-BC9387179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674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08C08D-C474-C54D-A3CE-63D245188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1484010"/>
            <a:ext cx="11353802" cy="24384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spc="600" dirty="0">
                <a:solidFill>
                  <a:srgbClr val="00479D"/>
                </a:solidFill>
              </a:rPr>
              <a:t>Феноменология буллинга в студенческой среде</a:t>
            </a:r>
            <a:br>
              <a:rPr lang="ru-RU" sz="4000" b="1" spc="600" dirty="0">
                <a:solidFill>
                  <a:srgbClr val="00479D"/>
                </a:solidFill>
              </a:rPr>
            </a:br>
            <a:r>
              <a:rPr lang="ru-RU" sz="4000" b="1" spc="600" dirty="0">
                <a:solidFill>
                  <a:srgbClr val="00479D"/>
                </a:solidFill>
              </a:rPr>
              <a:t>Правовые, психологические и воспитательные аспекты работы куратора</a:t>
            </a:r>
            <a:br>
              <a:rPr lang="ru-RU" sz="4800" b="1" spc="600" dirty="0">
                <a:solidFill>
                  <a:srgbClr val="00479D"/>
                </a:solidFill>
              </a:rPr>
            </a:br>
            <a:endParaRPr lang="ru-RU" sz="4800" b="1" spc="600" dirty="0">
              <a:solidFill>
                <a:srgbClr val="00479D"/>
              </a:solidFill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14246469-27FE-F142-B077-4137D48F1D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775650"/>
              </p:ext>
            </p:extLst>
          </p:nvPr>
        </p:nvGraphicFramePr>
        <p:xfrm>
          <a:off x="419098" y="5669280"/>
          <a:ext cx="10806365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76902">
                  <a:extLst>
                    <a:ext uri="{9D8B030D-6E8A-4147-A177-3AD203B41FA5}">
                      <a16:colId xmlns:a16="http://schemas.microsoft.com/office/drawing/2014/main" val="2473446234"/>
                    </a:ext>
                  </a:extLst>
                </a:gridCol>
                <a:gridCol w="5129463">
                  <a:extLst>
                    <a:ext uri="{9D8B030D-6E8A-4147-A177-3AD203B41FA5}">
                      <a16:colId xmlns:a16="http://schemas.microsoft.com/office/drawing/2014/main" val="38550334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Методическое объединение кураторов БГТУ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И.А. Чекановская, педагог - психолог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405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19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C97339E-E87B-094D-A567-936A12521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8142" y="36477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489C"/>
                </a:solidFill>
              </a:rPr>
              <a:t>Буллинг: явление и его признаки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E385EEB-2B1A-C34B-906A-C4F83A449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142" y="1881303"/>
            <a:ext cx="9035716" cy="44112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200" b="1" dirty="0"/>
              <a:t>Буллинг</a:t>
            </a:r>
            <a:r>
              <a:rPr lang="ru-RU" sz="3200" dirty="0"/>
              <a:t> – систематическое негативное действие с целью запугать, унизить, подчинить.</a:t>
            </a:r>
          </a:p>
          <a:p>
            <a:pPr marL="0" indent="0">
              <a:buNone/>
            </a:pPr>
            <a:r>
              <a:rPr lang="ru-RU" sz="3200" b="1" dirty="0"/>
              <a:t>4 ключевых признака:</a:t>
            </a:r>
          </a:p>
          <a:p>
            <a:r>
              <a:rPr lang="ru-RU" sz="3200" dirty="0"/>
              <a:t> Намеренность</a:t>
            </a:r>
          </a:p>
          <a:p>
            <a:r>
              <a:rPr lang="ru-RU" sz="3200" dirty="0"/>
              <a:t> Неравенство сил</a:t>
            </a:r>
          </a:p>
          <a:p>
            <a:r>
              <a:rPr lang="ru-RU" sz="3200" dirty="0"/>
              <a:t> Регулярность</a:t>
            </a:r>
          </a:p>
          <a:p>
            <a:r>
              <a:rPr lang="ru-RU" sz="3200" dirty="0"/>
              <a:t> Направленность на конкретную жертву</a:t>
            </a:r>
          </a:p>
          <a:p>
            <a:pPr marL="0" indent="0">
              <a:buNone/>
            </a:pPr>
            <a:r>
              <a:rPr lang="ru-RU" sz="3200" dirty="0"/>
              <a:t>Буллинг ≠ конфликт и ≠ разовая грубость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3CE1-F450-1A40-ADAA-3000043C5261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405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C97339E-E87B-094D-A567-936A12521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537" y="249256"/>
            <a:ext cx="11173325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489C"/>
                </a:solidFill>
              </a:rPr>
              <a:t>Формы буллинга в студенческой среде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1262D165-3D72-9C48-A894-39FB2ACDF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7009" y="1691433"/>
            <a:ext cx="10439401" cy="47574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i="1" dirty="0"/>
              <a:t>• </a:t>
            </a:r>
            <a:r>
              <a:rPr lang="ru-RU" dirty="0"/>
              <a:t>Физический (редко)</a:t>
            </a:r>
          </a:p>
          <a:p>
            <a:pPr marL="0" indent="0" algn="just">
              <a:buNone/>
            </a:pPr>
            <a:r>
              <a:rPr lang="ru-RU" dirty="0"/>
              <a:t>• Сексуальный (особый случай)</a:t>
            </a:r>
          </a:p>
          <a:p>
            <a:pPr marL="0" indent="0" algn="just">
              <a:buNone/>
            </a:pPr>
            <a:r>
              <a:rPr lang="ru-RU" dirty="0"/>
              <a:t>• Экономический</a:t>
            </a:r>
          </a:p>
          <a:p>
            <a:pPr marL="0" indent="0" algn="just">
              <a:buNone/>
            </a:pPr>
            <a:r>
              <a:rPr lang="ru-RU" dirty="0"/>
              <a:t>• Психологический – насмешки, изоляция, бойкот</a:t>
            </a:r>
          </a:p>
          <a:p>
            <a:pPr marL="0" indent="0" algn="just">
              <a:buNone/>
            </a:pPr>
            <a:r>
              <a:rPr lang="ru-RU" dirty="0"/>
              <a:t>• Кибербуллинг – травля в соцсетях и мессенджерах (24/7)</a:t>
            </a:r>
          </a:p>
          <a:p>
            <a:pPr marL="0" indent="0" algn="just">
              <a:buNone/>
            </a:pPr>
            <a:endParaRPr lang="ru-RU" i="1" dirty="0"/>
          </a:p>
          <a:p>
            <a:pPr marL="0" indent="0" algn="just">
              <a:buNone/>
            </a:pPr>
            <a:r>
              <a:rPr lang="ru-RU" i="1" dirty="0"/>
              <a:t>В БГТУ чаще всего – психологический и кибербуллинг</a:t>
            </a:r>
          </a:p>
          <a:p>
            <a:pPr marL="0" indent="0">
              <a:buNone/>
            </a:pPr>
            <a:endParaRPr lang="ru-RU" b="1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3CE1-F450-1A40-ADAA-3000043C5261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594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C97339E-E87B-094D-A567-936A12521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485" y="641014"/>
            <a:ext cx="11161294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489C"/>
                </a:solidFill>
              </a:rPr>
              <a:t>Участники буллинга </a:t>
            </a:r>
            <a:br>
              <a:rPr lang="ru-RU" b="1" dirty="0">
                <a:solidFill>
                  <a:srgbClr val="00489C"/>
                </a:solidFill>
              </a:rPr>
            </a:br>
            <a:r>
              <a:rPr lang="ru-RU" b="1" dirty="0">
                <a:solidFill>
                  <a:srgbClr val="00489C"/>
                </a:solidFill>
              </a:rPr>
              <a:t>(феноменология ролей)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1262D165-3D72-9C48-A894-39FB2ACDF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148" y="2150023"/>
            <a:ext cx="10724148" cy="4066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Агрессор</a:t>
            </a:r>
          </a:p>
          <a:p>
            <a:r>
              <a:rPr lang="ru-RU" dirty="0"/>
              <a:t> Помощник</a:t>
            </a:r>
          </a:p>
          <a:p>
            <a:r>
              <a:rPr lang="ru-RU" dirty="0"/>
              <a:t>Наблюдатели </a:t>
            </a:r>
          </a:p>
          <a:p>
            <a:r>
              <a:rPr lang="ru-RU" dirty="0"/>
              <a:t>Жертва</a:t>
            </a:r>
          </a:p>
          <a:p>
            <a:r>
              <a:rPr lang="ru-RU" dirty="0"/>
              <a:t> (редко Защитник)</a:t>
            </a:r>
          </a:p>
          <a:p>
            <a:pPr marL="0" indent="0">
              <a:buNone/>
            </a:pPr>
            <a:r>
              <a:rPr lang="ru-RU" b="1" dirty="0"/>
              <a:t>Ключевое:</a:t>
            </a:r>
          </a:p>
          <a:p>
            <a:pPr marL="0" indent="0">
              <a:buNone/>
            </a:pPr>
            <a:r>
              <a:rPr lang="ru-RU" dirty="0"/>
              <a:t>Наблюдатели – 50–80% группы. Пока они молчат, травля продолжается.</a:t>
            </a:r>
          </a:p>
          <a:p>
            <a:pPr marL="0" indent="0">
              <a:buNone/>
            </a:pPr>
            <a:r>
              <a:rPr lang="ru-RU" dirty="0"/>
              <a:t>«Агрессору нужны зрители. Без зрителей буллинг гаснет».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3CE1-F450-1A40-ADAA-3000043C5261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627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C97339E-E87B-094D-A567-936A12521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59271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489C"/>
                </a:solidFill>
              </a:rPr>
              <a:t>Маркеры: как увидеть жертву </a:t>
            </a:r>
            <a:br>
              <a:rPr lang="ru-RU" b="1" dirty="0">
                <a:solidFill>
                  <a:srgbClr val="00489C"/>
                </a:solidFill>
              </a:rPr>
            </a:br>
            <a:r>
              <a:rPr lang="ru-RU" b="1" dirty="0">
                <a:solidFill>
                  <a:srgbClr val="00489C"/>
                </a:solidFill>
              </a:rPr>
              <a:t>и агрессора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9B1E5EE9-CBE2-4C30-C638-E07A7E2272D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19942515"/>
              </p:ext>
            </p:extLst>
          </p:nvPr>
        </p:nvGraphicFramePr>
        <p:xfrm>
          <a:off x="1078830" y="2412618"/>
          <a:ext cx="10859272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63391">
                  <a:extLst>
                    <a:ext uri="{9D8B030D-6E8A-4147-A177-3AD203B41FA5}">
                      <a16:colId xmlns:a16="http://schemas.microsoft.com/office/drawing/2014/main" val="142978337"/>
                    </a:ext>
                  </a:extLst>
                </a:gridCol>
                <a:gridCol w="4995881">
                  <a:extLst>
                    <a:ext uri="{9D8B030D-6E8A-4147-A177-3AD203B41FA5}">
                      <a16:colId xmlns:a16="http://schemas.microsoft.com/office/drawing/2014/main" val="104734611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 dirty="0">
                          <a:effectLst/>
                        </a:rPr>
                        <a:t>Жертва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 dirty="0">
                          <a:effectLst/>
                        </a:rPr>
                        <a:t>Агрессор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305127833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 dirty="0">
                          <a:effectLst/>
                        </a:rPr>
                        <a:t>↓ успеваемости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>
                          <a:effectLst/>
                        </a:rPr>
                        <a:t>Доминирование, насмешки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50005919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 dirty="0">
                          <a:effectLst/>
                        </a:rPr>
                        <a:t>Порча вещей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>
                          <a:effectLst/>
                        </a:rPr>
                        <a:t>Обидные прозвища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9993752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 dirty="0">
                          <a:effectLst/>
                        </a:rPr>
                        <a:t>Одиночество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>
                          <a:effectLst/>
                        </a:rPr>
                        <a:t>Травля в соцсетях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950602067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 dirty="0">
                          <a:effectLst/>
                        </a:rPr>
                        <a:t>Синяки, царапины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 dirty="0">
                          <a:effectLst/>
                        </a:rPr>
                        <a:t>«Свита» поддержки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135645389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 dirty="0">
                          <a:effectLst/>
                        </a:rPr>
                        <a:t>Игнор чатов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2400" dirty="0">
                          <a:effectLst/>
                        </a:rPr>
                        <a:t>Циничные шутки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602680968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3CE1-F450-1A40-ADAA-3000043C5261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117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C97339E-E87B-094D-A567-936A12521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765776"/>
            <a:ext cx="11164071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489C"/>
                </a:solidFill>
              </a:rPr>
              <a:t>Последствия.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1262D165-3D72-9C48-A894-39FB2ACDF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832" y="2394790"/>
            <a:ext cx="9877926" cy="3522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Внешние - </a:t>
            </a:r>
            <a:r>
              <a:rPr lang="ru-RU" sz="2000" dirty="0"/>
              <a:t>повышенная тревожность и депрессии; неуверенность и заниженная самооценка; аутоагрессия (навязчивые мысли, самоуничижение, причинение самому себе физического вреда); агрессия мысли о суициде или попытки лишить себя жизни; ухудшение успеваемости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Внутренние- </a:t>
            </a:r>
            <a:r>
              <a:rPr lang="ru-RU" sz="2000" dirty="0"/>
              <a:t>психические расстройства; расстройства пищевого поведения; посттравматическое стрессовое расстройство (ПТСР); различные виды зависимости (наркомания, алкоголизм); проблемы в сексуальной сфере; нарушения аппетита; усталость и частые головные боли; нарушения сна;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3CE1-F450-1A40-ADAA-3000043C5261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635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C97339E-E87B-094D-A567-936A12521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63" y="278935"/>
            <a:ext cx="11369841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489C"/>
                </a:solidFill>
              </a:rPr>
              <a:t>Три вывода для кураторов</a:t>
            </a:r>
            <a:br>
              <a:rPr lang="ru-RU" b="1" dirty="0">
                <a:solidFill>
                  <a:srgbClr val="00489C"/>
                </a:solidFill>
              </a:rPr>
            </a:br>
            <a:endParaRPr lang="ru-RU" b="1" dirty="0">
              <a:solidFill>
                <a:srgbClr val="00489C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1262D165-3D72-9C48-A894-39FB2ACDF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46" y="1604498"/>
            <a:ext cx="10361197" cy="4801701"/>
          </a:xfrm>
        </p:spPr>
        <p:txBody>
          <a:bodyPr>
            <a:normAutofit/>
          </a:bodyPr>
          <a:lstStyle/>
          <a:p>
            <a:pPr marL="742950" indent="-742950" algn="just">
              <a:buAutoNum type="arabicPeriod"/>
            </a:pPr>
            <a:r>
              <a:rPr lang="ru-RU" sz="2800" dirty="0"/>
              <a:t>Буллинг имеет свою феноменологию – понимая её, вы видите больше, чем «ссора».</a:t>
            </a:r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3200" dirty="0"/>
              <a:t>2. </a:t>
            </a:r>
            <a:r>
              <a:rPr lang="ru-RU" sz="2800" dirty="0"/>
              <a:t>Главный ресурс – наблюдатели. Как только группа перестаёт молчать, травля теряет силу.</a:t>
            </a:r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/>
              <a:t>3. Ваша задача – не расследовать, а заметить и передать специалистам.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3CE1-F450-1A40-ADAA-3000043C5261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Изображение 6" descr="волны.png">
            <a:extLst>
              <a:ext uri="{FF2B5EF4-FFF2-40B4-BE49-F238E27FC236}">
                <a16:creationId xmlns:a16="http://schemas.microsoft.com/office/drawing/2014/main" id="{8C26769D-2A8B-EF4B-9138-4B41ED1E66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6017" y="-1771508"/>
            <a:ext cx="121920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198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494099-AFB4-4788-C1C1-D70F57CF850A}"/>
              </a:ext>
            </a:extLst>
          </p:cNvPr>
          <p:cNvSpPr txBox="1"/>
          <p:nvPr/>
        </p:nvSpPr>
        <p:spPr>
          <a:xfrm>
            <a:off x="4466723" y="2134923"/>
            <a:ext cx="609399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rgbClr val="009EDE"/>
                </a:solidFill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83588460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433</TotalTime>
  <Words>331</Words>
  <Application>Microsoft Office PowerPoint</Application>
  <PresentationFormat>Широкоэкранный</PresentationFormat>
  <Paragraphs>59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Легкий дым</vt:lpstr>
      <vt:lpstr>Феноменология буллинга в студенческой среде Правовые, психологические и воспитательные аспекты работы куратора </vt:lpstr>
      <vt:lpstr>Буллинг: явление и его признаки</vt:lpstr>
      <vt:lpstr>Формы буллинга в студенческой среде</vt:lpstr>
      <vt:lpstr>Участники буллинга  (феноменология ролей)</vt:lpstr>
      <vt:lpstr>Маркеры: как увидеть жертву  и агрессора</vt:lpstr>
      <vt:lpstr>Последствия.</vt:lpstr>
      <vt:lpstr>Три вывода для кураторов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dmitry.sennikov@gmail.com</dc:creator>
  <cp:lastModifiedBy>User</cp:lastModifiedBy>
  <cp:revision>131</cp:revision>
  <dcterms:created xsi:type="dcterms:W3CDTF">2024-04-14T11:29:35Z</dcterms:created>
  <dcterms:modified xsi:type="dcterms:W3CDTF">2026-04-22T11:37:25Z</dcterms:modified>
</cp:coreProperties>
</file>