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1" r:id="rId3"/>
    <p:sldId id="360" r:id="rId4"/>
    <p:sldId id="373" r:id="rId5"/>
    <p:sldId id="374" r:id="rId6"/>
    <p:sldId id="375" r:id="rId7"/>
    <p:sldId id="376" r:id="rId8"/>
    <p:sldId id="367" r:id="rId9"/>
    <p:sldId id="370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82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6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616624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47279" y="1040716"/>
            <a:ext cx="4560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ЧЕРНОБЫЛЬ: ОТ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ВОЗРОЖДЕНИЯ</a:t>
            </a: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УСТОЙЧИВОГО РАЗВИТИЯ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47279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апрель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9502"/>
            <a:ext cx="670839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412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АВАРИИ НА ЧАЭС ДЛЯ БЕЛАРУСИ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203598"/>
            <a:ext cx="504056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МАСШТАБЫ ЗАГРЯЗНЕНИЯ: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35%</a:t>
            </a:r>
            <a:r>
              <a:rPr lang="ru-RU" sz="1400" dirty="0"/>
              <a:t> выпадений цезия-137 в Европе пришлось на Беларусь;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23%</a:t>
            </a:r>
            <a:r>
              <a:rPr lang="ru-RU" sz="1400" dirty="0"/>
              <a:t> территории загрязнено.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Сельхозземли: </a:t>
            </a:r>
            <a:r>
              <a:rPr lang="ru-RU" sz="1400" b="1" dirty="0"/>
              <a:t>1,8 млн га</a:t>
            </a:r>
            <a:r>
              <a:rPr lang="ru-RU" sz="1400" dirty="0"/>
              <a:t> (20% от общей площади).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Леса: </a:t>
            </a:r>
            <a:r>
              <a:rPr lang="ru-RU" sz="1400" b="1" dirty="0"/>
              <a:t>20,1 тыс. км²</a:t>
            </a:r>
            <a:r>
              <a:rPr lang="ru-RU" sz="1400" dirty="0"/>
              <a:t> (23% лесного фонда).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ПОСТРАДАВШИЕ ТЕРРИТОРИИ: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56 районов</a:t>
            </a:r>
            <a:r>
              <a:rPr lang="ru-RU" sz="1400" dirty="0"/>
              <a:t> (из них </a:t>
            </a:r>
            <a:r>
              <a:rPr lang="ru-RU" sz="1400" b="1" dirty="0"/>
              <a:t>21</a:t>
            </a:r>
            <a:r>
              <a:rPr lang="ru-RU" sz="1400" dirty="0"/>
              <a:t> — в зоне наибольшего загрязнения);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3 600 населенных пунктов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2,5 млн человек</a:t>
            </a:r>
            <a:r>
              <a:rPr lang="ru-RU" sz="1400" dirty="0"/>
              <a:t>, включая </a:t>
            </a:r>
            <a:r>
              <a:rPr lang="ru-RU" sz="1400" b="1" dirty="0"/>
              <a:t>1,5 млн детей</a:t>
            </a:r>
            <a:r>
              <a:rPr lang="ru-RU" sz="1400" dirty="0"/>
              <a:t>.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A0A7C"/>
                </a:solidFill>
              </a:rPr>
              <a:t>НАИБОЛЕЕ ПОСТРАДАВШИЕ РАЙОНЫ: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Брестская обл.:</a:t>
            </a:r>
            <a:r>
              <a:rPr lang="ru-RU" sz="1400" dirty="0"/>
              <a:t> </a:t>
            </a:r>
            <a:r>
              <a:rPr lang="ru-RU" sz="1400" dirty="0" err="1"/>
              <a:t>Лунинецкий</a:t>
            </a:r>
            <a:r>
              <a:rPr lang="ru-RU" sz="1400" dirty="0"/>
              <a:t>, </a:t>
            </a:r>
            <a:r>
              <a:rPr lang="ru-RU" sz="1400" dirty="0" err="1"/>
              <a:t>Пинский</a:t>
            </a:r>
            <a:r>
              <a:rPr lang="ru-RU" sz="1400" dirty="0"/>
              <a:t>, </a:t>
            </a:r>
            <a:r>
              <a:rPr lang="ru-RU" sz="1400" dirty="0" err="1"/>
              <a:t>Столинский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Гомельская обл.:</a:t>
            </a:r>
            <a:r>
              <a:rPr lang="ru-RU" sz="1400" dirty="0"/>
              <a:t> 16 районов;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Могилевская обл.:</a:t>
            </a:r>
            <a:r>
              <a:rPr lang="ru-RU" sz="1400" dirty="0"/>
              <a:t> Быховский, </a:t>
            </a:r>
            <a:r>
              <a:rPr lang="ru-RU" sz="1400" dirty="0" err="1"/>
              <a:t>Чериковский</a:t>
            </a:r>
            <a:r>
              <a:rPr lang="ru-RU" sz="1400" dirty="0"/>
              <a:t>, </a:t>
            </a:r>
            <a:r>
              <a:rPr lang="ru-RU" sz="1400" dirty="0" err="1"/>
              <a:t>Костюковичский</a:t>
            </a:r>
            <a:r>
              <a:rPr lang="ru-RU" sz="1400" dirty="0"/>
              <a:t>, Краснопольский, </a:t>
            </a:r>
            <a:r>
              <a:rPr lang="ru-RU" sz="1400" dirty="0" err="1"/>
              <a:t>Славгородский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0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942" y="-32984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3147814"/>
            <a:ext cx="6336704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23728" y="555526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Площадь территории Республики Беларусь, загрязненной цезием-137, в результате его радиоактивного распада </a:t>
            </a:r>
            <a:r>
              <a:rPr lang="ru-RU" b="1" dirty="0"/>
              <a:t>уменьшилась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в 1,8 раза</a:t>
            </a:r>
            <a:r>
              <a:rPr lang="ru-RU" dirty="0"/>
              <a:t>, а площадь загрязнения стронцием-90 </a:t>
            </a:r>
            <a:r>
              <a:rPr lang="ru-RU" b="1" dirty="0"/>
              <a:t>сократилась почти в 1,9 раза.</a:t>
            </a:r>
          </a:p>
          <a:p>
            <a:endParaRPr lang="ru-RU" dirty="0"/>
          </a:p>
          <a:p>
            <a:r>
              <a:rPr lang="ru-RU" dirty="0"/>
              <a:t>Площадь загрязненных сельхозземель </a:t>
            </a:r>
            <a:r>
              <a:rPr lang="ru-RU" b="1" dirty="0"/>
              <a:t>сократилась с 1 866 тыс. га до 804,4 тыс. 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41236"/>
            <a:ext cx="6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1993 года </a:t>
            </a:r>
            <a:r>
              <a:rPr lang="ru-RU" b="1" dirty="0"/>
              <a:t>возвращено в сельскохозяйственное использование 20,5 тыс. га земель </a:t>
            </a:r>
            <a:r>
              <a:rPr lang="ru-RU" dirty="0"/>
              <a:t>в Брестской, Гомельской и Могилевской областях </a:t>
            </a:r>
            <a:r>
              <a:rPr lang="ru-RU" i="1" dirty="0"/>
              <a:t>(из них 11 тыс. га введено с ограничениями по возделываемым культурам).</a:t>
            </a:r>
          </a:p>
          <a:p>
            <a:endParaRPr lang="ru-RU" dirty="0"/>
          </a:p>
        </p:txBody>
      </p:sp>
      <p:pic>
        <p:nvPicPr>
          <p:cNvPr id="2050" name="Picture 2" descr="D:\Академия управления\2026\март\изображения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4" y="2110989"/>
            <a:ext cx="1365493" cy="6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6\март\изображения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109"/>
            <a:ext cx="140012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РАДИОНУКЛИДОВ В СЕЛЬХОЗПРОДУКЦИИ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1995686"/>
            <a:ext cx="5004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A0A7C"/>
                </a:solidFill>
              </a:rPr>
              <a:t>Цезий-137:</a:t>
            </a:r>
            <a:r>
              <a:rPr lang="ru-RU" sz="2200" dirty="0"/>
              <a:t> переход в продукцию снизился </a:t>
            </a:r>
            <a:r>
              <a:rPr lang="ru-RU" sz="2200" b="1" dirty="0"/>
              <a:t>более чем в 20 раз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0A0A7C"/>
                </a:solidFill>
              </a:rPr>
              <a:t>Стронций-90:</a:t>
            </a:r>
            <a:r>
              <a:rPr lang="ru-RU" sz="2200" dirty="0"/>
              <a:t> поступление в пищевую цепочку снижено </a:t>
            </a:r>
            <a:r>
              <a:rPr lang="ru-RU" sz="2200" b="1" dirty="0"/>
              <a:t>примерно в 4 раза</a:t>
            </a:r>
          </a:p>
          <a:p>
            <a:endParaRPr lang="ru-RU" sz="2200" dirty="0"/>
          </a:p>
          <a:p>
            <a:r>
              <a:rPr lang="ru-RU" sz="1600" i="1" dirty="0"/>
              <a:t>Для проведения мониторинга состояния почв, растениеводческой и животноводческой продукции, а также продукции, реализуемой на рынках функционирует сеть из </a:t>
            </a:r>
            <a:r>
              <a:rPr lang="ru-RU" sz="1600" b="1" i="1" dirty="0"/>
              <a:t>500 лабораторий и постов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4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2800" b="1" dirty="0">
                <a:solidFill>
                  <a:schemeClr val="bg1"/>
                </a:solidFill>
              </a:rPr>
              <a:t>ЗАГРЯЗНЕНИЯ ЛЕСОВ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2127290"/>
            <a:ext cx="50040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Площадь наиболее загрязненных </a:t>
            </a:r>
            <a:br>
              <a:rPr lang="ru-RU" sz="2000" dirty="0"/>
            </a:br>
            <a:r>
              <a:rPr lang="ru-RU" sz="2000" dirty="0"/>
              <a:t>лесов — </a:t>
            </a:r>
            <a:r>
              <a:rPr lang="ru-RU" sz="2000" b="1" dirty="0">
                <a:solidFill>
                  <a:srgbClr val="0A0A7C"/>
                </a:solidFill>
              </a:rPr>
              <a:t>1,47 млн га</a:t>
            </a:r>
            <a:r>
              <a:rPr lang="ru-RU" sz="2000" dirty="0">
                <a:solidFill>
                  <a:srgbClr val="0A0A7C"/>
                </a:solidFill>
              </a:rPr>
              <a:t> (15,1%).</a:t>
            </a:r>
          </a:p>
          <a:p>
            <a:r>
              <a:rPr lang="ru-RU" sz="2000" dirty="0"/>
              <a:t>Ежегодное снижение таких лесов —</a:t>
            </a:r>
            <a:br>
              <a:rPr lang="ru-RU" sz="2000" dirty="0"/>
            </a:br>
            <a:r>
              <a:rPr lang="ru-RU" sz="2000" b="1" dirty="0">
                <a:solidFill>
                  <a:srgbClr val="0A0A7C"/>
                </a:solidFill>
              </a:rPr>
              <a:t>в среднем на 2%</a:t>
            </a:r>
            <a:r>
              <a:rPr lang="ru-RU" sz="2000" dirty="0">
                <a:solidFill>
                  <a:srgbClr val="0A0A7C"/>
                </a:solidFill>
              </a:rPr>
              <a:t>.</a:t>
            </a:r>
            <a:endParaRPr lang="ru-RU" sz="2000" b="1" dirty="0">
              <a:solidFill>
                <a:srgbClr val="0A0A7C"/>
              </a:solidFill>
            </a:endParaRPr>
          </a:p>
          <a:p>
            <a:r>
              <a:rPr lang="ru-RU" sz="1600" b="1" dirty="0"/>
              <a:t>Комплекс защитных мероприятий</a:t>
            </a:r>
            <a:r>
              <a:rPr lang="ru-RU" sz="1600" dirty="0"/>
              <a:t>:</a:t>
            </a:r>
          </a:p>
          <a:p>
            <a:r>
              <a:rPr lang="ru-RU" sz="1600" dirty="0"/>
              <a:t>радиационный контроль и мониторинг, охрана лесов от пожаров, </a:t>
            </a:r>
            <a:r>
              <a:rPr lang="ru-RU" sz="1600" dirty="0" err="1"/>
              <a:t>лесовосстановление</a:t>
            </a:r>
            <a:r>
              <a:rPr lang="ru-RU" sz="1600" dirty="0"/>
              <a:t> и лесоразведение, обеспечение радиационной безопасности работников, обеспечение системы качества контроля радиоактивного загрязнения, информирование о радиационной обстановке в лесах.</a:t>
            </a:r>
          </a:p>
          <a:p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586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147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  <a:latin typeface="+mj-lt"/>
              </a:rPr>
              <a:t>СОЦИАЛЬНАЯ НАПРАВЛЕННОСТЬ ГОСУДАРСТВЕННОЙ ПРОГРАММЫ ПО ПРЕОДОЛЕНИЮ ПОСЛЕДСТВИЙ КАТАСТРОФЫ НА ЧЕРНОБЫЛЬСКОЙ АЭС НА 2021–2025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42797" y="1132009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709974" y="-2984541"/>
            <a:ext cx="392414" cy="78123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064" y="289738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A0A7C"/>
                </a:solidFill>
              </a:rPr>
              <a:t>МЕДИЦИНСКАЯ ПОМОЩЬ, ОКАЗЫВАЕМАЯ НАСЕЛЕНИЮ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</a:rPr>
              <a:t>МЕДИ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621" y="771550"/>
            <a:ext cx="5472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rgbClr val="0A0A7C"/>
                </a:solidFill>
              </a:rPr>
              <a:t>Сооружение АЭС не только укрепило нашу энергетическую безопасность, но и определило дальнейшее развитие Беларуси как высокотехнологичного государства.</a:t>
            </a:r>
            <a:endParaRPr lang="ru-RU" sz="2800" b="1" i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7" y="-1499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220072" y="12944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23878"/>
            <a:ext cx="47525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A0A7C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0A0A7C"/>
                </a:solidFill>
              </a:rPr>
              <a:t>А.Г.Лукашенко</a:t>
            </a:r>
            <a:r>
              <a:rPr lang="ru-RU" sz="1400" i="1" dirty="0">
                <a:solidFill>
                  <a:srgbClr val="0A0A7C"/>
                </a:solidFill>
              </a:rPr>
              <a:t>, 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совещание о результатах работы </a:t>
            </a:r>
            <a:r>
              <a:rPr lang="ru-RU" sz="1400" i="1" dirty="0" err="1">
                <a:solidFill>
                  <a:srgbClr val="0A0A7C"/>
                </a:solidFill>
              </a:rPr>
              <a:t>БелАЭС</a:t>
            </a:r>
            <a:r>
              <a:rPr lang="ru-RU" sz="1400" i="1" dirty="0">
                <a:solidFill>
                  <a:srgbClr val="0A0A7C"/>
                </a:solidFill>
              </a:rPr>
              <a:t>, увеличении электропотребления и предложениях о строительстве новых атомных мощностей,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14 ноября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775" y="2363347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65" y="2548109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qrcoder.ru/code/?https%3A%2F%2Fdisk.yandex.ru%2Fi%2FrQeKA3jTARc5rQ&amp;10&amp;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738"/>
            <a:ext cx="1512168" cy="14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1708103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500" b="1" i="1" dirty="0"/>
              <a:t>Видеоматериал: «Чернобыль: 39 лет возрождения 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10594</TotalTime>
  <Words>143</Words>
  <Application>Microsoft Office PowerPoint</Application>
  <PresentationFormat>Экран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User2</cp:lastModifiedBy>
  <cp:revision>435</cp:revision>
  <cp:lastPrinted>2026-03-23T07:48:24Z</cp:lastPrinted>
  <dcterms:created xsi:type="dcterms:W3CDTF">2024-07-24T10:48:12Z</dcterms:created>
  <dcterms:modified xsi:type="dcterms:W3CDTF">2026-04-13T06:24:54Z</dcterms:modified>
</cp:coreProperties>
</file>