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7" r:id="rId3"/>
    <p:sldId id="268" r:id="rId4"/>
    <p:sldId id="285" r:id="rId5"/>
    <p:sldId id="286" r:id="rId6"/>
    <p:sldId id="287" r:id="rId7"/>
    <p:sldId id="289" r:id="rId8"/>
    <p:sldId id="290" r:id="rId9"/>
  </p:sldIdLst>
  <p:sldSz cx="9144000" cy="5143500" type="screen16x9"/>
  <p:notesSz cx="51435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Светлый стиль 1 - акцент 2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>
              <a:solidFill>
                <a:schemeClr val="accent2"/>
              </a:solidFill>
              <a:prstDash val="solid"/>
            </a:ln>
          </a:top>
          <a:bottom>
            <a:ln w="12700">
              <a:solidFill>
                <a:schemeClr val="accent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>
              <a:solidFill>
                <a:schemeClr val="accent2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>
              <a:solidFill>
                <a:schemeClr val="accent2"/>
              </a:solidFill>
              <a:prstDash val="solid"/>
            </a:ln>
          </a:bottom>
        </a:tcBdr>
        <a:fill>
          <a:noFill/>
        </a:fill>
      </a:tcStyle>
    </a:firstRow>
  </a:tblStyle>
  <a:tblStyle styleId="{10A1B5D5-9B99-4C35-A422-299274C87663}" styleName="Средний стиль 1 - акцент 6">
    <a:wholeTbl>
      <a:tcTxStyle>
        <a:fontRef idx="minor"/>
        <a:schemeClr val="dk1"/>
      </a:tcTxStyle>
      <a:tcStyle>
        <a:tcBdr>
          <a:left>
            <a:ln w="12700">
              <a:solidFill>
                <a:schemeClr val="accent6"/>
              </a:solidFill>
              <a:prstDash val="solid"/>
            </a:ln>
          </a:left>
          <a:right>
            <a:ln w="12700">
              <a:solidFill>
                <a:schemeClr val="accent6"/>
              </a:solidFill>
              <a:prstDash val="solid"/>
            </a:ln>
          </a:right>
          <a:top>
            <a:ln w="12700">
              <a:solidFill>
                <a:schemeClr val="accent6"/>
              </a:solidFill>
              <a:prstDash val="solid"/>
            </a:ln>
          </a:top>
          <a:bottom>
            <a:ln w="12700">
              <a:solidFill>
                <a:schemeClr val="accent6"/>
              </a:solidFill>
              <a:prstDash val="solid"/>
            </a:ln>
          </a:bottom>
          <a:insideH>
            <a:ln w="12700">
              <a:solidFill>
                <a:schemeClr val="accent6"/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6"/>
              </a:solidFill>
              <a:prstDash val="solid"/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/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</a:tblBg>
    <a:wholeTbl>
      <a:tcTxStyle>
        <a:fontRef idx="minor"/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Средний стиль 2 - акцент 2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</a:tblBg>
    <a:wholeTbl>
      <a:tcTxStyle>
        <a:fontRef idx="minor"/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/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/>
        <a:schemeClr val="tx1"/>
      </a:tcTxStyle>
      <a:tcStyle>
        <a:tcBdr>
          <a:left>
            <a:ln w="12700">
              <a:solidFill>
                <a:schemeClr val="accent2"/>
              </a:solidFill>
              <a:prstDash val="solid"/>
            </a:ln>
          </a:left>
          <a:right>
            <a:ln w="12700">
              <a:solidFill>
                <a:schemeClr val="accent2"/>
              </a:solidFill>
              <a:prstDash val="solid"/>
            </a:ln>
          </a:right>
          <a:top>
            <a:ln w="12700">
              <a:solidFill>
                <a:schemeClr val="accent2"/>
              </a:solidFill>
              <a:prstDash val="solid"/>
            </a:ln>
          </a:top>
          <a:bottom>
            <a:ln w="12700">
              <a:solidFill>
                <a:schemeClr val="accent2"/>
              </a:solidFill>
              <a:prstDash val="solid"/>
            </a:ln>
          </a:bottom>
          <a:insideH>
            <a:ln w="12700">
              <a:solidFill>
                <a:schemeClr val="accent2"/>
              </a:solidFill>
              <a:prstDash val="solid"/>
            </a:ln>
          </a:insideH>
          <a:insideV>
            <a:ln w="12700">
              <a:solidFill>
                <a:schemeClr val="accent2"/>
              </a:solidFill>
              <a:prstDash val="solid"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2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>
              <a:solidFill>
                <a:schemeClr val="accent2"/>
              </a:solidFill>
              <a:prstDash val="solid"/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/>
        <a:schemeClr val="dk1"/>
      </a:tcTxStyle>
      <a:tcStyle>
        <a:tcBdr>
          <a:left>
            <a:ln w="12700">
              <a:solidFill>
                <a:schemeClr val="accent2"/>
              </a:solidFill>
              <a:prstDash val="solid"/>
            </a:ln>
          </a:left>
          <a:right>
            <a:ln w="12700">
              <a:solidFill>
                <a:schemeClr val="accent2"/>
              </a:solidFill>
              <a:prstDash val="solid"/>
            </a:ln>
          </a:right>
          <a:top>
            <a:ln w="12700">
              <a:solidFill>
                <a:schemeClr val="accent2"/>
              </a:solidFill>
              <a:prstDash val="solid"/>
            </a:ln>
          </a:top>
          <a:bottom>
            <a:ln w="12700">
              <a:solidFill>
                <a:schemeClr val="accent2"/>
              </a:solidFill>
              <a:prstDash val="solid"/>
            </a:ln>
          </a:bottom>
          <a:insideH>
            <a:ln w="12700">
              <a:solidFill>
                <a:schemeClr val="accent2"/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2"/>
              </a:solidFill>
              <a:prstDash val="solid"/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/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/>
        <a:schemeClr val="tx1"/>
      </a:tcTxStyle>
      <a:tcStyle>
        <a:tcBdr>
          <a:left>
            <a:ln w="12700">
              <a:solidFill>
                <a:schemeClr val="accent6"/>
              </a:solidFill>
              <a:prstDash val="solid"/>
            </a:ln>
          </a:left>
          <a:right>
            <a:ln w="12700">
              <a:solidFill>
                <a:schemeClr val="accent6"/>
              </a:solidFill>
              <a:prstDash val="solid"/>
            </a:ln>
          </a:right>
          <a:top>
            <a:ln w="12700">
              <a:solidFill>
                <a:schemeClr val="accent6"/>
              </a:solidFill>
              <a:prstDash val="solid"/>
            </a:ln>
          </a:top>
          <a:bottom>
            <a:ln w="12700">
              <a:solidFill>
                <a:schemeClr val="accent6"/>
              </a:solidFill>
              <a:prstDash val="solid"/>
            </a:ln>
          </a:bottom>
          <a:insideH>
            <a:ln w="12700">
              <a:solidFill>
                <a:schemeClr val="accent6"/>
              </a:solidFill>
              <a:prstDash val="solid"/>
            </a:ln>
          </a:insideH>
          <a:insideV>
            <a:ln w="12700">
              <a:solidFill>
                <a:schemeClr val="accent6"/>
              </a:solidFill>
              <a:prstDash val="solid"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6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>
              <a:solidFill>
                <a:schemeClr val="accent6"/>
              </a:solidFill>
              <a:prstDash val="solid"/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t>Образец подзаголовка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5"/>
          </a:xfrm>
          <a:prstGeom prst="rect">
            <a:avLst/>
          </a:prstGeom>
        </p:spPr>
        <p:txBody>
          <a:bodyPr anchor="t"/>
          <a:lstStyle>
            <a:defPPr/>
            <a:lvl1pPr lvl="0" algn="l">
              <a:defRPr sz="4000" b="1" cap="all"/>
            </a:lvl1pPr>
          </a:lstStyle>
          <a:p>
            <a:r>
              <a:t>Образец заголовка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5"/>
          </a:xfrm>
          <a:prstGeom prst="rect">
            <a:avLst/>
          </a:prstGeom>
        </p:spPr>
        <p:txBody>
          <a:bodyPr/>
          <a:lstStyle>
            <a:defPPr/>
            <a:lvl1pPr lvl="0">
              <a:defRPr sz="2400"/>
            </a:lvl1pPr>
            <a:lvl2pPr lvl="1">
              <a:defRPr sz="2000"/>
            </a:lvl2pPr>
            <a:lvl3pPr lvl="2">
              <a:defRPr sz="1800"/>
            </a:lvl3pPr>
            <a:lvl4pPr lvl="3">
              <a:defRPr sz="1600"/>
            </a:lvl4pPr>
            <a:lvl5pPr lvl="4">
              <a:defRPr sz="1600"/>
            </a:lvl5pPr>
            <a:lvl6pPr lvl="5">
              <a:defRPr sz="1600"/>
            </a:lvl6pPr>
            <a:lvl7pPr lvl="6">
              <a:defRPr sz="1600"/>
            </a:lvl7pPr>
            <a:lvl8pPr lvl="7">
              <a:defRPr sz="1600"/>
            </a:lvl8pPr>
            <a:lvl9pPr lvl="8">
              <a:defRPr sz="16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5"/>
          </a:xfrm>
          <a:prstGeom prst="rect">
            <a:avLst/>
          </a:prstGeom>
        </p:spPr>
        <p:txBody>
          <a:bodyPr/>
          <a:lstStyle>
            <a:defPPr/>
            <a:lvl1pPr lvl="0">
              <a:defRPr sz="2400"/>
            </a:lvl1pPr>
            <a:lvl2pPr lvl="1">
              <a:defRPr sz="2000"/>
            </a:lvl2pPr>
            <a:lvl3pPr lvl="2">
              <a:defRPr sz="1800"/>
            </a:lvl3pPr>
            <a:lvl4pPr lvl="3">
              <a:defRPr sz="1600"/>
            </a:lvl4pPr>
            <a:lvl5pPr lvl="4">
              <a:defRPr sz="1600"/>
            </a:lvl5pPr>
            <a:lvl6pPr lvl="5">
              <a:defRPr sz="1600"/>
            </a:lvl6pPr>
            <a:lvl7pPr lvl="6">
              <a:defRPr sz="1600"/>
            </a:lvl7pPr>
            <a:lvl8pPr lvl="7">
              <a:defRPr sz="1600"/>
            </a:lvl8pPr>
            <a:lvl9pPr lvl="8">
              <a:defRPr sz="16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457201" y="204786"/>
            <a:ext cx="3008313" cy="871538"/>
          </a:xfrm>
          <a:prstGeom prst="rect">
            <a:avLst/>
          </a:prstGeom>
        </p:spPr>
        <p:txBody>
          <a:bodyPr anchor="b"/>
          <a:lstStyle>
            <a:defPPr/>
            <a:lvl1pPr lvl="0" algn="l">
              <a:defRPr sz="2000" b="1"/>
            </a:lvl1pPr>
          </a:lstStyle>
          <a:p>
            <a:r>
              <a:t>Образец заголовка</a:t>
            </a:r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" name="Shape 10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400"/>
            </a:lvl1pPr>
            <a:lvl2pPr marL="457200" lvl="1" indent="0">
              <a:buNone/>
              <a:defRPr sz="1200"/>
            </a:lvl2pPr>
            <a:lvl3pPr marL="914400" lvl="2" indent="0">
              <a:buNone/>
              <a:defRPr sz="1000"/>
            </a:lvl3pPr>
            <a:lvl4pPr marL="1371600" lvl="3" indent="0">
              <a:buNone/>
              <a:defRPr sz="900"/>
            </a:lvl4pPr>
            <a:lvl5pPr marL="1828800" lvl="4" indent="0">
              <a:buNone/>
              <a:defRPr sz="900"/>
            </a:lvl5pPr>
            <a:lvl6pPr marL="2286000" lvl="5" indent="0">
              <a:buNone/>
              <a:defRPr sz="900"/>
            </a:lvl6pPr>
            <a:lvl7pPr marL="2743200" lvl="6" indent="0">
              <a:buNone/>
              <a:defRPr sz="900"/>
            </a:lvl7pPr>
            <a:lvl8pPr marL="3200400" lvl="7" indent="0">
              <a:buNone/>
              <a:defRPr sz="900"/>
            </a:lvl8pPr>
            <a:lvl9pPr marL="3657600" lvl="8" indent="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</p:spPr>
        <p:txBody>
          <a:bodyPr anchor="b"/>
          <a:lstStyle>
            <a:defPPr/>
            <a:lvl1pPr lvl="0" algn="l">
              <a:defRPr sz="2000" b="1"/>
            </a:lvl1pPr>
          </a:lstStyle>
          <a:p>
            <a:r>
              <a:t>Образец заголовка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1792288" y="459581"/>
            <a:ext cx="5486400" cy="3086099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2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400"/>
            </a:lvl1pPr>
            <a:lvl2pPr marL="457200" lvl="1" indent="0">
              <a:buNone/>
              <a:defRPr sz="1200"/>
            </a:lvl2pPr>
            <a:lvl3pPr marL="914400" lvl="2" indent="0">
              <a:buNone/>
              <a:defRPr sz="1000"/>
            </a:lvl3pPr>
            <a:lvl4pPr marL="1371600" lvl="3" indent="0">
              <a:buNone/>
              <a:defRPr sz="900"/>
            </a:lvl4pPr>
            <a:lvl5pPr marL="1828800" lvl="4" indent="0">
              <a:buNone/>
              <a:defRPr sz="900"/>
            </a:lvl5pPr>
            <a:lvl6pPr marL="2286000" lvl="5" indent="0">
              <a:buNone/>
              <a:defRPr sz="900"/>
            </a:lvl6pPr>
            <a:lvl7pPr marL="2743200" lvl="6" indent="0">
              <a:buNone/>
              <a:defRPr sz="900"/>
            </a:lvl7pPr>
            <a:lvl8pPr marL="3200400" lvl="7" indent="0">
              <a:buNone/>
              <a:defRPr sz="900"/>
            </a:lvl8pPr>
            <a:lvl9pPr marL="3657600" lvl="8" indent="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23.03.2025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23.03.2025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defPPr/>
      <a:lvl1pPr lvl="0" algn="ctr"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342900" lvl="0" indent="-342900" algn="l"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pic>
        <p:nvPicPr>
          <p:cNvPr id="80" name="Picture 80"/>
          <p:cNvPicPr/>
          <p:nvPr/>
        </p:nvPicPr>
        <p:blipFill>
          <a:blip r:embed="rId2"/>
          <a:stretch/>
        </p:blipFill>
        <p:spPr>
          <a:xfrm>
            <a:off x="-557" y="-15077"/>
            <a:ext cx="9143999" cy="5143500"/>
          </a:xfrm>
          <a:prstGeom prst="rect">
            <a:avLst/>
          </a:prstGeom>
        </p:spPr>
      </p:pic>
      <p:pic>
        <p:nvPicPr>
          <p:cNvPr id="82" name="Picture 82"/>
          <p:cNvPicPr/>
          <p:nvPr/>
        </p:nvPicPr>
        <p:blipFill>
          <a:blip r:embed="rId3"/>
          <a:stretch/>
        </p:blipFill>
        <p:spPr>
          <a:xfrm flipH="1">
            <a:off x="0" y="0"/>
            <a:ext cx="6228184" cy="5143500"/>
          </a:xfrm>
          <a:prstGeom prst="rect">
            <a:avLst/>
          </a:prstGeom>
          <a:ln>
            <a:noFill/>
          </a:ln>
        </p:spPr>
      </p:pic>
      <p:pic>
        <p:nvPicPr>
          <p:cNvPr id="84" name="Picture 84"/>
          <p:cNvPicPr/>
          <p:nvPr/>
        </p:nvPicPr>
        <p:blipFill>
          <a:blip r:embed="rId4"/>
          <a:srcRect t="47704"/>
          <a:stretch/>
        </p:blipFill>
        <p:spPr>
          <a:xfrm rot="16200000">
            <a:off x="5793844" y="1802491"/>
            <a:ext cx="5143500" cy="1538515"/>
          </a:xfrm>
          <a:prstGeom prst="rect">
            <a:avLst/>
          </a:prstGeom>
        </p:spPr>
      </p:pic>
      <p:sp>
        <p:nvSpPr>
          <p:cNvPr id="85" name="Shape 85"/>
          <p:cNvSpPr/>
          <p:nvPr/>
        </p:nvSpPr>
        <p:spPr>
          <a:xfrm>
            <a:off x="164429" y="646568"/>
            <a:ext cx="8521758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4000" b="1" spc="50" dirty="0">
                <a:solidFill>
                  <a:srgbClr val="C02622"/>
                </a:solidFill>
                <a:latin typeface="Cambria"/>
                <a:ea typeface="Cambria"/>
                <a:cs typeface="Cambria"/>
              </a:rPr>
              <a:t>«</a:t>
            </a:r>
            <a:r>
              <a:rPr lang="ru-RU" sz="4000" b="1" spc="50" dirty="0">
                <a:solidFill>
                  <a:srgbClr val="C02622"/>
                </a:solidFill>
                <a:latin typeface="Cambria"/>
                <a:ea typeface="Cambria"/>
                <a:cs typeface="Cambria"/>
              </a:rPr>
              <a:t>Инструменты куратора:</a:t>
            </a:r>
          </a:p>
          <a:p>
            <a:pPr marL="0" indent="0" algn="ctr"/>
            <a:r>
              <a:rPr lang="ru-RU" sz="4000" b="1" spc="50" dirty="0">
                <a:solidFill>
                  <a:srgbClr val="C02622"/>
                </a:solidFill>
                <a:latin typeface="Cambria"/>
                <a:ea typeface="Cambria"/>
                <a:cs typeface="Cambria"/>
              </a:rPr>
              <a:t>выявление и реагирование</a:t>
            </a:r>
            <a:r>
              <a:rPr sz="4000" b="1" spc="50" dirty="0">
                <a:solidFill>
                  <a:srgbClr val="C02622"/>
                </a:solidFill>
                <a:latin typeface="Cambria"/>
                <a:ea typeface="Cambria"/>
                <a:cs typeface="Cambria"/>
              </a:rPr>
              <a:t>»</a:t>
            </a:r>
            <a:endParaRPr lang="ru-RU" sz="4000" b="1" spc="50" dirty="0">
              <a:solidFill>
                <a:srgbClr val="C02622"/>
              </a:solidFill>
              <a:latin typeface="Cambria"/>
              <a:ea typeface="Cambria"/>
              <a:cs typeface="Cambria"/>
            </a:endParaRPr>
          </a:p>
          <a:p>
            <a:pPr marL="0" indent="0" algn="ctr"/>
            <a:endParaRPr lang="ru-RU" sz="2400" b="1" i="1" spc="50" dirty="0">
              <a:solidFill>
                <a:srgbClr val="C02622"/>
              </a:solidFill>
              <a:latin typeface="Cambria"/>
              <a:ea typeface="Cambria"/>
              <a:cs typeface="Cambria"/>
            </a:endParaRPr>
          </a:p>
          <a:p>
            <a:pPr marL="0" indent="0" algn="ctr"/>
            <a:r>
              <a:rPr lang="ru-RU" sz="2400" b="1" i="1" spc="50" dirty="0">
                <a:solidFill>
                  <a:srgbClr val="C02622"/>
                </a:solidFill>
                <a:latin typeface="Cambria"/>
                <a:ea typeface="Cambria"/>
                <a:cs typeface="Cambria"/>
              </a:rPr>
              <a:t>Пошаговый алгоритм действий куратора</a:t>
            </a:r>
          </a:p>
          <a:p>
            <a:pPr marL="0" indent="0" algn="ctr"/>
            <a:r>
              <a:rPr lang="ru-RU" sz="2400" b="1" i="1" spc="50" dirty="0">
                <a:solidFill>
                  <a:srgbClr val="C02622"/>
                </a:solidFill>
                <a:latin typeface="Cambria"/>
                <a:ea typeface="Cambria"/>
                <a:cs typeface="Cambria"/>
              </a:rPr>
              <a:t>при выявлении буллинга</a:t>
            </a:r>
            <a:r>
              <a:rPr sz="2400" b="1" spc="50" dirty="0">
                <a:solidFill>
                  <a:srgbClr val="C02622"/>
                </a:solidFill>
                <a:latin typeface="Cambria"/>
                <a:ea typeface="Cambria"/>
                <a:cs typeface="Cambria"/>
              </a:rPr>
              <a:t> </a:t>
            </a:r>
          </a:p>
        </p:txBody>
      </p:sp>
      <p:sp>
        <p:nvSpPr>
          <p:cNvPr id="86" name="Shape 86"/>
          <p:cNvSpPr/>
          <p:nvPr/>
        </p:nvSpPr>
        <p:spPr>
          <a:xfrm>
            <a:off x="3596483" y="4214558"/>
            <a:ext cx="412414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l"/>
            <a:r>
              <a:rPr lang="ru-RU" sz="2000" i="1" spc="50" dirty="0" err="1">
                <a:solidFill>
                  <a:srgbClr val="996633"/>
                </a:solidFill>
                <a:latin typeface="Cambria"/>
                <a:ea typeface="Cambria"/>
                <a:cs typeface="Cambria"/>
              </a:rPr>
              <a:t>Коробейко</a:t>
            </a:r>
            <a:r>
              <a:rPr lang="ru-RU" sz="2000" i="1" spc="50" dirty="0">
                <a:solidFill>
                  <a:srgbClr val="996633"/>
                </a:solidFill>
                <a:latin typeface="Cambria"/>
                <a:ea typeface="Cambria"/>
                <a:cs typeface="Cambria"/>
              </a:rPr>
              <a:t> Светлана Валерьевна</a:t>
            </a:r>
          </a:p>
          <a:p>
            <a:pPr marL="0" indent="0" algn="l"/>
            <a:r>
              <a:rPr lang="ru-RU" sz="2000" i="1" spc="50" dirty="0">
                <a:solidFill>
                  <a:srgbClr val="996633"/>
                </a:solidFill>
                <a:latin typeface="Cambria"/>
              </a:rPr>
              <a:t>педагог-психолог СППС ОИВР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pic>
        <p:nvPicPr>
          <p:cNvPr id="209" name="Picture 209"/>
          <p:cNvPicPr/>
          <p:nvPr/>
        </p:nvPicPr>
        <p:blipFill>
          <a:blip r:embed="rId2"/>
          <a:stretch/>
        </p:blipFill>
        <p:spPr>
          <a:xfrm>
            <a:off x="2" y="0"/>
            <a:ext cx="9143999" cy="5143500"/>
          </a:xfrm>
          <a:prstGeom prst="rect">
            <a:avLst/>
          </a:prstGeom>
        </p:spPr>
      </p:pic>
      <p:sp>
        <p:nvSpPr>
          <p:cNvPr id="210" name="Shape 210"/>
          <p:cNvSpPr/>
          <p:nvPr/>
        </p:nvSpPr>
        <p:spPr>
          <a:xfrm>
            <a:off x="284086" y="1656028"/>
            <a:ext cx="8640000" cy="792799"/>
          </a:xfrm>
          <a:prstGeom prst="wedgeRoundRectCallout">
            <a:avLst>
              <a:gd name="adj1" fmla="val -5346"/>
              <a:gd name="adj2" fmla="val -61944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1" name="Shape 211"/>
          <p:cNvSpPr/>
          <p:nvPr/>
        </p:nvSpPr>
        <p:spPr>
          <a:xfrm>
            <a:off x="457200" y="1640666"/>
            <a:ext cx="8064896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Сообщить педагогу-психологу, социальному педагогу, заместителю декана по воспитательной работе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2" name="Shape 212"/>
          <p:cNvSpPr/>
          <p:nvPr/>
        </p:nvSpPr>
        <p:spPr>
          <a:xfrm>
            <a:off x="4007939" y="1116029"/>
            <a:ext cx="900000" cy="53999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3" name="Shape 213"/>
          <p:cNvSpPr/>
          <p:nvPr/>
        </p:nvSpPr>
        <p:spPr>
          <a:xfrm>
            <a:off x="4213321" y="1015727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40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1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14" name="Shape 214"/>
          <p:cNvSpPr/>
          <p:nvPr/>
        </p:nvSpPr>
        <p:spPr>
          <a:xfrm>
            <a:off x="323528" y="756619"/>
            <a:ext cx="8709636" cy="40011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2000" dirty="0">
                <a:solidFill>
                  <a:schemeClr val="tx1"/>
                </a:solidFill>
                <a:latin typeface="Cambria"/>
                <a:ea typeface="Cambria"/>
                <a:cs typeface="Cambria"/>
              </a:rPr>
              <a:t>	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5" name="Shape 215"/>
          <p:cNvSpPr/>
          <p:nvPr/>
        </p:nvSpPr>
        <p:spPr>
          <a:xfrm>
            <a:off x="302643" y="2870070"/>
            <a:ext cx="8640000" cy="803764"/>
          </a:xfrm>
          <a:prstGeom prst="wedgeRoundRectCallout">
            <a:avLst>
              <a:gd name="adj1" fmla="val 1589"/>
              <a:gd name="adj2" fmla="val 65929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6" name="Shape 216"/>
          <p:cNvSpPr/>
          <p:nvPr/>
        </p:nvSpPr>
        <p:spPr>
          <a:xfrm>
            <a:off x="375602" y="2870069"/>
            <a:ext cx="8465755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При наличии признаков правонарушения (угрозы, побои, вымогательство) – параллельно уведомить инспектора ИДН/ОВД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17" name="Shape 217"/>
          <p:cNvSpPr/>
          <p:nvPr/>
        </p:nvSpPr>
        <p:spPr>
          <a:xfrm>
            <a:off x="4039648" y="3744547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8" name="Shape 218"/>
          <p:cNvSpPr/>
          <p:nvPr/>
        </p:nvSpPr>
        <p:spPr>
          <a:xfrm>
            <a:off x="4261808" y="3660604"/>
            <a:ext cx="489236" cy="7078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2</a:t>
            </a:r>
          </a:p>
        </p:txBody>
      </p:sp>
      <p:sp>
        <p:nvSpPr>
          <p:cNvPr id="219" name="Shape 219"/>
          <p:cNvSpPr/>
          <p:nvPr/>
        </p:nvSpPr>
        <p:spPr>
          <a:xfrm>
            <a:off x="252480" y="195486"/>
            <a:ext cx="8712000" cy="5400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algn="ctr"/>
            <a:r>
              <a:rPr lang="ru-RU" sz="23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Шаг 1. Немедленное реагирование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pic>
        <p:nvPicPr>
          <p:cNvPr id="224" name="Picture 224"/>
          <p:cNvPicPr/>
          <p:nvPr/>
        </p:nvPicPr>
        <p:blipFill>
          <a:blip r:embed="rId2"/>
          <a:stretch/>
        </p:blipFill>
        <p:spPr>
          <a:xfrm>
            <a:off x="2" y="0"/>
            <a:ext cx="9143999" cy="5143500"/>
          </a:xfrm>
          <a:prstGeom prst="rect">
            <a:avLst/>
          </a:prstGeom>
        </p:spPr>
      </p:pic>
      <p:sp>
        <p:nvSpPr>
          <p:cNvPr id="225" name="Shape 225"/>
          <p:cNvSpPr/>
          <p:nvPr/>
        </p:nvSpPr>
        <p:spPr>
          <a:xfrm>
            <a:off x="324488" y="1113588"/>
            <a:ext cx="8640000" cy="581292"/>
          </a:xfrm>
          <a:prstGeom prst="wedgeRoundRectCallout">
            <a:avLst>
              <a:gd name="adj1" fmla="val 2564"/>
              <a:gd name="adj2" fmla="val -66301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6" name="Shape 226"/>
          <p:cNvSpPr/>
          <p:nvPr/>
        </p:nvSpPr>
        <p:spPr>
          <a:xfrm>
            <a:off x="334646" y="1196047"/>
            <a:ext cx="8629842" cy="400110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Проводится в конфиденциальной обстановке, без посторонних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27" name="Shape 227"/>
          <p:cNvSpPr/>
          <p:nvPr/>
        </p:nvSpPr>
        <p:spPr>
          <a:xfrm>
            <a:off x="323528" y="3110653"/>
            <a:ext cx="8640000" cy="735807"/>
          </a:xfrm>
          <a:prstGeom prst="wedgeRoundRectCallout">
            <a:avLst>
              <a:gd name="adj1" fmla="val -6766"/>
              <a:gd name="adj2" fmla="val 65007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8" name="Shape 228"/>
          <p:cNvSpPr/>
          <p:nvPr/>
        </p:nvSpPr>
        <p:spPr>
          <a:xfrm>
            <a:off x="324488" y="1747541"/>
            <a:ext cx="8640000" cy="1056019"/>
          </a:xfrm>
          <a:prstGeom prst="wedgeRoundRectCallout">
            <a:avLst>
              <a:gd name="adj1" fmla="val 4025"/>
              <a:gd name="adj2" fmla="val 73400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9" name="Shape 229"/>
          <p:cNvSpPr/>
          <p:nvPr/>
        </p:nvSpPr>
        <p:spPr>
          <a:xfrm>
            <a:off x="359532" y="1787897"/>
            <a:ext cx="8628882" cy="1015663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Запрещено: обвинять жертву («сама спровоцировала»), обещать полную анонимность (вы не можете гарантировать, что не придётся подключать правоохранителей)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0" name="Shape 230"/>
          <p:cNvSpPr/>
          <p:nvPr/>
        </p:nvSpPr>
        <p:spPr>
          <a:xfrm>
            <a:off x="406654" y="3110653"/>
            <a:ext cx="8556874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Разрешено: выразить поддержку, заверить, что проблема будет решена, уточнить детали (кто, когда, как часто)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252480" y="195486"/>
            <a:ext cx="8712000" cy="5400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lang="ru-RU" sz="23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Шаг 2. Индивидуальная беседа с предполагаемой жертвой</a:t>
            </a:r>
            <a:endParaRPr sz="2300" b="1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4162574" y="742430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4363862" y="625716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1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4158480" y="3778991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5" name="Shape 235"/>
          <p:cNvSpPr/>
          <p:nvPr/>
        </p:nvSpPr>
        <p:spPr>
          <a:xfrm>
            <a:off x="4373300" y="3668140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3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6" name="Shape 236"/>
          <p:cNvSpPr/>
          <p:nvPr/>
        </p:nvSpPr>
        <p:spPr>
          <a:xfrm>
            <a:off x="4161937" y="4603500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7" name="Shape 237"/>
          <p:cNvSpPr/>
          <p:nvPr/>
        </p:nvSpPr>
        <p:spPr>
          <a:xfrm>
            <a:off x="4373300" y="4514798"/>
            <a:ext cx="489236" cy="7078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4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30B22C0-589C-43D8-8A74-9F8192F26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8485" y="2632309"/>
            <a:ext cx="938865" cy="579170"/>
          </a:xfrm>
          <a:prstGeom prst="rect">
            <a:avLst/>
          </a:prstGeom>
        </p:spPr>
      </p:pic>
      <p:sp>
        <p:nvSpPr>
          <p:cNvPr id="19" name="Shape 233">
            <a:extLst>
              <a:ext uri="{FF2B5EF4-FFF2-40B4-BE49-F238E27FC236}">
                <a16:creationId xmlns:a16="http://schemas.microsoft.com/office/drawing/2014/main" id="{B9745440-0C53-45B8-9072-EF5F82C0B87D}"/>
              </a:ext>
            </a:extLst>
          </p:cNvPr>
          <p:cNvSpPr/>
          <p:nvPr/>
        </p:nvSpPr>
        <p:spPr>
          <a:xfrm>
            <a:off x="4373300" y="2542634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2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" name="Shape 227">
            <a:extLst>
              <a:ext uri="{FF2B5EF4-FFF2-40B4-BE49-F238E27FC236}">
                <a16:creationId xmlns:a16="http://schemas.microsoft.com/office/drawing/2014/main" id="{9F8C3157-C793-44BF-9A0E-E21A2F6E4458}"/>
              </a:ext>
            </a:extLst>
          </p:cNvPr>
          <p:cNvSpPr/>
          <p:nvPr/>
        </p:nvSpPr>
        <p:spPr>
          <a:xfrm>
            <a:off x="334646" y="4219333"/>
            <a:ext cx="8640000" cy="682685"/>
          </a:xfrm>
          <a:prstGeom prst="wedgeRoundRectCallout">
            <a:avLst>
              <a:gd name="adj1" fmla="val -6766"/>
              <a:gd name="adj2" fmla="val 65007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Фиксация фактов (записывать даты, скриншоты, имена свидетелей)</a:t>
            </a:r>
            <a:endParaRPr lang="ru-RU"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pic>
        <p:nvPicPr>
          <p:cNvPr id="224" name="Picture 224"/>
          <p:cNvPicPr/>
          <p:nvPr/>
        </p:nvPicPr>
        <p:blipFill>
          <a:blip r:embed="rId2"/>
          <a:stretch/>
        </p:blipFill>
        <p:spPr>
          <a:xfrm>
            <a:off x="2" y="0"/>
            <a:ext cx="9143999" cy="5143500"/>
          </a:xfrm>
          <a:prstGeom prst="rect">
            <a:avLst/>
          </a:prstGeom>
        </p:spPr>
      </p:pic>
      <p:sp>
        <p:nvSpPr>
          <p:cNvPr id="225" name="Shape 225"/>
          <p:cNvSpPr/>
          <p:nvPr/>
        </p:nvSpPr>
        <p:spPr>
          <a:xfrm>
            <a:off x="324488" y="1113588"/>
            <a:ext cx="8640000" cy="581292"/>
          </a:xfrm>
          <a:prstGeom prst="wedgeRoundRectCallout">
            <a:avLst>
              <a:gd name="adj1" fmla="val 2564"/>
              <a:gd name="adj2" fmla="val -66301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6" name="Shape 226"/>
          <p:cNvSpPr/>
          <p:nvPr/>
        </p:nvSpPr>
        <p:spPr>
          <a:xfrm>
            <a:off x="334646" y="1196047"/>
            <a:ext cx="8629842" cy="400110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Проводится отдельно, без жертвы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27" name="Shape 227"/>
          <p:cNvSpPr/>
          <p:nvPr/>
        </p:nvSpPr>
        <p:spPr>
          <a:xfrm>
            <a:off x="323528" y="3110653"/>
            <a:ext cx="8640000" cy="487275"/>
          </a:xfrm>
          <a:prstGeom prst="wedgeRoundRectCallout">
            <a:avLst>
              <a:gd name="adj1" fmla="val -6766"/>
              <a:gd name="adj2" fmla="val 65007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8" name="Shape 228"/>
          <p:cNvSpPr/>
          <p:nvPr/>
        </p:nvSpPr>
        <p:spPr>
          <a:xfrm>
            <a:off x="323528" y="1914043"/>
            <a:ext cx="8640000" cy="724333"/>
          </a:xfrm>
          <a:prstGeom prst="wedgeRoundRectCallout">
            <a:avLst>
              <a:gd name="adj1" fmla="val 4025"/>
              <a:gd name="adj2" fmla="val 73400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9" name="Shape 229"/>
          <p:cNvSpPr/>
          <p:nvPr/>
        </p:nvSpPr>
        <p:spPr>
          <a:xfrm>
            <a:off x="370650" y="1903048"/>
            <a:ext cx="8628882" cy="707886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Не начинать с обвинений («ты травишь»), а использовать факты </a:t>
            </a:r>
          </a:p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(« в чате были такие-то сообщения»)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0" name="Shape 230"/>
          <p:cNvSpPr/>
          <p:nvPr/>
        </p:nvSpPr>
        <p:spPr>
          <a:xfrm>
            <a:off x="406654" y="3110653"/>
            <a:ext cx="8556874" cy="40011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Объяснить правовые последствия (статьи КоАП/УК РБ)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252480" y="195486"/>
            <a:ext cx="8712000" cy="5400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lang="ru-RU" sz="23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Шаг 3. Беседа с предполагаемым агрессором</a:t>
            </a:r>
            <a:endParaRPr sz="2300" b="1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4162574" y="742430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4363862" y="625716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1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4158480" y="3519640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5" name="Shape 235"/>
          <p:cNvSpPr/>
          <p:nvPr/>
        </p:nvSpPr>
        <p:spPr>
          <a:xfrm>
            <a:off x="4383294" y="3417157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3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6" name="Shape 236"/>
          <p:cNvSpPr/>
          <p:nvPr/>
        </p:nvSpPr>
        <p:spPr>
          <a:xfrm>
            <a:off x="4167918" y="4548486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7" name="Shape 237"/>
          <p:cNvSpPr/>
          <p:nvPr/>
        </p:nvSpPr>
        <p:spPr>
          <a:xfrm>
            <a:off x="4373300" y="4442559"/>
            <a:ext cx="489236" cy="7078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4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30B22C0-589C-43D8-8A74-9F8192F26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8480" y="2516680"/>
            <a:ext cx="938865" cy="579170"/>
          </a:xfrm>
          <a:prstGeom prst="rect">
            <a:avLst/>
          </a:prstGeom>
        </p:spPr>
      </p:pic>
      <p:sp>
        <p:nvSpPr>
          <p:cNvPr id="19" name="Shape 233">
            <a:extLst>
              <a:ext uri="{FF2B5EF4-FFF2-40B4-BE49-F238E27FC236}">
                <a16:creationId xmlns:a16="http://schemas.microsoft.com/office/drawing/2014/main" id="{B9745440-0C53-45B8-9072-EF5F82C0B87D}"/>
              </a:ext>
            </a:extLst>
          </p:cNvPr>
          <p:cNvSpPr/>
          <p:nvPr/>
        </p:nvSpPr>
        <p:spPr>
          <a:xfrm>
            <a:off x="4383294" y="2447190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2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" name="Shape 227">
            <a:extLst>
              <a:ext uri="{FF2B5EF4-FFF2-40B4-BE49-F238E27FC236}">
                <a16:creationId xmlns:a16="http://schemas.microsoft.com/office/drawing/2014/main" id="{9F8C3157-C793-44BF-9A0E-E21A2F6E4458}"/>
              </a:ext>
            </a:extLst>
          </p:cNvPr>
          <p:cNvSpPr/>
          <p:nvPr/>
        </p:nvSpPr>
        <p:spPr>
          <a:xfrm>
            <a:off x="323528" y="4063568"/>
            <a:ext cx="8640000" cy="636981"/>
          </a:xfrm>
          <a:prstGeom prst="wedgeRoundRectCallout">
            <a:avLst>
              <a:gd name="adj1" fmla="val -6766"/>
              <a:gd name="adj2" fmla="val 65007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Дать возможность высказаться, но чётко обозначить неприемлемость поведения</a:t>
            </a:r>
            <a:endParaRPr lang="ru-RU"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2682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pic>
        <p:nvPicPr>
          <p:cNvPr id="224" name="Picture 224"/>
          <p:cNvPicPr/>
          <p:nvPr/>
        </p:nvPicPr>
        <p:blipFill>
          <a:blip r:embed="rId2"/>
          <a:stretch/>
        </p:blipFill>
        <p:spPr>
          <a:xfrm>
            <a:off x="2" y="0"/>
            <a:ext cx="9143999" cy="5143500"/>
          </a:xfrm>
          <a:prstGeom prst="rect">
            <a:avLst/>
          </a:prstGeom>
        </p:spPr>
      </p:pic>
      <p:sp>
        <p:nvSpPr>
          <p:cNvPr id="225" name="Shape 225"/>
          <p:cNvSpPr/>
          <p:nvPr/>
        </p:nvSpPr>
        <p:spPr>
          <a:xfrm>
            <a:off x="324488" y="1113588"/>
            <a:ext cx="8640000" cy="889790"/>
          </a:xfrm>
          <a:prstGeom prst="wedgeRoundRectCallout">
            <a:avLst>
              <a:gd name="adj1" fmla="val 2564"/>
              <a:gd name="adj2" fmla="val -66301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6" name="Shape 226"/>
          <p:cNvSpPr/>
          <p:nvPr/>
        </p:nvSpPr>
        <p:spPr>
          <a:xfrm>
            <a:off x="324488" y="1196047"/>
            <a:ext cx="8640000" cy="707886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Проводится в формате кураторского часа без указания конкретных имён (если травля ещё не очевидна для всей группы)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27" name="Shape 227"/>
          <p:cNvSpPr/>
          <p:nvPr/>
        </p:nvSpPr>
        <p:spPr>
          <a:xfrm>
            <a:off x="271866" y="3576184"/>
            <a:ext cx="8640000" cy="724333"/>
          </a:xfrm>
          <a:prstGeom prst="wedgeRoundRectCallout">
            <a:avLst>
              <a:gd name="adj1" fmla="val -6766"/>
              <a:gd name="adj2" fmla="val 65007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8" name="Shape 228"/>
          <p:cNvSpPr/>
          <p:nvPr/>
        </p:nvSpPr>
        <p:spPr>
          <a:xfrm>
            <a:off x="288480" y="2178668"/>
            <a:ext cx="8640000" cy="724333"/>
          </a:xfrm>
          <a:prstGeom prst="wedgeRoundRectCallout">
            <a:avLst>
              <a:gd name="adj1" fmla="val 4025"/>
              <a:gd name="adj2" fmla="val 73400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9" name="Shape 229"/>
          <p:cNvSpPr/>
          <p:nvPr/>
        </p:nvSpPr>
        <p:spPr>
          <a:xfrm>
            <a:off x="424883" y="2333092"/>
            <a:ext cx="8628882" cy="400110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Тема: «Уважение и ответственность в студенческом коллективе»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0" name="Shape 230"/>
          <p:cNvSpPr/>
          <p:nvPr/>
        </p:nvSpPr>
        <p:spPr>
          <a:xfrm>
            <a:off x="407606" y="3558442"/>
            <a:ext cx="8556874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Задача: сформировать неприятие буллинга, поощрять активную позицию наблюдателей (сообщить куратору)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252480" y="195486"/>
            <a:ext cx="8712000" cy="5400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lang="ru-RU" sz="23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Шаг 4. Беседа со свидетелями (группой)</a:t>
            </a:r>
            <a:endParaRPr sz="2300" b="1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4162574" y="742430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4363862" y="625716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1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4158479" y="4329062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5" name="Shape 235"/>
          <p:cNvSpPr/>
          <p:nvPr/>
        </p:nvSpPr>
        <p:spPr>
          <a:xfrm>
            <a:off x="4390324" y="4223329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3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30B22C0-589C-43D8-8A74-9F8192F26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047" y="2915847"/>
            <a:ext cx="938865" cy="579170"/>
          </a:xfrm>
          <a:prstGeom prst="rect">
            <a:avLst/>
          </a:prstGeom>
        </p:spPr>
      </p:pic>
      <p:sp>
        <p:nvSpPr>
          <p:cNvPr id="19" name="Shape 233">
            <a:extLst>
              <a:ext uri="{FF2B5EF4-FFF2-40B4-BE49-F238E27FC236}">
                <a16:creationId xmlns:a16="http://schemas.microsoft.com/office/drawing/2014/main" id="{B9745440-0C53-45B8-9072-EF5F82C0B87D}"/>
              </a:ext>
            </a:extLst>
          </p:cNvPr>
          <p:cNvSpPr/>
          <p:nvPr/>
        </p:nvSpPr>
        <p:spPr>
          <a:xfrm>
            <a:off x="4363862" y="2851489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2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427914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pic>
        <p:nvPicPr>
          <p:cNvPr id="224" name="Picture 224"/>
          <p:cNvPicPr/>
          <p:nvPr/>
        </p:nvPicPr>
        <p:blipFill>
          <a:blip r:embed="rId2"/>
          <a:stretch/>
        </p:blipFill>
        <p:spPr>
          <a:xfrm>
            <a:off x="2" y="0"/>
            <a:ext cx="9143999" cy="5143500"/>
          </a:xfrm>
          <a:prstGeom prst="rect">
            <a:avLst/>
          </a:prstGeom>
        </p:spPr>
      </p:pic>
      <p:sp>
        <p:nvSpPr>
          <p:cNvPr id="225" name="Shape 225"/>
          <p:cNvSpPr/>
          <p:nvPr/>
        </p:nvSpPr>
        <p:spPr>
          <a:xfrm>
            <a:off x="288480" y="1523226"/>
            <a:ext cx="8676008" cy="480151"/>
          </a:xfrm>
          <a:prstGeom prst="wedgeRoundRectCallout">
            <a:avLst>
              <a:gd name="adj1" fmla="val 2564"/>
              <a:gd name="adj2" fmla="val -66301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6" name="Shape 226"/>
          <p:cNvSpPr/>
          <p:nvPr/>
        </p:nvSpPr>
        <p:spPr>
          <a:xfrm>
            <a:off x="407606" y="1556095"/>
            <a:ext cx="8640000" cy="400110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Если студент несовершеннолетний (до 18 лет) - обязательно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27" name="Shape 227"/>
          <p:cNvSpPr/>
          <p:nvPr/>
        </p:nvSpPr>
        <p:spPr>
          <a:xfrm>
            <a:off x="271866" y="3700744"/>
            <a:ext cx="8640000" cy="599773"/>
          </a:xfrm>
          <a:prstGeom prst="wedgeRoundRectCallout">
            <a:avLst>
              <a:gd name="adj1" fmla="val -6766"/>
              <a:gd name="adj2" fmla="val 65007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8" name="Shape 228"/>
          <p:cNvSpPr/>
          <p:nvPr/>
        </p:nvSpPr>
        <p:spPr>
          <a:xfrm>
            <a:off x="271866" y="2307325"/>
            <a:ext cx="8692614" cy="724333"/>
          </a:xfrm>
          <a:prstGeom prst="wedgeRoundRectCallout">
            <a:avLst>
              <a:gd name="adj1" fmla="val 4025"/>
              <a:gd name="adj2" fmla="val 73400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9" name="Shape 229"/>
          <p:cNvSpPr/>
          <p:nvPr/>
        </p:nvSpPr>
        <p:spPr>
          <a:xfrm>
            <a:off x="335598" y="2332177"/>
            <a:ext cx="8628882" cy="707886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Приглашаются родители всех сторон (жертвы, агрессора, свидетелей – по необходимости)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0" name="Shape 230"/>
          <p:cNvSpPr/>
          <p:nvPr/>
        </p:nvSpPr>
        <p:spPr>
          <a:xfrm>
            <a:off x="371602" y="3781605"/>
            <a:ext cx="8556874" cy="40011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Родителям разъясняется возможная ответственность детей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252480" y="195486"/>
            <a:ext cx="8712000" cy="72433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lang="ru-RU" sz="23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Шаг 5. Взаимодействие с родителями </a:t>
            </a:r>
          </a:p>
          <a:p>
            <a:pPr marL="0" indent="0" algn="ctr"/>
            <a:r>
              <a:rPr lang="ru-RU" sz="23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(законными представителями)</a:t>
            </a:r>
            <a:endParaRPr sz="2300" b="1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4141866" y="982046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4347248" y="879778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1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4168173" y="4265515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5" name="Shape 235"/>
          <p:cNvSpPr/>
          <p:nvPr/>
        </p:nvSpPr>
        <p:spPr>
          <a:xfrm>
            <a:off x="4381866" y="4141072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3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30B22C0-589C-43D8-8A74-9F8192F26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046" y="3001263"/>
            <a:ext cx="938865" cy="579170"/>
          </a:xfrm>
          <a:prstGeom prst="rect">
            <a:avLst/>
          </a:prstGeom>
        </p:spPr>
      </p:pic>
      <p:sp>
        <p:nvSpPr>
          <p:cNvPr id="19" name="Shape 233">
            <a:extLst>
              <a:ext uri="{FF2B5EF4-FFF2-40B4-BE49-F238E27FC236}">
                <a16:creationId xmlns:a16="http://schemas.microsoft.com/office/drawing/2014/main" id="{B9745440-0C53-45B8-9072-EF5F82C0B87D}"/>
              </a:ext>
            </a:extLst>
          </p:cNvPr>
          <p:cNvSpPr/>
          <p:nvPr/>
        </p:nvSpPr>
        <p:spPr>
          <a:xfrm>
            <a:off x="4373555" y="2915883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2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878817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pic>
        <p:nvPicPr>
          <p:cNvPr id="224" name="Picture 224"/>
          <p:cNvPicPr/>
          <p:nvPr/>
        </p:nvPicPr>
        <p:blipFill>
          <a:blip r:embed="rId2"/>
          <a:stretch/>
        </p:blipFill>
        <p:spPr>
          <a:xfrm>
            <a:off x="2" y="0"/>
            <a:ext cx="9143999" cy="5143500"/>
          </a:xfrm>
          <a:prstGeom prst="rect">
            <a:avLst/>
          </a:prstGeom>
        </p:spPr>
      </p:pic>
      <p:sp>
        <p:nvSpPr>
          <p:cNvPr id="225" name="Shape 225"/>
          <p:cNvSpPr/>
          <p:nvPr/>
        </p:nvSpPr>
        <p:spPr>
          <a:xfrm>
            <a:off x="288480" y="1523226"/>
            <a:ext cx="8676008" cy="740755"/>
          </a:xfrm>
          <a:prstGeom prst="wedgeRoundRectCallout">
            <a:avLst>
              <a:gd name="adj1" fmla="val 2564"/>
              <a:gd name="adj2" fmla="val -66301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6" name="Shape 226"/>
          <p:cNvSpPr/>
          <p:nvPr/>
        </p:nvSpPr>
        <p:spPr>
          <a:xfrm>
            <a:off x="407606" y="1556095"/>
            <a:ext cx="8640000" cy="707886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Для жертвы – психологическая реабилитация, восстановление самооценки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27" name="Shape 227"/>
          <p:cNvSpPr/>
          <p:nvPr/>
        </p:nvSpPr>
        <p:spPr>
          <a:xfrm>
            <a:off x="271866" y="3819392"/>
            <a:ext cx="8640000" cy="670099"/>
          </a:xfrm>
          <a:prstGeom prst="wedgeRoundRectCallout">
            <a:avLst>
              <a:gd name="adj1" fmla="val -6766"/>
              <a:gd name="adj2" fmla="val 65007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8" name="Shape 228"/>
          <p:cNvSpPr/>
          <p:nvPr/>
        </p:nvSpPr>
        <p:spPr>
          <a:xfrm>
            <a:off x="271866" y="2475229"/>
            <a:ext cx="8692614" cy="556429"/>
          </a:xfrm>
          <a:prstGeom prst="wedgeRoundRectCallout">
            <a:avLst>
              <a:gd name="adj1" fmla="val 4025"/>
              <a:gd name="adj2" fmla="val 73400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9" name="Shape 229"/>
          <p:cNvSpPr/>
          <p:nvPr/>
        </p:nvSpPr>
        <p:spPr>
          <a:xfrm>
            <a:off x="371602" y="2554988"/>
            <a:ext cx="8628882" cy="400110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Для агрессора – коррекционная работа (при необходимости)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0" name="Shape 230"/>
          <p:cNvSpPr/>
          <p:nvPr/>
        </p:nvSpPr>
        <p:spPr>
          <a:xfrm>
            <a:off x="371602" y="3781605"/>
            <a:ext cx="8556874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Для группы – тренинги сплочения, формирование </a:t>
            </a:r>
            <a:r>
              <a:rPr lang="ru-RU" sz="2000" b="1" dirty="0" err="1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антибуллинговой</a:t>
            </a:r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 культуры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252480" y="195486"/>
            <a:ext cx="8712000" cy="72433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lang="ru-RU" sz="23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Шаг 6. Подключение психолого-педагогического консилиума (СППС)</a:t>
            </a:r>
            <a:endParaRPr sz="2300" b="1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4141866" y="982046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4347248" y="879778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1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4168173" y="4265515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5" name="Shape 235"/>
          <p:cNvSpPr/>
          <p:nvPr/>
        </p:nvSpPr>
        <p:spPr>
          <a:xfrm>
            <a:off x="4381866" y="4141072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3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30B22C0-589C-43D8-8A74-9F8192F26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046" y="3001263"/>
            <a:ext cx="938865" cy="579170"/>
          </a:xfrm>
          <a:prstGeom prst="rect">
            <a:avLst/>
          </a:prstGeom>
        </p:spPr>
      </p:pic>
      <p:sp>
        <p:nvSpPr>
          <p:cNvPr id="19" name="Shape 233">
            <a:extLst>
              <a:ext uri="{FF2B5EF4-FFF2-40B4-BE49-F238E27FC236}">
                <a16:creationId xmlns:a16="http://schemas.microsoft.com/office/drawing/2014/main" id="{B9745440-0C53-45B8-9072-EF5F82C0B87D}"/>
              </a:ext>
            </a:extLst>
          </p:cNvPr>
          <p:cNvSpPr/>
          <p:nvPr/>
        </p:nvSpPr>
        <p:spPr>
          <a:xfrm>
            <a:off x="4373555" y="2915883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2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76711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pic>
        <p:nvPicPr>
          <p:cNvPr id="224" name="Picture 224"/>
          <p:cNvPicPr/>
          <p:nvPr/>
        </p:nvPicPr>
        <p:blipFill>
          <a:blip r:embed="rId2"/>
          <a:stretch/>
        </p:blipFill>
        <p:spPr>
          <a:xfrm>
            <a:off x="2" y="0"/>
            <a:ext cx="9143999" cy="5143500"/>
          </a:xfrm>
          <a:prstGeom prst="rect">
            <a:avLst/>
          </a:prstGeom>
        </p:spPr>
      </p:pic>
      <p:sp>
        <p:nvSpPr>
          <p:cNvPr id="225" name="Shape 225"/>
          <p:cNvSpPr/>
          <p:nvPr/>
        </p:nvSpPr>
        <p:spPr>
          <a:xfrm>
            <a:off x="226383" y="2212980"/>
            <a:ext cx="8676008" cy="857250"/>
          </a:xfrm>
          <a:prstGeom prst="wedgeRoundRectCallout">
            <a:avLst>
              <a:gd name="adj1" fmla="val 2564"/>
              <a:gd name="adj2" fmla="val -66301"/>
              <a:gd name="adj3" fmla="val 16667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6" name="Shape 226"/>
          <p:cNvSpPr/>
          <p:nvPr/>
        </p:nvSpPr>
        <p:spPr>
          <a:xfrm>
            <a:off x="306484" y="2261463"/>
            <a:ext cx="8640000" cy="707886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lang="ru-RU" sz="2000" b="1" dirty="0">
                <a:solidFill>
                  <a:srgbClr val="663300"/>
                </a:solidFill>
                <a:latin typeface="Cambria"/>
                <a:ea typeface="Cambria"/>
                <a:cs typeface="Cambria"/>
              </a:rPr>
              <a:t>Когда есть состав правонарушения (побои, угрозы, клевета, систематические оскорбления)</a:t>
            </a:r>
            <a:endParaRPr sz="2000" dirty="0">
              <a:solidFill>
                <a:srgbClr val="663300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252480" y="195486"/>
            <a:ext cx="8712000" cy="72433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lang="ru-RU" sz="23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Шаг 7. При необходимости – </a:t>
            </a:r>
          </a:p>
          <a:p>
            <a:pPr marL="0" indent="0" algn="ctr"/>
            <a:r>
              <a:rPr lang="ru-RU" sz="2300" b="1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передача материалов в ИДН/ОВД</a:t>
            </a:r>
            <a:endParaRPr sz="2300" b="1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4141866" y="1536058"/>
            <a:ext cx="90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4347248" y="1436633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lang="ru-RU" sz="4000" b="1" cap="none" spc="0" dirty="0">
                <a:solidFill>
                  <a:srgbClr val="FFFFFF"/>
                </a:solidFill>
                <a:latin typeface="Cambria"/>
                <a:ea typeface="Cambria"/>
                <a:cs typeface="Cambria"/>
              </a:rPr>
              <a:t>1</a:t>
            </a:r>
            <a:endParaRPr sz="4000" b="1" cap="none" spc="0" dirty="0">
              <a:solidFill>
                <a:srgbClr val="FFFFFF"/>
              </a:solidFill>
              <a:latin typeface="Cambria"/>
              <a:ea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685714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58</TotalTime>
  <Words>348</Words>
  <Application>Microsoft Office PowerPoint</Application>
  <DocSecurity>0</DocSecurity>
  <PresentationFormat>Экран (16:9)</PresentationFormat>
  <Paragraphs>58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ПЕДАГОГ СОЦИАЛЬНЫЙ</dc:creator>
  <cp:lastModifiedBy>Admin</cp:lastModifiedBy>
  <cp:revision>20</cp:revision>
  <dcterms:created xsi:type="dcterms:W3CDTF">2024-04-02T17:29:11Z</dcterms:created>
  <dcterms:modified xsi:type="dcterms:W3CDTF">2026-04-22T09:42:50Z</dcterms:modified>
</cp:coreProperties>
</file>