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29"/>
  </p:notesMasterIdLst>
  <p:handoutMasterIdLst>
    <p:handoutMasterId r:id="rId30"/>
  </p:handoutMasterIdLst>
  <p:sldIdLst>
    <p:sldId id="434" r:id="rId2"/>
    <p:sldId id="558" r:id="rId3"/>
    <p:sldId id="559" r:id="rId4"/>
    <p:sldId id="560" r:id="rId5"/>
    <p:sldId id="581" r:id="rId6"/>
    <p:sldId id="594" r:id="rId7"/>
    <p:sldId id="607" r:id="rId8"/>
    <p:sldId id="449" r:id="rId9"/>
    <p:sldId id="579" r:id="rId10"/>
    <p:sldId id="578" r:id="rId11"/>
    <p:sldId id="504" r:id="rId12"/>
    <p:sldId id="506" r:id="rId13"/>
    <p:sldId id="515" r:id="rId14"/>
    <p:sldId id="602" r:id="rId15"/>
    <p:sldId id="565" r:id="rId16"/>
    <p:sldId id="590" r:id="rId17"/>
    <p:sldId id="540" r:id="rId18"/>
    <p:sldId id="588" r:id="rId19"/>
    <p:sldId id="595" r:id="rId20"/>
    <p:sldId id="584" r:id="rId21"/>
    <p:sldId id="589" r:id="rId22"/>
    <p:sldId id="605" r:id="rId23"/>
    <p:sldId id="600" r:id="rId24"/>
    <p:sldId id="573" r:id="rId25"/>
    <p:sldId id="575" r:id="rId26"/>
    <p:sldId id="609" r:id="rId27"/>
    <p:sldId id="608" r:id="rId28"/>
  </p:sldIdLst>
  <p:sldSz cx="9144000" cy="6858000" type="screen4x3"/>
  <p:notesSz cx="9723438" cy="6858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  <a:srgbClr val="FF9900"/>
    <a:srgbClr val="FF6600"/>
    <a:srgbClr val="336600"/>
    <a:srgbClr val="70A800"/>
    <a:srgbClr val="008000"/>
    <a:srgbClr val="FFFF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559" autoAdjust="0"/>
  </p:normalViewPr>
  <p:slideViewPr>
    <p:cSldViewPr snapToGrid="0">
      <p:cViewPr varScale="1">
        <p:scale>
          <a:sx n="50" d="100"/>
          <a:sy n="50" d="100"/>
        </p:scale>
        <p:origin x="36" y="13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14813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07038" y="0"/>
            <a:ext cx="4214812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3513"/>
            <a:ext cx="4214813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07038" y="6513513"/>
            <a:ext cx="4214812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85158066-6D00-4E5B-9289-A09655B4F8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037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14813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07038" y="0"/>
            <a:ext cx="4214812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148013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1550" y="3257550"/>
            <a:ext cx="7780338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61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513"/>
            <a:ext cx="4214813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1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07038" y="6513513"/>
            <a:ext cx="4214812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5292E065-04CA-434E-96DE-88E9B5B19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03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F4D18C-60DA-4A15-8598-0A65D24E0972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92E065-04CA-434E-96DE-88E9B5B19C3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280BC-45AF-41F3-BCFC-2C773B37E401}" type="slidenum">
              <a:rPr lang="en-US" smtClean="0"/>
              <a:pPr/>
              <a:t>24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42"/>
          <p:cNvSpPr>
            <a:spLocks noChangeArrowheads="1"/>
          </p:cNvSpPr>
          <p:nvPr/>
        </p:nvSpPr>
        <p:spPr bwMode="gray">
          <a:xfrm>
            <a:off x="3071813" y="0"/>
            <a:ext cx="1417637" cy="6858000"/>
          </a:xfrm>
          <a:prstGeom prst="rect">
            <a:avLst/>
          </a:prstGeom>
          <a:solidFill>
            <a:schemeClr val="accent2">
              <a:alpha val="7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" name="Rectangle 1634"/>
          <p:cNvSpPr>
            <a:spLocks noChangeArrowheads="1"/>
          </p:cNvSpPr>
          <p:nvPr/>
        </p:nvSpPr>
        <p:spPr bwMode="gray">
          <a:xfrm>
            <a:off x="0" y="0"/>
            <a:ext cx="3152775" cy="68580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85882"/>
                  <a:invGamma/>
                </a:schemeClr>
              </a:gs>
            </a:gsLst>
            <a:lin ang="5400000" scaled="1"/>
          </a:gra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" name="Rectangle 1596"/>
          <p:cNvSpPr>
            <a:spLocks noChangeArrowheads="1"/>
          </p:cNvSpPr>
          <p:nvPr/>
        </p:nvSpPr>
        <p:spPr bwMode="gray">
          <a:xfrm>
            <a:off x="6902450" y="-11113"/>
            <a:ext cx="303213" cy="6858001"/>
          </a:xfrm>
          <a:prstGeom prst="rect">
            <a:avLst/>
          </a:prstGeom>
          <a:solidFill>
            <a:schemeClr val="accent2">
              <a:alpha val="3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" name="Rectangle 1597"/>
          <p:cNvSpPr>
            <a:spLocks noChangeArrowheads="1"/>
          </p:cNvSpPr>
          <p:nvPr/>
        </p:nvSpPr>
        <p:spPr bwMode="gray">
          <a:xfrm>
            <a:off x="7158038" y="12700"/>
            <a:ext cx="227012" cy="6858000"/>
          </a:xfrm>
          <a:prstGeom prst="rect">
            <a:avLst/>
          </a:prstGeom>
          <a:solidFill>
            <a:schemeClr val="accent2">
              <a:alpha val="2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8" name="Rectangle 1592"/>
          <p:cNvSpPr>
            <a:spLocks noChangeArrowheads="1"/>
          </p:cNvSpPr>
          <p:nvPr/>
        </p:nvSpPr>
        <p:spPr bwMode="gray">
          <a:xfrm>
            <a:off x="4375150" y="0"/>
            <a:ext cx="1060450" cy="6858000"/>
          </a:xfrm>
          <a:prstGeom prst="rect">
            <a:avLst/>
          </a:prstGeom>
          <a:solidFill>
            <a:schemeClr val="accent2">
              <a:alpha val="64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9" name="Rectangle 1593"/>
          <p:cNvSpPr>
            <a:spLocks noChangeArrowheads="1"/>
          </p:cNvSpPr>
          <p:nvPr/>
        </p:nvSpPr>
        <p:spPr bwMode="gray">
          <a:xfrm>
            <a:off x="5359400" y="-17463"/>
            <a:ext cx="728663" cy="6938963"/>
          </a:xfrm>
          <a:prstGeom prst="rect">
            <a:avLst/>
          </a:prstGeom>
          <a:solidFill>
            <a:schemeClr val="accent2">
              <a:alpha val="53999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0" name="Rectangle 1594"/>
          <p:cNvSpPr>
            <a:spLocks noChangeArrowheads="1"/>
          </p:cNvSpPr>
          <p:nvPr/>
        </p:nvSpPr>
        <p:spPr bwMode="gray">
          <a:xfrm>
            <a:off x="6018213" y="-19050"/>
            <a:ext cx="547687" cy="6938963"/>
          </a:xfrm>
          <a:prstGeom prst="rect">
            <a:avLst/>
          </a:prstGeom>
          <a:solidFill>
            <a:schemeClr val="accent2">
              <a:alpha val="47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1" name="Rectangle 1595"/>
          <p:cNvSpPr>
            <a:spLocks noChangeArrowheads="1"/>
          </p:cNvSpPr>
          <p:nvPr/>
        </p:nvSpPr>
        <p:spPr bwMode="gray">
          <a:xfrm>
            <a:off x="6505575" y="0"/>
            <a:ext cx="446088" cy="6858000"/>
          </a:xfrm>
          <a:prstGeom prst="rect">
            <a:avLst/>
          </a:prstGeom>
          <a:solidFill>
            <a:schemeClr val="accent2">
              <a:alpha val="37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2" name="Rectangle 1622"/>
          <p:cNvSpPr>
            <a:spLocks noChangeArrowheads="1"/>
          </p:cNvSpPr>
          <p:nvPr/>
        </p:nvSpPr>
        <p:spPr bwMode="gray">
          <a:xfrm>
            <a:off x="7339013" y="52388"/>
            <a:ext cx="136525" cy="6858000"/>
          </a:xfrm>
          <a:prstGeom prst="rect">
            <a:avLst/>
          </a:prstGeom>
          <a:solidFill>
            <a:schemeClr val="accent2">
              <a:alpha val="14999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3" name="Rectangle 1623"/>
          <p:cNvSpPr>
            <a:spLocks noChangeArrowheads="1"/>
          </p:cNvSpPr>
          <p:nvPr/>
        </p:nvSpPr>
        <p:spPr bwMode="gray">
          <a:xfrm>
            <a:off x="8366125" y="20638"/>
            <a:ext cx="344488" cy="6858000"/>
          </a:xfrm>
          <a:prstGeom prst="rect">
            <a:avLst/>
          </a:prstGeom>
          <a:solidFill>
            <a:schemeClr val="accent2">
              <a:alpha val="23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4" name="Rectangle 1624"/>
          <p:cNvSpPr>
            <a:spLocks noChangeArrowheads="1"/>
          </p:cNvSpPr>
          <p:nvPr/>
        </p:nvSpPr>
        <p:spPr bwMode="gray">
          <a:xfrm>
            <a:off x="8664575" y="0"/>
            <a:ext cx="474663" cy="6858000"/>
          </a:xfrm>
          <a:prstGeom prst="rect">
            <a:avLst/>
          </a:prstGeom>
          <a:solidFill>
            <a:schemeClr val="accent2">
              <a:alpha val="28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5" name="Text Box 1613"/>
          <p:cNvSpPr txBox="1">
            <a:spLocks noChangeArrowheads="1"/>
          </p:cNvSpPr>
          <p:nvPr/>
        </p:nvSpPr>
        <p:spPr bwMode="gray">
          <a:xfrm>
            <a:off x="76200" y="6477000"/>
            <a:ext cx="16081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000">
                <a:solidFill>
                  <a:srgbClr val="F8F8F8"/>
                </a:solidFill>
              </a:rPr>
              <a:t>www.themegallery.com</a:t>
            </a:r>
          </a:p>
        </p:txBody>
      </p:sp>
      <p:sp>
        <p:nvSpPr>
          <p:cNvPr id="16" name="Text Box 1612"/>
          <p:cNvSpPr txBox="1">
            <a:spLocks noChangeArrowheads="1"/>
          </p:cNvSpPr>
          <p:nvPr/>
        </p:nvSpPr>
        <p:spPr bwMode="gray">
          <a:xfrm>
            <a:off x="276225" y="6007100"/>
            <a:ext cx="1169988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Verdana" pitchFamily="34" charset="0"/>
              </a:rPr>
              <a:t>LOGO</a:t>
            </a:r>
          </a:p>
        </p:txBody>
      </p:sp>
      <p:sp>
        <p:nvSpPr>
          <p:cNvPr id="17" name="Rectangle 1643"/>
          <p:cNvSpPr>
            <a:spLocks noChangeArrowheads="1"/>
          </p:cNvSpPr>
          <p:nvPr/>
        </p:nvSpPr>
        <p:spPr bwMode="gray">
          <a:xfrm>
            <a:off x="7953375" y="4763"/>
            <a:ext cx="136525" cy="6858000"/>
          </a:xfrm>
          <a:prstGeom prst="rect">
            <a:avLst/>
          </a:prstGeom>
          <a:solidFill>
            <a:schemeClr val="accent2">
              <a:alpha val="6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8" name="Rectangle 1644"/>
          <p:cNvSpPr>
            <a:spLocks noChangeArrowheads="1"/>
          </p:cNvSpPr>
          <p:nvPr/>
        </p:nvSpPr>
        <p:spPr bwMode="gray">
          <a:xfrm>
            <a:off x="8045450" y="4763"/>
            <a:ext cx="168275" cy="6858000"/>
          </a:xfrm>
          <a:prstGeom prst="rect">
            <a:avLst/>
          </a:prstGeom>
          <a:solidFill>
            <a:schemeClr val="accent2">
              <a:alpha val="12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9" name="Rectangle 1645"/>
          <p:cNvSpPr>
            <a:spLocks noChangeArrowheads="1"/>
          </p:cNvSpPr>
          <p:nvPr/>
        </p:nvSpPr>
        <p:spPr bwMode="gray">
          <a:xfrm>
            <a:off x="8177213" y="-11113"/>
            <a:ext cx="230187" cy="6858001"/>
          </a:xfrm>
          <a:prstGeom prst="rect">
            <a:avLst/>
          </a:prstGeom>
          <a:solidFill>
            <a:schemeClr val="accent2">
              <a:alpha val="17999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436847" name="Rectangle 1647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3802063" y="1314450"/>
            <a:ext cx="5105400" cy="1470025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36848" name="Rectangle 1648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3810000" y="2762250"/>
            <a:ext cx="5151438" cy="757238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0" name="Rectangle 1650"/>
          <p:cNvSpPr>
            <a:spLocks noGrp="1" noChangeArrowheads="1"/>
          </p:cNvSpPr>
          <p:nvPr>
            <p:ph type="ftr" sz="quarter" idx="10"/>
          </p:nvPr>
        </p:nvSpPr>
        <p:spPr bwMode="gray">
          <a:xfrm>
            <a:off x="3552825" y="6534150"/>
            <a:ext cx="2895600" cy="2349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1649"/>
          <p:cNvSpPr>
            <a:spLocks noGrp="1" noChangeArrowheads="1"/>
          </p:cNvSpPr>
          <p:nvPr>
            <p:ph type="dt" sz="quarter" idx="11"/>
          </p:nvPr>
        </p:nvSpPr>
        <p:spPr bwMode="gray">
          <a:xfrm>
            <a:off x="6900863" y="6526213"/>
            <a:ext cx="21336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Rectangle 1651"/>
          <p:cNvSpPr>
            <a:spLocks noGrp="1" noChangeArrowheads="1"/>
          </p:cNvSpPr>
          <p:nvPr>
            <p:ph type="sldNum" sz="quarter" idx="12"/>
          </p:nvPr>
        </p:nvSpPr>
        <p:spPr bwMode="gray">
          <a:xfrm>
            <a:off x="3011488" y="6527800"/>
            <a:ext cx="373062" cy="2349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512EB3-CD7F-4815-BC0D-0B2BC86A62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100"/>
                            </p:stCondLst>
                            <p:childTnLst>
                              <p:par>
                                <p:cTn id="6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6" presetClass="emph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6" presetClass="emph" presetSubtype="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6" presetClass="emph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6" presetClass="emph" presetSubtype="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Scale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6" presetClass="emph" presetSubtype="0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Scale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900"/>
                            </p:stCondLst>
                            <p:childTnLst>
                              <p:par>
                                <p:cTn id="8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6" presetClass="emph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6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B7493-672D-4C70-824A-7469BDCCA7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18338" y="65088"/>
            <a:ext cx="1995487" cy="64595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30288" y="65088"/>
            <a:ext cx="5835650" cy="64595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6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D8774-6965-43B3-B330-BC730B4D0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65088"/>
            <a:ext cx="7958137" cy="10112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030288" y="1163638"/>
            <a:ext cx="7961312" cy="5360987"/>
          </a:xfrm>
        </p:spPr>
        <p:txBody>
          <a:bodyPr/>
          <a:lstStyle/>
          <a:p>
            <a:pPr lvl="0"/>
            <a:r>
              <a:rPr lang="ru-RU" noProof="0" smtClean="0"/>
              <a:t>Вставка диаграммы</a:t>
            </a:r>
          </a:p>
        </p:txBody>
      </p:sp>
      <p:sp>
        <p:nvSpPr>
          <p:cNvPr id="4" name="Rectangle 46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08990-A713-47D4-9A22-A5559992F8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6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260FE-D8E6-428F-97FE-C3B11BAFED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6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17463-03A2-43B7-8A99-1A0558045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30288" y="1163638"/>
            <a:ext cx="3903662" cy="5360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86350" y="1163638"/>
            <a:ext cx="3905250" cy="5360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6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208A4-F9DE-4EFF-864A-031C8A8F1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6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6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D28E7-9C8C-44EC-8167-6FCD2589F4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6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1EFFC-28DD-446D-8AFF-94055774D2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6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6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26235-13DA-4A0D-8132-54385F46F4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6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BCF42-E23F-4E45-9E0F-5167905CB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6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3A40B-25CE-4FF8-A478-68F7F6D8A1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19" name="Line 491"/>
          <p:cNvSpPr>
            <a:spLocks noChangeShapeType="1"/>
          </p:cNvSpPr>
          <p:nvPr/>
        </p:nvSpPr>
        <p:spPr bwMode="auto">
          <a:xfrm>
            <a:off x="1101725" y="1000125"/>
            <a:ext cx="7834313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51002" name="Rectangle 474"/>
          <p:cNvSpPr>
            <a:spLocks noChangeArrowheads="1"/>
          </p:cNvSpPr>
          <p:nvPr/>
        </p:nvSpPr>
        <p:spPr bwMode="gray">
          <a:xfrm>
            <a:off x="269875" y="0"/>
            <a:ext cx="284163" cy="6889750"/>
          </a:xfrm>
          <a:prstGeom prst="rect">
            <a:avLst/>
          </a:prstGeom>
          <a:solidFill>
            <a:schemeClr val="accent2">
              <a:alpha val="8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51003" name="Rectangle 475"/>
          <p:cNvSpPr>
            <a:spLocks noChangeArrowheads="1"/>
          </p:cNvSpPr>
          <p:nvPr/>
        </p:nvSpPr>
        <p:spPr bwMode="gray">
          <a:xfrm>
            <a:off x="-12700" y="0"/>
            <a:ext cx="330200" cy="68580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28627"/>
                  <a:invGamma/>
                </a:schemeClr>
              </a:gs>
              <a:gs pos="100000">
                <a:schemeClr val="accent2"/>
              </a:gs>
            </a:gsLst>
            <a:lin ang="18900000" scaled="1"/>
          </a:gra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51005" name="Rectangle 477"/>
          <p:cNvSpPr>
            <a:spLocks noChangeArrowheads="1"/>
          </p:cNvSpPr>
          <p:nvPr/>
        </p:nvSpPr>
        <p:spPr bwMode="gray">
          <a:xfrm>
            <a:off x="749300" y="-14288"/>
            <a:ext cx="71438" cy="6872288"/>
          </a:xfrm>
          <a:prstGeom prst="rect">
            <a:avLst/>
          </a:prstGeom>
          <a:solidFill>
            <a:schemeClr val="accent2">
              <a:alpha val="2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51007" name="Rectangle 479"/>
          <p:cNvSpPr>
            <a:spLocks noChangeArrowheads="1"/>
          </p:cNvSpPr>
          <p:nvPr/>
        </p:nvSpPr>
        <p:spPr bwMode="gray">
          <a:xfrm>
            <a:off x="508000" y="0"/>
            <a:ext cx="168275" cy="6865938"/>
          </a:xfrm>
          <a:prstGeom prst="rect">
            <a:avLst/>
          </a:prstGeom>
          <a:solidFill>
            <a:schemeClr val="accent2">
              <a:alpha val="53999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51009" name="Rectangle 481"/>
          <p:cNvSpPr>
            <a:spLocks noChangeArrowheads="1"/>
          </p:cNvSpPr>
          <p:nvPr/>
        </p:nvSpPr>
        <p:spPr bwMode="gray">
          <a:xfrm>
            <a:off x="661988" y="0"/>
            <a:ext cx="114300" cy="6872288"/>
          </a:xfrm>
          <a:prstGeom prst="rect">
            <a:avLst/>
          </a:prstGeom>
          <a:solidFill>
            <a:schemeClr val="accent2">
              <a:alpha val="37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50988" name="Rectangle 460"/>
          <p:cNvSpPr>
            <a:spLocks noGrp="1" noChangeArrowheads="1"/>
          </p:cNvSpPr>
          <p:nvPr>
            <p:ph type="title"/>
          </p:nvPr>
        </p:nvSpPr>
        <p:spPr bwMode="auto">
          <a:xfrm>
            <a:off x="1055688" y="65088"/>
            <a:ext cx="7958137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33" name="Rectangle 46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30288" y="1163638"/>
            <a:ext cx="7961312" cy="536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50990" name="Rectangle 46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7913" y="6616700"/>
            <a:ext cx="2133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991" name="Rectangle 46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38825" y="6616700"/>
            <a:ext cx="2895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992" name="Rectangle 46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87825" y="6616700"/>
            <a:ext cx="661988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3F186E82-D6A3-49AD-B184-EC527C4AB2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1036" name="Oval 508"/>
          <p:cNvSpPr>
            <a:spLocks noChangeArrowheads="1"/>
          </p:cNvSpPr>
          <p:nvPr/>
        </p:nvSpPr>
        <p:spPr bwMode="gray">
          <a:xfrm>
            <a:off x="438150" y="1892300"/>
            <a:ext cx="619125" cy="614363"/>
          </a:xfrm>
          <a:prstGeom prst="ellipse">
            <a:avLst/>
          </a:prstGeom>
          <a:blipFill dpi="0" rotWithShape="1">
            <a:blip r:embed="rId14" cstate="print"/>
            <a:srcRect/>
            <a:stretch>
              <a:fillRect/>
            </a:stretch>
          </a:blipFill>
          <a:ln w="28575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51039" name="Oval 511"/>
          <p:cNvSpPr>
            <a:spLocks noChangeArrowheads="1"/>
          </p:cNvSpPr>
          <p:nvPr/>
        </p:nvSpPr>
        <p:spPr bwMode="gray">
          <a:xfrm>
            <a:off x="442913" y="315913"/>
            <a:ext cx="603250" cy="596900"/>
          </a:xfrm>
          <a:prstGeom prst="ellipse">
            <a:avLst/>
          </a:prstGeom>
          <a:blipFill dpi="0" rotWithShape="1">
            <a:blip r:embed="rId15" cstate="print"/>
            <a:srcRect/>
            <a:stretch>
              <a:fillRect/>
            </a:stretch>
          </a:blipFill>
          <a:ln w="5715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51043" name="Oval 515"/>
          <p:cNvSpPr>
            <a:spLocks noChangeArrowheads="1"/>
          </p:cNvSpPr>
          <p:nvPr/>
        </p:nvSpPr>
        <p:spPr bwMode="gray">
          <a:xfrm>
            <a:off x="430213" y="1128713"/>
            <a:ext cx="603250" cy="593725"/>
          </a:xfrm>
          <a:prstGeom prst="ellipse">
            <a:avLst/>
          </a:prstGeom>
          <a:blipFill dpi="0" rotWithShape="1">
            <a:blip r:embed="rId16" cstate="print"/>
            <a:srcRect/>
            <a:stretch>
              <a:fillRect/>
            </a:stretch>
          </a:blipFill>
          <a:ln w="3810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</p:sldLayoutIdLst>
  <p:transition spd="slow" advClick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50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10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1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1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10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1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1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00"/>
                            </p:stCondLst>
                            <p:childTnLst>
                              <p:par>
                                <p:cTn id="2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510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15100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15100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1510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" fill="hold"/>
                                        <p:tgtEl>
                                          <p:spTgt spid="1510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002" grpId="0" animBg="1"/>
      <p:bldP spid="151002" grpId="1" animBg="1"/>
      <p:bldP spid="151003" grpId="0" animBg="1"/>
      <p:bldP spid="151003" grpId="1" animBg="1"/>
      <p:bldP spid="151005" grpId="0" animBg="1"/>
      <p:bldP spid="151005" grpId="1" animBg="1"/>
      <p:bldP spid="151007" grpId="0" animBg="1"/>
      <p:bldP spid="151007" grpId="1" animBg="1"/>
      <p:bldP spid="151009" grpId="0" animBg="1"/>
      <p:bldP spid="151009" grpId="1" animBg="1"/>
      <p:bldP spid="150988" grpId="0"/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5000"/>
        <a:buFont typeface="Wingdings" pitchFamily="2" charset="2"/>
        <a:buChar char="£"/>
        <a:defRPr sz="3200" b="1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5000"/>
        <a:buChar char="•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5000"/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jpeg"/><Relationship Id="rId7" Type="http://schemas.openxmlformats.org/officeDocument/2006/relationships/image" Target="../media/image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1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Relationship Id="rId9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8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14"/>
          <p:cNvSpPr>
            <a:spLocks noChangeArrowheads="1"/>
          </p:cNvSpPr>
          <p:nvPr/>
        </p:nvSpPr>
        <p:spPr bwMode="auto">
          <a:xfrm>
            <a:off x="0" y="0"/>
            <a:ext cx="3117850" cy="6858000"/>
          </a:xfrm>
          <a:prstGeom prst="rect">
            <a:avLst/>
          </a:prstGeom>
          <a:solidFill>
            <a:srgbClr val="3487BA"/>
          </a:solidFill>
          <a:ln w="2857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42409" name="Rectangle 41"/>
          <p:cNvSpPr>
            <a:spLocks noGrp="1" noChangeArrowheads="1"/>
          </p:cNvSpPr>
          <p:nvPr>
            <p:ph type="ctrTitle"/>
          </p:nvPr>
        </p:nvSpPr>
        <p:spPr>
          <a:xfrm>
            <a:off x="3121025" y="473075"/>
            <a:ext cx="6022975" cy="2216150"/>
          </a:xfrm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1800" dirty="0" smtClean="0">
                <a:solidFill>
                  <a:srgbClr val="C00000"/>
                </a:solidFill>
              </a:rPr>
              <a:t/>
            </a:r>
            <a:br>
              <a:rPr lang="ru-RU" sz="1800" dirty="0" smtClean="0">
                <a:solidFill>
                  <a:srgbClr val="C00000"/>
                </a:solidFill>
              </a:rPr>
            </a:b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Белорусский государственный технологический университет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 smtClean="0"/>
              <a:t> </a:t>
            </a:r>
            <a: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Инженерно-экономический факультет</a:t>
            </a:r>
            <a:endParaRPr lang="en-US" sz="28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5934075" y="5370513"/>
            <a:ext cx="669925" cy="654050"/>
            <a:chOff x="4027" y="3016"/>
            <a:chExt cx="515" cy="505"/>
          </a:xfrm>
        </p:grpSpPr>
        <p:sp>
          <p:nvSpPr>
            <p:cNvPr id="442419" name="Oval 51"/>
            <p:cNvSpPr>
              <a:spLocks noChangeArrowheads="1"/>
            </p:cNvSpPr>
            <p:nvPr/>
          </p:nvSpPr>
          <p:spPr bwMode="gray">
            <a:xfrm>
              <a:off x="4027" y="3016"/>
              <a:ext cx="515" cy="50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44314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44314"/>
                    <a:invGamma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pic>
          <p:nvPicPr>
            <p:cNvPr id="14353" name="Picture 52" descr="sphere_highlight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gray">
            <a:xfrm>
              <a:off x="4046" y="3018"/>
              <a:ext cx="470" cy="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53"/>
          <p:cNvGrpSpPr>
            <a:grpSpLocks/>
          </p:cNvGrpSpPr>
          <p:nvPr/>
        </p:nvGrpSpPr>
        <p:grpSpPr bwMode="auto">
          <a:xfrm>
            <a:off x="7170738" y="5029200"/>
            <a:ext cx="349250" cy="339725"/>
            <a:chOff x="4027" y="3016"/>
            <a:chExt cx="515" cy="505"/>
          </a:xfrm>
        </p:grpSpPr>
        <p:sp>
          <p:nvSpPr>
            <p:cNvPr id="442422" name="Oval 54"/>
            <p:cNvSpPr>
              <a:spLocks noChangeArrowheads="1"/>
            </p:cNvSpPr>
            <p:nvPr/>
          </p:nvSpPr>
          <p:spPr bwMode="gray">
            <a:xfrm>
              <a:off x="4027" y="3016"/>
              <a:ext cx="515" cy="505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44314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4314"/>
                    <a:invGamma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pic>
          <p:nvPicPr>
            <p:cNvPr id="14351" name="Picture 55" descr="sphere_highligh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gray">
            <a:xfrm>
              <a:off x="4046" y="3018"/>
              <a:ext cx="470" cy="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50"/>
          <p:cNvGrpSpPr>
            <a:grpSpLocks/>
          </p:cNvGrpSpPr>
          <p:nvPr/>
        </p:nvGrpSpPr>
        <p:grpSpPr bwMode="auto">
          <a:xfrm>
            <a:off x="4216400" y="4987925"/>
            <a:ext cx="1044575" cy="1044575"/>
            <a:chOff x="4027" y="3016"/>
            <a:chExt cx="515" cy="505"/>
          </a:xfrm>
        </p:grpSpPr>
        <p:sp>
          <p:nvSpPr>
            <p:cNvPr id="17" name="Oval 51"/>
            <p:cNvSpPr>
              <a:spLocks noChangeArrowheads="1"/>
            </p:cNvSpPr>
            <p:nvPr/>
          </p:nvSpPr>
          <p:spPr bwMode="gray">
            <a:xfrm>
              <a:off x="4027" y="3016"/>
              <a:ext cx="515" cy="50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44314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44314"/>
                    <a:invGamma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pic>
          <p:nvPicPr>
            <p:cNvPr id="18" name="Picture 52" descr="sphere_highlight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gray">
            <a:xfrm>
              <a:off x="4046" y="3018"/>
              <a:ext cx="470" cy="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343" name="Oval 68"/>
          <p:cNvSpPr>
            <a:spLocks noChangeArrowheads="1"/>
          </p:cNvSpPr>
          <p:nvPr/>
        </p:nvSpPr>
        <p:spPr bwMode="gray">
          <a:xfrm>
            <a:off x="374650" y="520700"/>
            <a:ext cx="2700338" cy="270033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6E1E2">
                  <a:alpha val="37999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vert="eaVert" wrap="none" anchor="ctr"/>
          <a:lstStyle/>
          <a:p>
            <a:endParaRPr lang="ru-RU" dirty="0"/>
          </a:p>
        </p:txBody>
      </p:sp>
      <p:pic>
        <p:nvPicPr>
          <p:cNvPr id="14" name="Picture 2" descr="https://lh6.googleusercontent.com/-TMzp9kVAmCs/AAAAAAAAAAI/AAAAAAAAAAA/wdMufZ9PmvM/s0-c-k-no-ns/pho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595" y="524462"/>
            <a:ext cx="2700000" cy="2700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154" name="Прямоугольник 19"/>
          <p:cNvSpPr>
            <a:spLocks noChangeArrowheads="1"/>
          </p:cNvSpPr>
          <p:nvPr/>
        </p:nvSpPr>
        <p:spPr bwMode="auto">
          <a:xfrm>
            <a:off x="3159125" y="6454775"/>
            <a:ext cx="59848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600" kern="9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Раскрывая</a:t>
            </a:r>
            <a:r>
              <a:rPr lang="ru-RU" sz="16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потенциал,</a:t>
            </a:r>
            <a:r>
              <a:rPr lang="en-US" sz="16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</a:t>
            </a:r>
            <a:r>
              <a:rPr lang="ru-RU" sz="16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мы создаем будущее</a:t>
            </a:r>
          </a:p>
        </p:txBody>
      </p:sp>
      <p:sp>
        <p:nvSpPr>
          <p:cNvPr id="20" name="Oval 68"/>
          <p:cNvSpPr>
            <a:spLocks noChangeArrowheads="1"/>
          </p:cNvSpPr>
          <p:nvPr/>
        </p:nvSpPr>
        <p:spPr bwMode="gray">
          <a:xfrm>
            <a:off x="1978025" y="3432175"/>
            <a:ext cx="1979613" cy="1979613"/>
          </a:xfrm>
          <a:prstGeom prst="ellipse">
            <a:avLst/>
          </a:prstGeom>
          <a:gradFill>
            <a:gsLst>
              <a:gs pos="47000">
                <a:schemeClr val="accent6">
                  <a:lumMod val="60000"/>
                  <a:lumOff val="40000"/>
                </a:schemeClr>
              </a:gs>
              <a:gs pos="0">
                <a:srgbClr val="D6E1E2"/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vert="eaVert" wrap="none" anchor="ctr"/>
          <a:lstStyle/>
          <a:p>
            <a:pPr>
              <a:defRPr/>
            </a:pPr>
            <a:endParaRPr lang="ru-RU" dirty="0"/>
          </a:p>
        </p:txBody>
      </p:sp>
      <p:pic>
        <p:nvPicPr>
          <p:cNvPr id="14347" name="Picture 17" descr="D:\Documents\Работа, БГТУ\МЕЖДУН СОТРУДН\Буклеты\Новый\lastvar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17713" y="3479800"/>
            <a:ext cx="1871662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0.0559 -0.10479 C 0.0559 -0.10456 0.05156 -0.05136 0.0401 -0.02661 C 0.02864 -0.00185 -0.00226 0.00462 -0.0184 -0.00579 " pathEditMode="relative" rAng="0" ptsTypes="fsf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0" y="55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7" presetClass="path" presetSubtype="0" accel="50000" decel="50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0.14236 -0.15476 C 0.14236 -0.15452 0.12535 -0.04603 0.10382 -0.01758 C 0.08229 0.01087 0.00382 0.02244 -0.0342 0.01874 " pathEditMode="relative" rAng="0" ptsTypes="fsf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0" y="89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7" presetClass="path" presetSubtype="0" accel="50000" decel="50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0.14236 -0.15476 C 0.14236 -0.15452 0.12535 -0.04603 0.10382 -0.01758 C 0.08229 0.01087 0.00382 0.02244 -0.0342 0.01874 " pathEditMode="relative" rAng="0" ptsTypes="fsf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0" y="8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11" name="Freeform 7"/>
          <p:cNvSpPr>
            <a:spLocks/>
          </p:cNvSpPr>
          <p:nvPr/>
        </p:nvSpPr>
        <p:spPr bwMode="gray">
          <a:xfrm>
            <a:off x="1732863" y="1910070"/>
            <a:ext cx="7016750" cy="3621088"/>
          </a:xfrm>
          <a:custGeom>
            <a:avLst/>
            <a:gdLst/>
            <a:ahLst/>
            <a:cxnLst>
              <a:cxn ang="0">
                <a:pos x="496" y="157"/>
              </a:cxn>
              <a:cxn ang="0">
                <a:pos x="0" y="0"/>
              </a:cxn>
              <a:cxn ang="0">
                <a:pos x="231" y="124"/>
              </a:cxn>
              <a:cxn ang="0">
                <a:pos x="4282" y="2025"/>
              </a:cxn>
              <a:cxn ang="0">
                <a:pos x="3974" y="2298"/>
              </a:cxn>
              <a:cxn ang="0">
                <a:pos x="5190" y="2065"/>
              </a:cxn>
              <a:cxn ang="0">
                <a:pos x="5039" y="1268"/>
              </a:cxn>
              <a:cxn ang="0">
                <a:pos x="4748" y="1507"/>
              </a:cxn>
              <a:cxn ang="0">
                <a:pos x="496" y="157"/>
              </a:cxn>
            </a:cxnLst>
            <a:rect l="0" t="0" r="r" b="b"/>
            <a:pathLst>
              <a:path w="5190" h="2298">
                <a:moveTo>
                  <a:pt x="496" y="157"/>
                </a:moveTo>
                <a:lnTo>
                  <a:pt x="0" y="0"/>
                </a:lnTo>
                <a:lnTo>
                  <a:pt x="231" y="124"/>
                </a:lnTo>
                <a:lnTo>
                  <a:pt x="4282" y="2025"/>
                </a:lnTo>
                <a:lnTo>
                  <a:pt x="3974" y="2298"/>
                </a:lnTo>
                <a:lnTo>
                  <a:pt x="5190" y="2065"/>
                </a:lnTo>
                <a:lnTo>
                  <a:pt x="5039" y="1268"/>
                </a:lnTo>
                <a:lnTo>
                  <a:pt x="4748" y="1507"/>
                </a:lnTo>
                <a:lnTo>
                  <a:pt x="496" y="157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shade val="40000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0000"/>
                  <a:invGamma/>
                </a:schemeClr>
              </a:gs>
            </a:gsLst>
            <a:lin ang="2700000" scaled="1"/>
          </a:gra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123" name="AutoShape 10"/>
          <p:cNvSpPr>
            <a:spLocks noChangeArrowheads="1"/>
          </p:cNvSpPr>
          <p:nvPr/>
        </p:nvSpPr>
        <p:spPr bwMode="gray">
          <a:xfrm>
            <a:off x="3177488" y="2441883"/>
            <a:ext cx="214312" cy="131762"/>
          </a:xfrm>
          <a:prstGeom prst="can">
            <a:avLst>
              <a:gd name="adj" fmla="val 39796"/>
            </a:avLst>
          </a:prstGeom>
          <a:gradFill rotWithShape="1">
            <a:gsLst>
              <a:gs pos="0">
                <a:srgbClr val="008000"/>
              </a:gs>
              <a:gs pos="50000">
                <a:srgbClr val="A4D2A4"/>
              </a:gs>
              <a:gs pos="100000">
                <a:srgbClr val="008000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4" name="AutoShape 11"/>
          <p:cNvSpPr>
            <a:spLocks noChangeArrowheads="1"/>
          </p:cNvSpPr>
          <p:nvPr/>
        </p:nvSpPr>
        <p:spPr bwMode="gray">
          <a:xfrm>
            <a:off x="4076013" y="2849870"/>
            <a:ext cx="250825" cy="182563"/>
          </a:xfrm>
          <a:prstGeom prst="can">
            <a:avLst>
              <a:gd name="adj" fmla="val 27343"/>
            </a:avLst>
          </a:prstGeom>
          <a:gradFill rotWithShape="1">
            <a:gsLst>
              <a:gs pos="0">
                <a:srgbClr val="008000"/>
              </a:gs>
              <a:gs pos="50000">
                <a:srgbClr val="A4D2A4"/>
              </a:gs>
              <a:gs pos="100000">
                <a:srgbClr val="008000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5" name="AutoShape 12"/>
          <p:cNvSpPr>
            <a:spLocks noChangeArrowheads="1"/>
          </p:cNvSpPr>
          <p:nvPr/>
        </p:nvSpPr>
        <p:spPr bwMode="gray">
          <a:xfrm>
            <a:off x="5066613" y="3275320"/>
            <a:ext cx="341312" cy="290513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008000"/>
              </a:gs>
              <a:gs pos="50000">
                <a:srgbClr val="A4D2A4"/>
              </a:gs>
              <a:gs pos="100000">
                <a:srgbClr val="008000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6" name="AutoShape 14"/>
          <p:cNvSpPr>
            <a:spLocks noChangeArrowheads="1"/>
          </p:cNvSpPr>
          <p:nvPr/>
        </p:nvSpPr>
        <p:spPr bwMode="gray">
          <a:xfrm>
            <a:off x="7397063" y="4238933"/>
            <a:ext cx="536575" cy="647700"/>
          </a:xfrm>
          <a:prstGeom prst="can">
            <a:avLst>
              <a:gd name="adj" fmla="val 21420"/>
            </a:avLst>
          </a:prstGeom>
          <a:gradFill rotWithShape="1">
            <a:gsLst>
              <a:gs pos="0">
                <a:srgbClr val="008000"/>
              </a:gs>
              <a:gs pos="50000">
                <a:srgbClr val="A4D2A4"/>
              </a:gs>
              <a:gs pos="100000">
                <a:srgbClr val="008000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7" name="AutoShape 15"/>
          <p:cNvSpPr>
            <a:spLocks noChangeArrowheads="1"/>
          </p:cNvSpPr>
          <p:nvPr/>
        </p:nvSpPr>
        <p:spPr bwMode="gray">
          <a:xfrm>
            <a:off x="6219138" y="3746808"/>
            <a:ext cx="422275" cy="404812"/>
          </a:xfrm>
          <a:prstGeom prst="can">
            <a:avLst>
              <a:gd name="adj" fmla="val 21667"/>
            </a:avLst>
          </a:prstGeom>
          <a:gradFill rotWithShape="1">
            <a:gsLst>
              <a:gs pos="0">
                <a:srgbClr val="008000"/>
              </a:gs>
              <a:gs pos="50000">
                <a:srgbClr val="A4D2A4"/>
              </a:gs>
              <a:gs pos="100000">
                <a:srgbClr val="008000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8" name="Text Box 23"/>
          <p:cNvSpPr txBox="1">
            <a:spLocks noChangeArrowheads="1"/>
          </p:cNvSpPr>
          <p:nvPr/>
        </p:nvSpPr>
        <p:spPr bwMode="gray">
          <a:xfrm>
            <a:off x="1664600" y="4367520"/>
            <a:ext cx="2197100" cy="1169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dirty="0">
                <a:solidFill>
                  <a:schemeClr val="tx2"/>
                </a:solidFill>
              </a:rPr>
              <a:t>открыта подготовка специалистов по бухгалтерскому учету, менеджменту и маркетингу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129" name="Text Box 24"/>
          <p:cNvSpPr txBox="1">
            <a:spLocks noChangeArrowheads="1"/>
          </p:cNvSpPr>
          <p:nvPr/>
        </p:nvSpPr>
        <p:spPr bwMode="gray">
          <a:xfrm>
            <a:off x="2347225" y="5677208"/>
            <a:ext cx="3111500" cy="9540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dirty="0">
                <a:solidFill>
                  <a:schemeClr val="tx2"/>
                </a:solidFill>
              </a:rPr>
              <a:t>образован инженерно-экономический факультет под руководством декана - Баранова Михаила Иосифовича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130" name="Text Box 25"/>
          <p:cNvSpPr txBox="1">
            <a:spLocks noChangeArrowheads="1"/>
          </p:cNvSpPr>
          <p:nvPr/>
        </p:nvSpPr>
        <p:spPr bwMode="gray">
          <a:xfrm>
            <a:off x="3929963" y="4353233"/>
            <a:ext cx="2606675" cy="11699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dirty="0">
                <a:solidFill>
                  <a:schemeClr val="tx2"/>
                </a:solidFill>
              </a:rPr>
              <a:t>открыта подготовка специалистов экономического профиля для полиграфической промышленности</a:t>
            </a:r>
            <a:endParaRPr lang="en-US" sz="1400" dirty="0">
              <a:solidFill>
                <a:schemeClr val="tx2"/>
              </a:solidFill>
            </a:endParaRPr>
          </a:p>
        </p:txBody>
      </p:sp>
      <p:cxnSp>
        <p:nvCxnSpPr>
          <p:cNvPr id="5131" name="AutoShape 28"/>
          <p:cNvCxnSpPr>
            <a:cxnSpLocks noChangeShapeType="1"/>
            <a:stCxn id="5123" idx="3"/>
            <a:endCxn id="5128" idx="0"/>
          </p:cNvCxnSpPr>
          <p:nvPr/>
        </p:nvCxnSpPr>
        <p:spPr bwMode="gray">
          <a:xfrm rot="5400000">
            <a:off x="2126562" y="3210233"/>
            <a:ext cx="1793875" cy="5207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cxnSp>
      <p:sp>
        <p:nvSpPr>
          <p:cNvPr id="431137" name="AutoShape 33"/>
          <p:cNvSpPr>
            <a:spLocks noChangeArrowheads="1"/>
          </p:cNvSpPr>
          <p:nvPr/>
        </p:nvSpPr>
        <p:spPr bwMode="gray">
          <a:xfrm>
            <a:off x="7397063" y="2784783"/>
            <a:ext cx="536575" cy="1570037"/>
          </a:xfrm>
          <a:prstGeom prst="can">
            <a:avLst>
              <a:gd name="adj" fmla="val 27945"/>
            </a:avLst>
          </a:prstGeom>
          <a:gradFill rotWithShape="1">
            <a:gsLst>
              <a:gs pos="0">
                <a:schemeClr val="folHlink"/>
              </a:gs>
              <a:gs pos="50000">
                <a:schemeClr val="folHlink">
                  <a:gamma/>
                  <a:tint val="35686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431138" name="AutoShape 34"/>
          <p:cNvSpPr>
            <a:spLocks noChangeArrowheads="1"/>
          </p:cNvSpPr>
          <p:nvPr/>
        </p:nvSpPr>
        <p:spPr bwMode="gray">
          <a:xfrm>
            <a:off x="6219138" y="2619683"/>
            <a:ext cx="422275" cy="1219200"/>
          </a:xfrm>
          <a:prstGeom prst="can">
            <a:avLst>
              <a:gd name="adj" fmla="val 27398"/>
            </a:avLst>
          </a:prstGeom>
          <a:gradFill rotWithShape="1">
            <a:gsLst>
              <a:gs pos="0">
                <a:schemeClr val="folHlink"/>
              </a:gs>
              <a:gs pos="50000">
                <a:schemeClr val="folHlink">
                  <a:gamma/>
                  <a:tint val="35686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431139" name="AutoShape 35"/>
          <p:cNvSpPr>
            <a:spLocks noChangeArrowheads="1"/>
          </p:cNvSpPr>
          <p:nvPr/>
        </p:nvSpPr>
        <p:spPr bwMode="gray">
          <a:xfrm>
            <a:off x="5066613" y="2443470"/>
            <a:ext cx="341312" cy="920750"/>
          </a:xfrm>
          <a:prstGeom prst="can">
            <a:avLst>
              <a:gd name="adj" fmla="val 28209"/>
            </a:avLst>
          </a:prstGeom>
          <a:gradFill rotWithShape="1">
            <a:gsLst>
              <a:gs pos="0">
                <a:schemeClr val="folHlink"/>
              </a:gs>
              <a:gs pos="50000">
                <a:schemeClr val="folHlink">
                  <a:gamma/>
                  <a:tint val="35686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431140" name="AutoShape 36"/>
          <p:cNvSpPr>
            <a:spLocks noChangeArrowheads="1"/>
          </p:cNvSpPr>
          <p:nvPr/>
        </p:nvSpPr>
        <p:spPr bwMode="gray">
          <a:xfrm>
            <a:off x="4076013" y="2249795"/>
            <a:ext cx="250825" cy="654050"/>
          </a:xfrm>
          <a:prstGeom prst="can">
            <a:avLst>
              <a:gd name="adj" fmla="val 23806"/>
            </a:avLst>
          </a:prstGeom>
          <a:gradFill rotWithShape="1">
            <a:gsLst>
              <a:gs pos="0">
                <a:schemeClr val="folHlink"/>
              </a:gs>
              <a:gs pos="50000">
                <a:schemeClr val="folHlink">
                  <a:gamma/>
                  <a:tint val="35686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431141" name="AutoShape 37"/>
          <p:cNvSpPr>
            <a:spLocks noChangeArrowheads="1"/>
          </p:cNvSpPr>
          <p:nvPr/>
        </p:nvSpPr>
        <p:spPr bwMode="gray">
          <a:xfrm>
            <a:off x="3177488" y="2102158"/>
            <a:ext cx="214312" cy="360362"/>
          </a:xfrm>
          <a:prstGeom prst="can">
            <a:avLst>
              <a:gd name="adj" fmla="val 26911"/>
            </a:avLst>
          </a:prstGeom>
          <a:gradFill rotWithShape="1">
            <a:gsLst>
              <a:gs pos="0">
                <a:schemeClr val="folHlink"/>
              </a:gs>
              <a:gs pos="50000">
                <a:schemeClr val="folHlink">
                  <a:gamma/>
                  <a:tint val="35686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5" name="AutoShape 37"/>
          <p:cNvSpPr>
            <a:spLocks noChangeArrowheads="1"/>
          </p:cNvSpPr>
          <p:nvPr/>
        </p:nvSpPr>
        <p:spPr bwMode="gray">
          <a:xfrm>
            <a:off x="2359925" y="1992620"/>
            <a:ext cx="219075" cy="233363"/>
          </a:xfrm>
          <a:prstGeom prst="can">
            <a:avLst>
              <a:gd name="adj" fmla="val 26911"/>
            </a:avLst>
          </a:prstGeom>
          <a:gradFill rotWithShape="1">
            <a:gsLst>
              <a:gs pos="0">
                <a:schemeClr val="folHlink"/>
              </a:gs>
              <a:gs pos="50000">
                <a:schemeClr val="folHlink">
                  <a:gamma/>
                  <a:tint val="35686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142" name="Text Box 23"/>
          <p:cNvSpPr txBox="1">
            <a:spLocks noChangeArrowheads="1"/>
          </p:cNvSpPr>
          <p:nvPr/>
        </p:nvSpPr>
        <p:spPr bwMode="gray">
          <a:xfrm>
            <a:off x="996263" y="3261033"/>
            <a:ext cx="1717675" cy="9540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dirty="0">
                <a:solidFill>
                  <a:schemeClr val="tx2"/>
                </a:solidFill>
              </a:rPr>
              <a:t>открыта подготовка специалистов по экономике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143" name="AutoShape 10"/>
          <p:cNvSpPr>
            <a:spLocks noChangeArrowheads="1"/>
          </p:cNvSpPr>
          <p:nvPr/>
        </p:nvSpPr>
        <p:spPr bwMode="gray">
          <a:xfrm>
            <a:off x="2359925" y="2089458"/>
            <a:ext cx="214313" cy="131762"/>
          </a:xfrm>
          <a:prstGeom prst="can">
            <a:avLst>
              <a:gd name="adj" fmla="val 39796"/>
            </a:avLst>
          </a:prstGeom>
          <a:gradFill rotWithShape="1">
            <a:gsLst>
              <a:gs pos="0">
                <a:srgbClr val="008000"/>
              </a:gs>
              <a:gs pos="50000">
                <a:srgbClr val="A4D2A4"/>
              </a:gs>
              <a:gs pos="100000">
                <a:srgbClr val="008000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44" name="Text Box 16"/>
          <p:cNvSpPr txBox="1">
            <a:spLocks noChangeArrowheads="1"/>
          </p:cNvSpPr>
          <p:nvPr/>
        </p:nvSpPr>
        <p:spPr bwMode="black">
          <a:xfrm>
            <a:off x="1386788" y="1560820"/>
            <a:ext cx="714375" cy="369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/>
              <a:t>1992</a:t>
            </a:r>
            <a:endParaRPr lang="en-US"/>
          </a:p>
        </p:txBody>
      </p:sp>
      <p:sp>
        <p:nvSpPr>
          <p:cNvPr id="5145" name="TextBox 44"/>
          <p:cNvSpPr txBox="1">
            <a:spLocks noChangeArrowheads="1"/>
          </p:cNvSpPr>
          <p:nvPr/>
        </p:nvSpPr>
        <p:spPr bwMode="auto">
          <a:xfrm>
            <a:off x="1951938" y="1570345"/>
            <a:ext cx="10096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1000"/>
              </a:lnSpc>
            </a:pPr>
            <a:r>
              <a:rPr lang="ru-RU">
                <a:solidFill>
                  <a:srgbClr val="C00000"/>
                </a:solidFill>
              </a:rPr>
              <a:t>50 </a:t>
            </a:r>
            <a:r>
              <a:rPr lang="ru-RU" sz="1000">
                <a:solidFill>
                  <a:srgbClr val="C00000"/>
                </a:solidFill>
              </a:rPr>
              <a:t>студентов</a:t>
            </a:r>
            <a:r>
              <a:rPr lang="ru-RU"/>
              <a:t> </a:t>
            </a:r>
          </a:p>
        </p:txBody>
      </p:sp>
      <p:sp>
        <p:nvSpPr>
          <p:cNvPr id="5146" name="Text Box 16"/>
          <p:cNvSpPr txBox="1">
            <a:spLocks noChangeArrowheads="1"/>
          </p:cNvSpPr>
          <p:nvPr/>
        </p:nvSpPr>
        <p:spPr bwMode="black">
          <a:xfrm>
            <a:off x="2858400" y="2105333"/>
            <a:ext cx="866775" cy="369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/>
              <a:t>1996</a:t>
            </a:r>
            <a:endParaRPr lang="en-US"/>
          </a:p>
        </p:txBody>
      </p:sp>
      <p:sp>
        <p:nvSpPr>
          <p:cNvPr id="5147" name="Text Box 17"/>
          <p:cNvSpPr txBox="1">
            <a:spLocks noChangeArrowheads="1"/>
          </p:cNvSpPr>
          <p:nvPr/>
        </p:nvSpPr>
        <p:spPr bwMode="black">
          <a:xfrm>
            <a:off x="3777563" y="2391083"/>
            <a:ext cx="822325" cy="369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/>
              <a:t>1997</a:t>
            </a:r>
            <a:endParaRPr lang="en-US"/>
          </a:p>
        </p:txBody>
      </p:sp>
      <p:sp>
        <p:nvSpPr>
          <p:cNvPr id="5148" name="Text Box 18"/>
          <p:cNvSpPr txBox="1">
            <a:spLocks noChangeArrowheads="1"/>
          </p:cNvSpPr>
          <p:nvPr/>
        </p:nvSpPr>
        <p:spPr bwMode="black">
          <a:xfrm>
            <a:off x="4801500" y="2722870"/>
            <a:ext cx="866775" cy="369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/>
              <a:t>2002</a:t>
            </a:r>
            <a:endParaRPr lang="en-US"/>
          </a:p>
        </p:txBody>
      </p:sp>
      <p:sp>
        <p:nvSpPr>
          <p:cNvPr id="5149" name="Text Box 19"/>
          <p:cNvSpPr txBox="1">
            <a:spLocks noChangeArrowheads="1"/>
          </p:cNvSpPr>
          <p:nvPr/>
        </p:nvSpPr>
        <p:spPr bwMode="black">
          <a:xfrm>
            <a:off x="6014350" y="3029258"/>
            <a:ext cx="868363" cy="369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/>
              <a:t>2010</a:t>
            </a:r>
            <a:endParaRPr lang="en-US"/>
          </a:p>
        </p:txBody>
      </p:sp>
      <p:sp>
        <p:nvSpPr>
          <p:cNvPr id="5150" name="Text Box 20"/>
          <p:cNvSpPr txBox="1">
            <a:spLocks noChangeArrowheads="1"/>
          </p:cNvSpPr>
          <p:nvPr/>
        </p:nvSpPr>
        <p:spPr bwMode="black">
          <a:xfrm>
            <a:off x="7219263" y="3489633"/>
            <a:ext cx="868362" cy="369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dirty="0" smtClean="0"/>
              <a:t>2023</a:t>
            </a:r>
            <a:endParaRPr lang="en-US" dirty="0"/>
          </a:p>
        </p:txBody>
      </p:sp>
      <p:sp>
        <p:nvSpPr>
          <p:cNvPr id="5151" name="TextBox 67"/>
          <p:cNvSpPr txBox="1">
            <a:spLocks noChangeArrowheads="1"/>
          </p:cNvSpPr>
          <p:nvPr/>
        </p:nvSpPr>
        <p:spPr bwMode="auto">
          <a:xfrm>
            <a:off x="2866338" y="1692583"/>
            <a:ext cx="858837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1000"/>
              </a:lnSpc>
            </a:pPr>
            <a:r>
              <a:rPr lang="ru-RU">
                <a:solidFill>
                  <a:srgbClr val="C00000"/>
                </a:solidFill>
              </a:rPr>
              <a:t>300</a:t>
            </a:r>
          </a:p>
          <a:p>
            <a:pPr>
              <a:lnSpc>
                <a:spcPts val="1000"/>
              </a:lnSpc>
            </a:pPr>
            <a:r>
              <a:rPr lang="ru-RU" sz="1000">
                <a:solidFill>
                  <a:srgbClr val="C00000"/>
                </a:solidFill>
              </a:rPr>
              <a:t>студентов</a:t>
            </a:r>
          </a:p>
        </p:txBody>
      </p:sp>
      <p:sp>
        <p:nvSpPr>
          <p:cNvPr id="5152" name="TextBox 68"/>
          <p:cNvSpPr txBox="1">
            <a:spLocks noChangeArrowheads="1"/>
          </p:cNvSpPr>
          <p:nvPr/>
        </p:nvSpPr>
        <p:spPr bwMode="auto">
          <a:xfrm>
            <a:off x="3739463" y="1830695"/>
            <a:ext cx="9715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1000"/>
              </a:lnSpc>
            </a:pPr>
            <a:r>
              <a:rPr lang="ru-RU">
                <a:solidFill>
                  <a:srgbClr val="C00000"/>
                </a:solidFill>
              </a:rPr>
              <a:t>565 </a:t>
            </a:r>
            <a:r>
              <a:rPr lang="ru-RU" sz="1000">
                <a:solidFill>
                  <a:srgbClr val="C00000"/>
                </a:solidFill>
              </a:rPr>
              <a:t>студентов</a:t>
            </a:r>
          </a:p>
        </p:txBody>
      </p:sp>
      <p:sp>
        <p:nvSpPr>
          <p:cNvPr id="5153" name="TextBox 70"/>
          <p:cNvSpPr txBox="1">
            <a:spLocks noChangeArrowheads="1"/>
          </p:cNvSpPr>
          <p:nvPr/>
        </p:nvSpPr>
        <p:spPr bwMode="auto">
          <a:xfrm>
            <a:off x="4666563" y="1956108"/>
            <a:ext cx="1077912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1000"/>
              </a:lnSpc>
            </a:pPr>
            <a:r>
              <a:rPr lang="ru-RU">
                <a:solidFill>
                  <a:srgbClr val="C00000"/>
                </a:solidFill>
              </a:rPr>
              <a:t>1010 </a:t>
            </a:r>
            <a:r>
              <a:rPr lang="ru-RU" sz="1000">
                <a:solidFill>
                  <a:srgbClr val="C00000"/>
                </a:solidFill>
              </a:rPr>
              <a:t>студентов</a:t>
            </a:r>
          </a:p>
        </p:txBody>
      </p:sp>
      <p:sp>
        <p:nvSpPr>
          <p:cNvPr id="5154" name="TextBox 71"/>
          <p:cNvSpPr txBox="1">
            <a:spLocks noChangeArrowheads="1"/>
          </p:cNvSpPr>
          <p:nvPr/>
        </p:nvSpPr>
        <p:spPr bwMode="auto">
          <a:xfrm>
            <a:off x="6019113" y="2108508"/>
            <a:ext cx="879475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1000"/>
              </a:lnSpc>
            </a:pPr>
            <a:r>
              <a:rPr lang="ru-RU">
                <a:solidFill>
                  <a:srgbClr val="C00000"/>
                </a:solidFill>
              </a:rPr>
              <a:t>2080 </a:t>
            </a:r>
            <a:r>
              <a:rPr lang="ru-RU" sz="1000">
                <a:solidFill>
                  <a:srgbClr val="C00000"/>
                </a:solidFill>
              </a:rPr>
              <a:t>студентов </a:t>
            </a:r>
          </a:p>
        </p:txBody>
      </p:sp>
      <p:sp>
        <p:nvSpPr>
          <p:cNvPr id="5155" name="TextBox 72"/>
          <p:cNvSpPr txBox="1">
            <a:spLocks noChangeArrowheads="1"/>
          </p:cNvSpPr>
          <p:nvPr/>
        </p:nvSpPr>
        <p:spPr bwMode="auto">
          <a:xfrm>
            <a:off x="6882712" y="1647507"/>
            <a:ext cx="2144329" cy="103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900" dirty="0" smtClean="0">
                <a:solidFill>
                  <a:srgbClr val="C00000"/>
                </a:solidFill>
              </a:rPr>
              <a:t>4650</a:t>
            </a:r>
          </a:p>
          <a:p>
            <a:r>
              <a:rPr lang="ru-RU" sz="1400" dirty="0" smtClean="0">
                <a:solidFill>
                  <a:srgbClr val="C00000"/>
                </a:solidFill>
              </a:rPr>
              <a:t>обучающихся </a:t>
            </a:r>
            <a:r>
              <a:rPr lang="ru-RU" sz="1400" dirty="0">
                <a:solidFill>
                  <a:srgbClr val="C00000"/>
                </a:solidFill>
              </a:rPr>
              <a:t>получили </a:t>
            </a:r>
            <a:r>
              <a:rPr lang="ru-RU" sz="1400" dirty="0" smtClean="0">
                <a:solidFill>
                  <a:srgbClr val="C00000"/>
                </a:solidFill>
              </a:rPr>
              <a:t>дипломы о высшем образовании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5156" name="TextBox 74"/>
          <p:cNvSpPr txBox="1">
            <a:spLocks noChangeArrowheads="1"/>
          </p:cNvSpPr>
          <p:nvPr/>
        </p:nvSpPr>
        <p:spPr bwMode="auto">
          <a:xfrm>
            <a:off x="5528575" y="5704195"/>
            <a:ext cx="339725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 smtClean="0">
                <a:solidFill>
                  <a:schemeClr val="tx2"/>
                </a:solidFill>
              </a:rPr>
              <a:t>̴ 100 </a:t>
            </a:r>
            <a:r>
              <a:rPr lang="ru-RU" sz="1400" dirty="0">
                <a:solidFill>
                  <a:schemeClr val="tx2"/>
                </a:solidFill>
              </a:rPr>
              <a:t>преподавателей, из них 6  докторов наук, профессоров, </a:t>
            </a:r>
          </a:p>
          <a:p>
            <a:r>
              <a:rPr lang="ru-RU" sz="1400" dirty="0" smtClean="0">
                <a:solidFill>
                  <a:schemeClr val="tx2"/>
                </a:solidFill>
              </a:rPr>
              <a:t>̴ 40</a:t>
            </a:r>
            <a:r>
              <a:rPr lang="ru-RU" sz="1400" dirty="0">
                <a:solidFill>
                  <a:schemeClr val="tx2"/>
                </a:solidFill>
              </a:rPr>
              <a:t> кандидатов наук, доцентов</a:t>
            </a:r>
          </a:p>
        </p:txBody>
      </p:sp>
      <p:cxnSp>
        <p:nvCxnSpPr>
          <p:cNvPr id="5157" name="Соединительная линия уступом 76"/>
          <p:cNvCxnSpPr>
            <a:cxnSpLocks noChangeShapeType="1"/>
            <a:stCxn id="5126" idx="3"/>
          </p:cNvCxnSpPr>
          <p:nvPr/>
        </p:nvCxnSpPr>
        <p:spPr bwMode="auto">
          <a:xfrm rot="5400000">
            <a:off x="7037494" y="5076339"/>
            <a:ext cx="817562" cy="438150"/>
          </a:xfrm>
          <a:prstGeom prst="bentConnector3">
            <a:avLst>
              <a:gd name="adj1" fmla="val 50000"/>
            </a:avLst>
          </a:prstGeom>
          <a:noFill/>
          <a:ln w="3175" algn="ctr">
            <a:solidFill>
              <a:srgbClr val="002060"/>
            </a:solidFill>
            <a:round/>
            <a:headEnd/>
            <a:tailEnd/>
          </a:ln>
        </p:spPr>
      </p:cxnSp>
      <p:cxnSp>
        <p:nvCxnSpPr>
          <p:cNvPr id="5158" name="Соединительная линия уступом 81"/>
          <p:cNvCxnSpPr>
            <a:cxnSpLocks noChangeShapeType="1"/>
            <a:stCxn id="5125" idx="3"/>
            <a:endCxn id="5130" idx="0"/>
          </p:cNvCxnSpPr>
          <p:nvPr/>
        </p:nvCxnSpPr>
        <p:spPr bwMode="auto">
          <a:xfrm rot="5400000">
            <a:off x="4841188" y="3957945"/>
            <a:ext cx="787400" cy="3175"/>
          </a:xfrm>
          <a:prstGeom prst="bentConnector3">
            <a:avLst>
              <a:gd name="adj1" fmla="val 50000"/>
            </a:avLst>
          </a:prstGeom>
          <a:noFill/>
          <a:ln w="3175" algn="ctr">
            <a:solidFill>
              <a:srgbClr val="002060"/>
            </a:solidFill>
            <a:round/>
            <a:headEnd/>
            <a:tailEnd/>
          </a:ln>
        </p:spPr>
      </p:cxnSp>
      <p:cxnSp>
        <p:nvCxnSpPr>
          <p:cNvPr id="5159" name="Соединительная линия уступом 89"/>
          <p:cNvCxnSpPr>
            <a:cxnSpLocks noChangeShapeType="1"/>
            <a:stCxn id="5124" idx="3"/>
            <a:endCxn id="5129" idx="0"/>
          </p:cNvCxnSpPr>
          <p:nvPr/>
        </p:nvCxnSpPr>
        <p:spPr bwMode="auto">
          <a:xfrm rot="5400000">
            <a:off x="2729812" y="4205596"/>
            <a:ext cx="2644775" cy="298450"/>
          </a:xfrm>
          <a:prstGeom prst="bentConnector3">
            <a:avLst>
              <a:gd name="adj1" fmla="val 50000"/>
            </a:avLst>
          </a:prstGeom>
          <a:noFill/>
          <a:ln w="3175" algn="ctr">
            <a:solidFill>
              <a:srgbClr val="002060"/>
            </a:solidFill>
            <a:round/>
            <a:headEnd/>
            <a:tailEnd/>
          </a:ln>
        </p:spPr>
      </p:cxnSp>
      <p:cxnSp>
        <p:nvCxnSpPr>
          <p:cNvPr id="74" name="Соединительная линия уступом 73"/>
          <p:cNvCxnSpPr>
            <a:stCxn id="5142" idx="0"/>
            <a:endCxn id="5143" idx="3"/>
          </p:cNvCxnSpPr>
          <p:nvPr/>
        </p:nvCxnSpPr>
        <p:spPr bwMode="auto">
          <a:xfrm rot="5400000" flipH="1" flipV="1">
            <a:off x="1640787" y="2435533"/>
            <a:ext cx="1039813" cy="611188"/>
          </a:xfrm>
          <a:prstGeom prst="bentConnector3">
            <a:avLst>
              <a:gd name="adj1" fmla="val 50000"/>
            </a:avLst>
          </a:prstGeom>
          <a:ln w="9525">
            <a:solidFill>
              <a:schemeClr val="tx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3" name="Rectangle 41"/>
          <p:cNvSpPr txBox="1">
            <a:spLocks noChangeArrowheads="1"/>
          </p:cNvSpPr>
          <p:nvPr/>
        </p:nvSpPr>
        <p:spPr bwMode="auto">
          <a:xfrm>
            <a:off x="1135063" y="0"/>
            <a:ext cx="8008937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ru-RU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Инженерно-экономический факультет</a:t>
            </a:r>
          </a:p>
          <a:p>
            <a:pPr algn="l">
              <a:defRPr/>
            </a:pPr>
            <a:endParaRPr lang="ru-RU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pPr algn="l">
              <a:defRPr/>
            </a:pPr>
            <a:r>
              <a:rPr lang="ru-RU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История</a:t>
            </a:r>
            <a:endParaRPr lang="en-US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4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2" cstate="print"/>
          <a:srcRect l="49421" t="32536" r="24174" b="37590"/>
          <a:stretch>
            <a:fillRect/>
          </a:stretch>
        </p:blipFill>
        <p:spPr bwMode="auto">
          <a:xfrm>
            <a:off x="414679" y="189097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5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2" cstate="print"/>
          <a:srcRect l="22528" t="31730" r="49726" b="37755"/>
          <a:stretch>
            <a:fillRect/>
          </a:stretch>
        </p:blipFill>
        <p:spPr bwMode="auto">
          <a:xfrm>
            <a:off x="416966" y="1097280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6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2" cstate="print"/>
          <a:srcRect l="37008" t="14221" r="37007" b="66758"/>
          <a:stretch>
            <a:fillRect/>
          </a:stretch>
        </p:blipFill>
        <p:spPr bwMode="auto">
          <a:xfrm>
            <a:off x="413308" y="29260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0313" y="1187354"/>
            <a:ext cx="4870450" cy="5670645"/>
          </a:xfrm>
        </p:spPr>
        <p:txBody>
          <a:bodyPr>
            <a:normAutofit/>
          </a:bodyPr>
          <a:lstStyle/>
          <a:p>
            <a:pPr marL="0">
              <a:buFont typeface="Arial" charset="0"/>
              <a:buNone/>
              <a:defRPr/>
            </a:pPr>
            <a:r>
              <a:rPr lang="ru-RU" sz="2000" dirty="0" smtClean="0">
                <a:solidFill>
                  <a:schemeClr val="tx2"/>
                </a:solidFill>
                <a:cs typeface="Times New Roman" pitchFamily="18" charset="0"/>
              </a:rPr>
              <a:t>Отличительная особенность подготовки экономистов в БГТУ </a:t>
            </a:r>
            <a:r>
              <a:rPr lang="ru-RU" sz="2000" b="0" dirty="0" smtClean="0">
                <a:solidFill>
                  <a:schemeClr val="tx2"/>
                </a:solidFill>
                <a:cs typeface="Times New Roman" pitchFamily="18" charset="0"/>
              </a:rPr>
              <a:t>-  получение знаний и навыков в экономике, технологии, технике,  организации производства и управлении, что является залогом их успешной профессиональной деятельности в условиях масштабной </a:t>
            </a:r>
            <a:r>
              <a:rPr lang="en-US" sz="2000" b="0" dirty="0" smtClean="0">
                <a:solidFill>
                  <a:schemeClr val="tx2"/>
                </a:solidFill>
                <a:cs typeface="Times New Roman" pitchFamily="18" charset="0"/>
              </a:rPr>
              <a:t/>
            </a:r>
            <a:br>
              <a:rPr lang="en-US" sz="2000" b="0" dirty="0" smtClean="0">
                <a:solidFill>
                  <a:schemeClr val="tx2"/>
                </a:solidFill>
                <a:cs typeface="Times New Roman" pitchFamily="18" charset="0"/>
              </a:rPr>
            </a:br>
            <a:r>
              <a:rPr lang="ru-RU" sz="2000" b="0" dirty="0" smtClean="0">
                <a:solidFill>
                  <a:schemeClr val="tx2"/>
                </a:solidFill>
                <a:cs typeface="Times New Roman" pitchFamily="18" charset="0"/>
              </a:rPr>
              <a:t>модернизации отечественного </a:t>
            </a:r>
            <a:r>
              <a:rPr lang="en-US" sz="2000" b="0" dirty="0" smtClean="0">
                <a:solidFill>
                  <a:schemeClr val="tx2"/>
                </a:solidFill>
                <a:cs typeface="Times New Roman" pitchFamily="18" charset="0"/>
              </a:rPr>
              <a:t/>
            </a:r>
            <a:br>
              <a:rPr lang="en-US" sz="2000" b="0" dirty="0" smtClean="0">
                <a:solidFill>
                  <a:schemeClr val="tx2"/>
                </a:solidFill>
                <a:cs typeface="Times New Roman" pitchFamily="18" charset="0"/>
              </a:rPr>
            </a:br>
            <a:r>
              <a:rPr lang="ru-RU" sz="2000" b="0" dirty="0" smtClean="0">
                <a:solidFill>
                  <a:schemeClr val="tx2"/>
                </a:solidFill>
                <a:cs typeface="Times New Roman" pitchFamily="18" charset="0"/>
              </a:rPr>
              <a:t>производства.</a:t>
            </a:r>
          </a:p>
          <a:p>
            <a:pPr marL="173038" indent="0" algn="just" eaLnBrk="1" hangingPunct="1">
              <a:buFont typeface="Arial" charset="0"/>
              <a:buNone/>
              <a:defRPr/>
            </a:pPr>
            <a:endParaRPr lang="ru-RU" sz="2000" b="0" dirty="0" smtClean="0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12" name="Текст 4"/>
          <p:cNvSpPr txBox="1">
            <a:spLocks/>
          </p:cNvSpPr>
          <p:nvPr/>
        </p:nvSpPr>
        <p:spPr>
          <a:xfrm>
            <a:off x="6059606" y="1811054"/>
            <a:ext cx="2798674" cy="4525104"/>
          </a:xfrm>
          <a:prstGeom prst="snip2DiagRect">
            <a:avLst/>
          </a:prstGeom>
          <a:solidFill>
            <a:srgbClr val="C0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buFont typeface="Arial" charset="0"/>
              <a:buNone/>
              <a:defRPr/>
            </a:pPr>
            <a:r>
              <a:rPr lang="ru-RU" sz="1900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cs typeface="Times New Roman" pitchFamily="18" charset="0"/>
              </a:rPr>
              <a:t>Конкурентное преимущество наших выпускников</a:t>
            </a:r>
          </a:p>
          <a:p>
            <a:pPr>
              <a:lnSpc>
                <a:spcPct val="80000"/>
              </a:lnSpc>
              <a:buFont typeface="Arial" charset="0"/>
              <a:buNone/>
              <a:defRPr/>
            </a:pPr>
            <a:r>
              <a:rPr lang="ru-RU" sz="1900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cs typeface="Times New Roman" pitchFamily="18" charset="0"/>
              </a:rPr>
              <a:t>обеспечивается синтезом получаемых ими</a:t>
            </a:r>
          </a:p>
          <a:p>
            <a:pPr>
              <a:lnSpc>
                <a:spcPct val="80000"/>
              </a:lnSpc>
              <a:buFont typeface="Arial" charset="0"/>
              <a:buNone/>
              <a:defRPr/>
            </a:pPr>
            <a:r>
              <a:rPr lang="ru-RU" sz="1900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cs typeface="Times New Roman" pitchFamily="18" charset="0"/>
              </a:rPr>
              <a:t>экономических и инженерно-технических знаний  </a:t>
            </a:r>
          </a:p>
        </p:txBody>
      </p:sp>
      <p:sp>
        <p:nvSpPr>
          <p:cNvPr id="11" name="Rectangle 41"/>
          <p:cNvSpPr txBox="1">
            <a:spLocks noChangeArrowheads="1"/>
          </p:cNvSpPr>
          <p:nvPr/>
        </p:nvSpPr>
        <p:spPr bwMode="auto">
          <a:xfrm>
            <a:off x="1135063" y="0"/>
            <a:ext cx="8008937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ru-RU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Инженерно-экономический факультет</a:t>
            </a:r>
          </a:p>
          <a:p>
            <a:pPr algn="l">
              <a:defRPr/>
            </a:pPr>
            <a:r>
              <a:rPr lang="ru-RU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</a:br>
            <a:r>
              <a:rPr lang="ru-RU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Преимущество</a:t>
            </a:r>
            <a:endParaRPr lang="en-US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3" cstate="print"/>
          <a:srcRect l="49421" t="32536" r="24174" b="37590"/>
          <a:stretch>
            <a:fillRect/>
          </a:stretch>
        </p:blipFill>
        <p:spPr bwMode="auto">
          <a:xfrm>
            <a:off x="414679" y="189097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4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3" cstate="print"/>
          <a:srcRect l="22528" t="31730" r="49726" b="37755"/>
          <a:stretch>
            <a:fillRect/>
          </a:stretch>
        </p:blipFill>
        <p:spPr bwMode="auto">
          <a:xfrm>
            <a:off x="416966" y="1097280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5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3" cstate="print"/>
          <a:srcRect l="37008" t="14221" r="37007" b="66758"/>
          <a:stretch>
            <a:fillRect/>
          </a:stretch>
        </p:blipFill>
        <p:spPr bwMode="auto">
          <a:xfrm>
            <a:off x="413308" y="29260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122" name="Picture 2" descr="C:\Users\Marina\Desktop\01145726.414683.5707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6877" y="4433533"/>
            <a:ext cx="3600000" cy="2057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Содержимое 2"/>
          <p:cNvSpPr>
            <a:spLocks noGrp="1"/>
          </p:cNvSpPr>
          <p:nvPr>
            <p:ph idx="1"/>
          </p:nvPr>
        </p:nvSpPr>
        <p:spPr>
          <a:xfrm>
            <a:off x="1230313" y="2852382"/>
            <a:ext cx="7708900" cy="3780429"/>
          </a:xfrm>
        </p:spPr>
        <p:txBody>
          <a:bodyPr/>
          <a:lstStyle/>
          <a:p>
            <a:pPr algn="r">
              <a:buFont typeface="Wingdings" pitchFamily="2" charset="2"/>
              <a:buNone/>
              <a:defRPr/>
            </a:pPr>
            <a:r>
              <a:rPr lang="ru-RU" sz="2000" dirty="0" smtClean="0">
                <a:solidFill>
                  <a:schemeClr val="tx2"/>
                </a:solidFill>
              </a:rPr>
              <a:t>Специальность </a:t>
            </a:r>
          </a:p>
          <a:p>
            <a:pPr algn="r"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rgbClr val="C00000"/>
                </a:solidFill>
              </a:rPr>
              <a:t>«Экономика и управление»</a:t>
            </a:r>
          </a:p>
          <a:p>
            <a:pPr algn="r">
              <a:buNone/>
              <a:defRPr/>
            </a:pPr>
            <a:r>
              <a:rPr lang="ru-RU" sz="1800" b="0" dirty="0" err="1" smtClean="0">
                <a:solidFill>
                  <a:schemeClr val="tx2"/>
                </a:solidFill>
              </a:rPr>
              <a:t>профилизации</a:t>
            </a:r>
            <a:r>
              <a:rPr lang="ru-RU" sz="1800" b="0" dirty="0" smtClean="0">
                <a:solidFill>
                  <a:schemeClr val="tx2"/>
                </a:solidFill>
              </a:rPr>
              <a:t>: в химической промышленности,</a:t>
            </a:r>
          </a:p>
          <a:p>
            <a:pPr algn="r">
              <a:buFont typeface="Wingdings" pitchFamily="2" charset="2"/>
              <a:buNone/>
              <a:defRPr/>
            </a:pPr>
            <a:r>
              <a:rPr lang="ru-RU" sz="1800" b="0" dirty="0" smtClean="0">
                <a:solidFill>
                  <a:schemeClr val="tx2"/>
                </a:solidFill>
              </a:rPr>
              <a:t>лесном комплексе,</a:t>
            </a:r>
          </a:p>
          <a:p>
            <a:pPr algn="r">
              <a:buFont typeface="Wingdings" pitchFamily="2" charset="2"/>
              <a:buNone/>
              <a:defRPr/>
            </a:pPr>
            <a:r>
              <a:rPr lang="ru-RU" sz="1800" b="0" dirty="0">
                <a:solidFill>
                  <a:schemeClr val="tx2"/>
                </a:solidFill>
              </a:rPr>
              <a:t>п</a:t>
            </a:r>
            <a:r>
              <a:rPr lang="ru-RU" sz="1800" b="0" dirty="0" smtClean="0">
                <a:solidFill>
                  <a:schemeClr val="tx2"/>
                </a:solidFill>
              </a:rPr>
              <a:t>ромышленности строительных материалов</a:t>
            </a:r>
            <a:endParaRPr lang="ru-RU" sz="2000" b="0" dirty="0" smtClean="0">
              <a:solidFill>
                <a:schemeClr val="tx2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ru-RU" sz="1800" b="0" dirty="0" smtClean="0">
                <a:solidFill>
                  <a:schemeClr val="tx2"/>
                </a:solidFill>
              </a:rPr>
              <a:t>Квалификация: </a:t>
            </a:r>
            <a: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Экономист. Менеджер</a:t>
            </a:r>
            <a:endParaRPr lang="ru-RU" sz="20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 typeface="Wingdings" pitchFamily="2" charset="2"/>
              <a:buNone/>
              <a:defRPr/>
            </a:pPr>
            <a:r>
              <a:rPr lang="ru-RU" sz="18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«Нам нравится то, чему мы учимся, а еще больше то, что мы умеем и делаем»</a:t>
            </a:r>
          </a:p>
          <a:p>
            <a:pPr>
              <a:buNone/>
              <a:defRPr/>
            </a:pPr>
            <a:r>
              <a:rPr lang="ru-RU" sz="1400" dirty="0" smtClean="0">
                <a:solidFill>
                  <a:schemeClr val="tx2"/>
                </a:solidFill>
              </a:rPr>
              <a:t>Тел.: </a:t>
            </a:r>
            <a:r>
              <a:rPr lang="ru-RU" sz="1800" dirty="0" smtClean="0">
                <a:solidFill>
                  <a:schemeClr val="tx2"/>
                </a:solidFill>
              </a:rPr>
              <a:t> 	    +375 17 328-45-37</a:t>
            </a:r>
          </a:p>
          <a:p>
            <a:pPr>
              <a:buNone/>
              <a:defRPr/>
            </a:pPr>
            <a:r>
              <a:rPr lang="ru-RU" sz="1400" dirty="0" err="1" smtClean="0">
                <a:solidFill>
                  <a:schemeClr val="tx2"/>
                </a:solidFill>
              </a:rPr>
              <a:t>Cайт</a:t>
            </a:r>
            <a:r>
              <a:rPr lang="ru-RU" sz="1400" dirty="0" smtClean="0">
                <a:solidFill>
                  <a:schemeClr val="tx2"/>
                </a:solidFill>
              </a:rPr>
              <a:t>:</a:t>
            </a:r>
            <a:r>
              <a:rPr lang="ru-RU" sz="1600" dirty="0" smtClean="0">
                <a:solidFill>
                  <a:schemeClr val="tx2"/>
                </a:solidFill>
              </a:rPr>
              <a:t>	    </a:t>
            </a:r>
            <a:r>
              <a:rPr lang="en-US" sz="1800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www.</a:t>
            </a:r>
            <a:r>
              <a:rPr lang="ru-RU" sz="1800" cap="all" dirty="0" err="1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ief.belstu.by</a:t>
            </a:r>
            <a:r>
              <a:rPr lang="en-GB" sz="1800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/faculties/</a:t>
            </a:r>
            <a:r>
              <a:rPr lang="en-GB" sz="1800" cap="all" dirty="0" err="1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ief</a:t>
            </a:r>
            <a:r>
              <a:rPr lang="en-GB" sz="1800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/</a:t>
            </a:r>
            <a:r>
              <a:rPr lang="en-GB" sz="1800" cap="all" dirty="0" err="1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eiunp</a:t>
            </a:r>
            <a:endParaRPr lang="ru-RU" sz="1800" cap="all" dirty="0" smtClean="0">
              <a:ln w="0"/>
              <a:solidFill>
                <a:schemeClr val="tx2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>
              <a:buNone/>
              <a:defRPr/>
            </a:pPr>
            <a:r>
              <a:rPr lang="ru-RU" sz="1400" dirty="0" err="1" smtClean="0">
                <a:solidFill>
                  <a:schemeClr val="tx2"/>
                </a:solidFill>
              </a:rPr>
              <a:t>ВКонтакте</a:t>
            </a:r>
            <a:r>
              <a:rPr lang="ru-RU" sz="1400" dirty="0" smtClean="0">
                <a:solidFill>
                  <a:schemeClr val="tx2"/>
                </a:solidFill>
              </a:rPr>
              <a:t>:    </a:t>
            </a:r>
            <a:r>
              <a:rPr lang="ru-RU" sz="1800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HTTPS://VK.COM/ECONOMY_AND_MANAGEMENT</a:t>
            </a:r>
          </a:p>
          <a:p>
            <a:pPr>
              <a:buNone/>
              <a:defRPr/>
            </a:pPr>
            <a:endParaRPr lang="ru-RU" sz="1800" cap="all" dirty="0" smtClean="0">
              <a:ln w="0"/>
              <a:solidFill>
                <a:schemeClr val="tx2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>
              <a:buFont typeface="Wingdings" pitchFamily="2" charset="2"/>
              <a:buNone/>
              <a:defRPr/>
            </a:pPr>
            <a:endParaRPr lang="ru-RU" sz="1800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None/>
              <a:defRPr/>
            </a:pPr>
            <a:r>
              <a:rPr lang="ru-RU" sz="2000" dirty="0" smtClean="0">
                <a:solidFill>
                  <a:schemeClr val="tx2"/>
                </a:solidFill>
              </a:rPr>
              <a:t/>
            </a:r>
            <a:br>
              <a:rPr lang="ru-RU" sz="2000" dirty="0" smtClean="0">
                <a:solidFill>
                  <a:schemeClr val="tx2"/>
                </a:solidFill>
              </a:rPr>
            </a:br>
            <a:r>
              <a:rPr lang="ru-RU" sz="2000" dirty="0" smtClean="0">
                <a:solidFill>
                  <a:schemeClr val="tx2"/>
                </a:solidFill>
              </a:rPr>
              <a:t> </a:t>
            </a:r>
          </a:p>
          <a:p>
            <a:pPr>
              <a:defRPr/>
            </a:pPr>
            <a:endParaRPr lang="ru-RU" sz="2000" dirty="0" smtClean="0">
              <a:solidFill>
                <a:schemeClr val="tx2"/>
              </a:solidFill>
            </a:endParaRPr>
          </a:p>
        </p:txBody>
      </p:sp>
      <p:pic>
        <p:nvPicPr>
          <p:cNvPr id="8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2" cstate="print"/>
          <a:srcRect l="49421" t="32536" r="24174" b="37590"/>
          <a:stretch>
            <a:fillRect/>
          </a:stretch>
        </p:blipFill>
        <p:spPr bwMode="auto">
          <a:xfrm>
            <a:off x="414679" y="189097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2" cstate="print"/>
          <a:srcRect l="22528" t="31730" r="49726" b="37755"/>
          <a:stretch>
            <a:fillRect/>
          </a:stretch>
        </p:blipFill>
        <p:spPr bwMode="auto">
          <a:xfrm>
            <a:off x="416966" y="1097280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2" cstate="print"/>
          <a:srcRect l="37008" t="14221" r="37007" b="66758"/>
          <a:stretch>
            <a:fillRect/>
          </a:stretch>
        </p:blipFill>
        <p:spPr bwMode="auto">
          <a:xfrm>
            <a:off x="413308" y="29260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0727" name="Picture 4" descr="https://www.belstu.by/gallery/123/825X154/logotip2.jpg"/>
          <p:cNvPicPr>
            <a:picLocks noChangeAspect="1" noChangeArrowheads="1"/>
          </p:cNvPicPr>
          <p:nvPr/>
        </p:nvPicPr>
        <p:blipFill>
          <a:blip r:embed="rId3" cstate="print"/>
          <a:srcRect l="68477" r="13821"/>
          <a:stretch>
            <a:fillRect/>
          </a:stretch>
        </p:blipFill>
        <p:spPr bwMode="auto">
          <a:xfrm>
            <a:off x="7410734" y="480421"/>
            <a:ext cx="1559090" cy="1645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41"/>
          <p:cNvSpPr txBox="1">
            <a:spLocks noChangeArrowheads="1"/>
          </p:cNvSpPr>
          <p:nvPr/>
        </p:nvSpPr>
        <p:spPr bwMode="auto">
          <a:xfrm>
            <a:off x="1135063" y="0"/>
            <a:ext cx="8008937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ru-RU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Инженерно-экономический факультет</a:t>
            </a:r>
          </a:p>
          <a:p>
            <a:pPr algn="l">
              <a:defRPr/>
            </a:pPr>
            <a:r>
              <a:rPr lang="ru-RU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</a:br>
            <a:r>
              <a:rPr lang="ru-RU" kern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Кафедра экономики и управления на предприятиях</a:t>
            </a:r>
            <a:endParaRPr lang="en-US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Picture 2" descr="C:\Users\Marina\Desktop\572binary-options-Signals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2390" y="1132766"/>
            <a:ext cx="3240679" cy="2160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2" descr="C:\Documents and Settings\Admin\Рабочий стол\emblema4-1.pn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6844" t="11339" r="11044" b="17790"/>
          <a:stretch>
            <a:fillRect/>
          </a:stretch>
        </p:blipFill>
        <p:spPr bwMode="auto">
          <a:xfrm>
            <a:off x="7158037" y="912741"/>
            <a:ext cx="1985963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одержимое 2"/>
          <p:cNvSpPr txBox="1">
            <a:spLocks/>
          </p:cNvSpPr>
          <p:nvPr/>
        </p:nvSpPr>
        <p:spPr bwMode="auto">
          <a:xfrm>
            <a:off x="1230313" y="2893325"/>
            <a:ext cx="7708900" cy="363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eaLnBrk="0" hangingPunct="0">
              <a:spcBef>
                <a:spcPct val="20000"/>
              </a:spcBef>
              <a:buSzPct val="85000"/>
              <a:buFont typeface="Wingdings" pitchFamily="2" charset="2"/>
              <a:buNone/>
              <a:defRPr/>
            </a:pPr>
            <a:r>
              <a:rPr lang="ru-RU" sz="2000" dirty="0" smtClean="0">
                <a:solidFill>
                  <a:schemeClr val="tx2"/>
                </a:solidFill>
              </a:rPr>
              <a:t>Специальность</a:t>
            </a:r>
            <a:endParaRPr lang="ru-RU" sz="2000" kern="0" dirty="0" smtClean="0">
              <a:solidFill>
                <a:schemeClr val="tx2"/>
              </a:solidFill>
              <a:latin typeface="+mn-lt"/>
            </a:endParaRPr>
          </a:p>
          <a:p>
            <a:pPr marL="342900" indent="-342900" algn="r" eaLnBrk="0" hangingPunct="0">
              <a:spcBef>
                <a:spcPct val="20000"/>
              </a:spcBef>
              <a:buSzPct val="85000"/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rgbClr val="C00000"/>
                </a:solidFill>
                <a:latin typeface="+mn-lt"/>
              </a:rPr>
              <a:t>«</a:t>
            </a:r>
            <a:r>
              <a:rPr lang="ru-RU" sz="2400" dirty="0">
                <a:solidFill>
                  <a:srgbClr val="C00000"/>
                </a:solidFill>
                <a:latin typeface="+mn-lt"/>
              </a:rPr>
              <a:t>Менеджмент»</a:t>
            </a:r>
          </a:p>
          <a:p>
            <a:pPr marL="342900" indent="-342900" algn="r" eaLnBrk="0" hangingPunct="0">
              <a:spcBef>
                <a:spcPct val="20000"/>
              </a:spcBef>
              <a:buSzPct val="85000"/>
              <a:buFont typeface="Wingdings" pitchFamily="2" charset="2"/>
              <a:buNone/>
              <a:defRPr/>
            </a:pPr>
            <a:r>
              <a:rPr lang="ru-RU" b="0" kern="0" dirty="0" err="1">
                <a:solidFill>
                  <a:schemeClr val="tx2"/>
                </a:solidFill>
              </a:rPr>
              <a:t>профилизация</a:t>
            </a:r>
            <a:r>
              <a:rPr lang="ru-RU" b="0" kern="0" dirty="0">
                <a:solidFill>
                  <a:schemeClr val="tx2"/>
                </a:solidFill>
              </a:rPr>
              <a:t>: </a:t>
            </a:r>
            <a:r>
              <a:rPr lang="ru-RU" b="0" kern="0" dirty="0" smtClean="0">
                <a:solidFill>
                  <a:schemeClr val="tx2"/>
                </a:solidFill>
                <a:latin typeface="+mn-lt"/>
              </a:rPr>
              <a:t>международный менеджмент</a:t>
            </a:r>
            <a:endParaRPr lang="ru-RU" b="0" kern="0" dirty="0">
              <a:solidFill>
                <a:schemeClr val="tx2"/>
              </a:solidFill>
              <a:latin typeface="+mn-lt"/>
            </a:endParaRPr>
          </a:p>
          <a:p>
            <a:pPr marL="342900" indent="-342900" algn="l" eaLnBrk="0" hangingPunct="0">
              <a:spcBef>
                <a:spcPct val="20000"/>
              </a:spcBef>
              <a:buSzPct val="85000"/>
              <a:buFont typeface="Wingdings" pitchFamily="2" charset="2"/>
              <a:buNone/>
              <a:defRPr/>
            </a:pPr>
            <a:r>
              <a:rPr lang="ru-RU" sz="2000" b="0" kern="0" dirty="0" smtClean="0">
                <a:solidFill>
                  <a:schemeClr val="tx2"/>
                </a:solidFill>
                <a:latin typeface="+mn-lt"/>
              </a:rPr>
              <a:t>Квалификация</a:t>
            </a:r>
            <a:r>
              <a:rPr lang="ru-RU" sz="2000" b="0" kern="0" dirty="0">
                <a:solidFill>
                  <a:schemeClr val="tx2"/>
                </a:solidFill>
                <a:latin typeface="+mn-lt"/>
              </a:rPr>
              <a:t>:</a:t>
            </a:r>
          </a:p>
          <a:p>
            <a:pPr marL="342900" indent="-342900" algn="l" eaLnBrk="0" hangingPunct="0">
              <a:spcBef>
                <a:spcPct val="20000"/>
              </a:spcBef>
              <a:buSzPct val="85000"/>
              <a:defRPr/>
            </a:pPr>
            <a:r>
              <a:rPr lang="ru-RU" sz="20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Менеджер. Экономист</a:t>
            </a:r>
            <a:endParaRPr lang="ru-RU" sz="2000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SzPct val="85000"/>
              <a:buFont typeface="Wingdings" pitchFamily="2" charset="2"/>
              <a:buNone/>
              <a:defRPr/>
            </a:pPr>
            <a:r>
              <a:rPr lang="ru-RU" sz="2000" i="1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</a:t>
            </a:r>
            <a:r>
              <a:rPr lang="ru-RU" sz="2000" i="1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Креативный</a:t>
            </a:r>
            <a:r>
              <a:rPr lang="ru-RU" sz="2000" i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менеджер </a:t>
            </a:r>
            <a:r>
              <a:rPr lang="ru-RU" sz="2000" i="1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 будущее </a:t>
            </a:r>
            <a:r>
              <a:rPr lang="ru-RU" sz="2000" i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современных компаний</a:t>
            </a:r>
            <a:r>
              <a:rPr lang="ru-RU" sz="2000" i="1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!»</a:t>
            </a:r>
            <a:endParaRPr lang="en-US" sz="2000" i="1" kern="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l">
              <a:buNone/>
              <a:defRPr/>
            </a:pPr>
            <a:r>
              <a:rPr lang="ru-RU" sz="1600" dirty="0" smtClean="0">
                <a:solidFill>
                  <a:schemeClr val="tx2"/>
                </a:solidFill>
              </a:rPr>
              <a:t>Тел.: </a:t>
            </a:r>
            <a:r>
              <a:rPr lang="ru-RU" sz="2000" dirty="0" smtClean="0">
                <a:solidFill>
                  <a:schemeClr val="tx2"/>
                </a:solidFill>
              </a:rPr>
              <a:t> 	      +375 17 364-</a:t>
            </a:r>
            <a:r>
              <a:rPr lang="ru-RU" sz="2000" dirty="0">
                <a:solidFill>
                  <a:schemeClr val="tx2"/>
                </a:solidFill>
              </a:rPr>
              <a:t>9</a:t>
            </a:r>
            <a:r>
              <a:rPr lang="en-US" sz="2000" dirty="0" smtClean="0">
                <a:solidFill>
                  <a:schemeClr val="tx2"/>
                </a:solidFill>
              </a:rPr>
              <a:t>3</a:t>
            </a:r>
            <a:r>
              <a:rPr lang="ru-RU" sz="2000" dirty="0" smtClean="0">
                <a:solidFill>
                  <a:schemeClr val="tx2"/>
                </a:solidFill>
              </a:rPr>
              <a:t>-</a:t>
            </a:r>
            <a:r>
              <a:rPr lang="en-US" sz="2000" dirty="0" smtClean="0">
                <a:solidFill>
                  <a:schemeClr val="tx2"/>
                </a:solidFill>
              </a:rPr>
              <a:t>66</a:t>
            </a:r>
            <a:endParaRPr lang="ru-RU" sz="2000" dirty="0" smtClean="0">
              <a:solidFill>
                <a:schemeClr val="tx2"/>
              </a:solidFill>
            </a:endParaRPr>
          </a:p>
          <a:p>
            <a:pPr algn="l">
              <a:buNone/>
              <a:defRPr/>
            </a:pPr>
            <a:r>
              <a:rPr lang="ru-RU" sz="1600" dirty="0" err="1" smtClean="0">
                <a:solidFill>
                  <a:schemeClr val="tx2"/>
                </a:solidFill>
              </a:rPr>
              <a:t>Cайт</a:t>
            </a:r>
            <a:r>
              <a:rPr lang="ru-RU" sz="1600" dirty="0" smtClean="0">
                <a:solidFill>
                  <a:schemeClr val="tx2"/>
                </a:solidFill>
              </a:rPr>
              <a:t>:</a:t>
            </a:r>
            <a:r>
              <a:rPr lang="ru-RU" sz="2000" dirty="0" smtClean="0">
                <a:solidFill>
                  <a:schemeClr val="tx2"/>
                </a:solidFill>
              </a:rPr>
              <a:t>	      </a:t>
            </a:r>
            <a:r>
              <a:rPr lang="en-US" sz="2000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www.</a:t>
            </a:r>
            <a:r>
              <a:rPr lang="ru-RU" sz="2000" cap="all" dirty="0" err="1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ief.belstu.by</a:t>
            </a:r>
            <a:r>
              <a:rPr lang="en-GB" sz="2000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/faculties/</a:t>
            </a:r>
            <a:r>
              <a:rPr lang="en-GB" sz="2000" cap="all" dirty="0" err="1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ief</a:t>
            </a:r>
            <a:r>
              <a:rPr lang="en-GB" sz="2000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/</a:t>
            </a:r>
            <a:r>
              <a:rPr lang="en-GB" sz="2000" cap="all" dirty="0" err="1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mieg</a:t>
            </a:r>
            <a:endParaRPr lang="ru-RU" sz="2000" cap="all" dirty="0" smtClean="0">
              <a:ln w="0"/>
              <a:solidFill>
                <a:schemeClr val="tx2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l">
              <a:defRPr/>
            </a:pPr>
            <a:r>
              <a:rPr lang="ru-RU" sz="1600" dirty="0" err="1" smtClean="0">
                <a:solidFill>
                  <a:schemeClr val="tx2"/>
                </a:solidFill>
              </a:rPr>
              <a:t>ВКонтакте</a:t>
            </a:r>
            <a:r>
              <a:rPr lang="ru-RU" sz="1600" dirty="0" smtClean="0">
                <a:solidFill>
                  <a:schemeClr val="tx2"/>
                </a:solidFill>
              </a:rPr>
              <a:t>:    </a:t>
            </a:r>
            <a:r>
              <a:rPr lang="en-GB" sz="2000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https://vk.com/mtbiur_belstu</a:t>
            </a:r>
            <a:endParaRPr lang="ru-RU" sz="2000" cap="all" dirty="0" smtClean="0">
              <a:ln w="0"/>
              <a:solidFill>
                <a:schemeClr val="tx2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l">
              <a:defRPr/>
            </a:pPr>
            <a:r>
              <a:rPr lang="en-GB" sz="1600" dirty="0" err="1" smtClean="0">
                <a:solidFill>
                  <a:schemeClr val="tx2"/>
                </a:solidFill>
              </a:rPr>
              <a:t>Instagram</a:t>
            </a:r>
            <a:r>
              <a:rPr lang="en-GB" sz="1600" dirty="0" smtClean="0">
                <a:solidFill>
                  <a:schemeClr val="tx2"/>
                </a:solidFill>
              </a:rPr>
              <a:t>: </a:t>
            </a:r>
            <a:r>
              <a:rPr lang="ru-RU" sz="1600" dirty="0" smtClean="0">
                <a:solidFill>
                  <a:schemeClr val="tx2"/>
                </a:solidFill>
              </a:rPr>
              <a:t>    </a:t>
            </a:r>
            <a:r>
              <a:rPr lang="en-GB" sz="2000" cap="all" dirty="0" err="1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kafedra_mtbiur_belstu</a:t>
            </a:r>
            <a:endParaRPr lang="en-GB" sz="2000" cap="all" dirty="0" smtClean="0">
              <a:ln w="0"/>
              <a:solidFill>
                <a:schemeClr val="tx2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l">
              <a:defRPr/>
            </a:pPr>
            <a:endParaRPr lang="en-GB" sz="2000" cap="all" dirty="0" smtClean="0">
              <a:ln w="0"/>
              <a:solidFill>
                <a:schemeClr val="tx2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l">
              <a:buNone/>
              <a:defRPr/>
            </a:pPr>
            <a:endParaRPr lang="ru-RU" sz="2000" cap="all" dirty="0" smtClean="0">
              <a:ln w="0"/>
              <a:solidFill>
                <a:schemeClr val="tx2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marL="342900" indent="-342900" eaLnBrk="0" hangingPunct="0">
              <a:spcBef>
                <a:spcPct val="20000"/>
              </a:spcBef>
              <a:buSzPct val="85000"/>
              <a:buFont typeface="Wingdings" pitchFamily="2" charset="2"/>
              <a:buNone/>
              <a:defRPr/>
            </a:pPr>
            <a:endParaRPr lang="ru-RU" sz="2000" i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342900" indent="-342900" algn="l" eaLnBrk="0" hangingPunct="0">
              <a:spcBef>
                <a:spcPct val="20000"/>
              </a:spcBef>
              <a:buSzPct val="85000"/>
              <a:buFont typeface="Wingdings" pitchFamily="2" charset="2"/>
              <a:buNone/>
              <a:defRPr/>
            </a:pPr>
            <a:r>
              <a:rPr lang="ru-RU" sz="2000" kern="0" dirty="0">
                <a:solidFill>
                  <a:schemeClr val="tx2"/>
                </a:solidFill>
                <a:latin typeface="+mn-lt"/>
              </a:rPr>
              <a:t/>
            </a:r>
            <a:br>
              <a:rPr lang="ru-RU" sz="2000" kern="0" dirty="0">
                <a:solidFill>
                  <a:schemeClr val="tx2"/>
                </a:solidFill>
                <a:latin typeface="+mn-lt"/>
              </a:rPr>
            </a:br>
            <a:r>
              <a:rPr lang="ru-RU" sz="2000" kern="0" dirty="0">
                <a:solidFill>
                  <a:schemeClr val="tx2"/>
                </a:solidFill>
                <a:latin typeface="+mn-lt"/>
              </a:rPr>
              <a:t> </a:t>
            </a:r>
          </a:p>
          <a:p>
            <a:pPr marL="342900" indent="-342900" algn="l" eaLnBrk="0" hangingPunct="0">
              <a:spcBef>
                <a:spcPct val="20000"/>
              </a:spcBef>
              <a:buSzPct val="85000"/>
              <a:buFont typeface="Wingdings" pitchFamily="2" charset="2"/>
              <a:buChar char="£"/>
              <a:defRPr/>
            </a:pPr>
            <a:endParaRPr lang="ru-RU" sz="2000" kern="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3795" name="AutoShape 2" descr="https://www.belstu.by/gallery/619/294X328/logotip-kafedry-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3" cstate="print"/>
          <a:srcRect l="49421" t="32536" r="24174" b="37590"/>
          <a:stretch>
            <a:fillRect/>
          </a:stretch>
        </p:blipFill>
        <p:spPr bwMode="auto">
          <a:xfrm>
            <a:off x="414679" y="189097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3" cstate="print"/>
          <a:srcRect l="22528" t="31730" r="49726" b="37755"/>
          <a:stretch>
            <a:fillRect/>
          </a:stretch>
        </p:blipFill>
        <p:spPr bwMode="auto">
          <a:xfrm>
            <a:off x="416966" y="1097280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3" cstate="print"/>
          <a:srcRect l="37008" t="14221" r="37007" b="66758"/>
          <a:stretch>
            <a:fillRect/>
          </a:stretch>
        </p:blipFill>
        <p:spPr bwMode="auto">
          <a:xfrm>
            <a:off x="413308" y="29260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1" name="Rectangle 41"/>
          <p:cNvSpPr txBox="1">
            <a:spLocks noChangeArrowheads="1"/>
          </p:cNvSpPr>
          <p:nvPr/>
        </p:nvSpPr>
        <p:spPr bwMode="auto">
          <a:xfrm>
            <a:off x="1135063" y="0"/>
            <a:ext cx="8008937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ru-RU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Инженерно-экономический факультет</a:t>
            </a:r>
          </a:p>
          <a:p>
            <a:pPr algn="l">
              <a:tabLst>
                <a:tab pos="5554663" algn="l"/>
              </a:tabLst>
              <a:defRPr/>
            </a:pPr>
            <a:r>
              <a:rPr lang="ru-RU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</a:br>
            <a:r>
              <a:rPr lang="ru-RU" sz="1700" kern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Кафедра менеджмента, технологий бизнеса и устойчивого развития</a:t>
            </a:r>
            <a:endParaRPr lang="en-US" sz="1700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Users\Marina\Desktop\standard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4053" y="1446661"/>
            <a:ext cx="3600000" cy="2131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2"/>
          <p:cNvSpPr txBox="1">
            <a:spLocks/>
          </p:cNvSpPr>
          <p:nvPr/>
        </p:nvSpPr>
        <p:spPr bwMode="auto">
          <a:xfrm>
            <a:off x="1230313" y="3084394"/>
            <a:ext cx="7708900" cy="344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eaLnBrk="0" hangingPunct="0">
              <a:spcBef>
                <a:spcPct val="20000"/>
              </a:spcBef>
              <a:buSzPct val="85000"/>
              <a:buFont typeface="Wingdings" pitchFamily="2" charset="2"/>
              <a:buNone/>
              <a:defRPr/>
            </a:pPr>
            <a:r>
              <a:rPr lang="ru-RU" sz="2400" kern="0" dirty="0">
                <a:solidFill>
                  <a:schemeClr val="tx2"/>
                </a:solidFill>
                <a:latin typeface="+mn-lt"/>
              </a:rPr>
              <a:t>	</a:t>
            </a:r>
            <a:r>
              <a:rPr lang="ru-RU" sz="2000" dirty="0" smtClean="0">
                <a:solidFill>
                  <a:schemeClr val="tx2"/>
                </a:solidFill>
              </a:rPr>
              <a:t>Специальность</a:t>
            </a:r>
            <a:endParaRPr lang="ru-RU" sz="2400" kern="0" dirty="0" smtClean="0">
              <a:solidFill>
                <a:schemeClr val="tx2"/>
              </a:solidFill>
            </a:endParaRPr>
          </a:p>
          <a:p>
            <a:pPr marL="342900" indent="-342900" algn="r" eaLnBrk="0" hangingPunct="0">
              <a:spcBef>
                <a:spcPct val="20000"/>
              </a:spcBef>
              <a:buSzPct val="85000"/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rgbClr val="C00000"/>
                </a:solidFill>
              </a:rPr>
              <a:t>«Менеджмент»</a:t>
            </a:r>
            <a:endParaRPr lang="ru-RU" sz="2200" dirty="0" smtClean="0">
              <a:solidFill>
                <a:srgbClr val="C00000"/>
              </a:solidFill>
            </a:endParaRPr>
          </a:p>
          <a:p>
            <a:pPr marL="342900" indent="-342900" algn="r" eaLnBrk="0" hangingPunct="0">
              <a:spcBef>
                <a:spcPct val="20000"/>
              </a:spcBef>
              <a:buSzPct val="85000"/>
              <a:buFont typeface="Wingdings" pitchFamily="2" charset="2"/>
              <a:buNone/>
              <a:defRPr/>
            </a:pPr>
            <a:r>
              <a:rPr lang="ru-RU" sz="2000" b="0" kern="0" dirty="0" err="1" smtClean="0">
                <a:solidFill>
                  <a:schemeClr val="tx2"/>
                </a:solidFill>
                <a:latin typeface="+mn-lt"/>
              </a:rPr>
              <a:t>профилизация</a:t>
            </a:r>
            <a:r>
              <a:rPr lang="ru-RU" sz="2000" b="0" kern="0" dirty="0" smtClean="0">
                <a:solidFill>
                  <a:schemeClr val="tx2"/>
                </a:solidFill>
                <a:latin typeface="+mn-lt"/>
              </a:rPr>
              <a:t>: недвижимость и бизнес-анализ</a:t>
            </a:r>
            <a:endParaRPr lang="ru-RU" sz="2000" b="0" kern="0" dirty="0">
              <a:solidFill>
                <a:schemeClr val="tx2"/>
              </a:solidFill>
              <a:latin typeface="+mn-lt"/>
            </a:endParaRPr>
          </a:p>
          <a:p>
            <a:pPr marL="342900" indent="-342900" algn="l" eaLnBrk="0" hangingPunct="0">
              <a:spcBef>
                <a:spcPct val="20000"/>
              </a:spcBef>
              <a:buSzPct val="85000"/>
              <a:buFont typeface="Wingdings" pitchFamily="2" charset="2"/>
              <a:buNone/>
              <a:defRPr/>
            </a:pPr>
            <a:r>
              <a:rPr lang="ru-RU" sz="2000" b="0" kern="0" dirty="0" smtClean="0">
                <a:solidFill>
                  <a:schemeClr val="tx2"/>
                </a:solidFill>
                <a:latin typeface="+mn-lt"/>
              </a:rPr>
              <a:t>Квалификация</a:t>
            </a:r>
            <a:r>
              <a:rPr lang="ru-RU" sz="2000" b="0" kern="0" dirty="0">
                <a:solidFill>
                  <a:schemeClr val="tx2"/>
                </a:solidFill>
                <a:latin typeface="+mn-lt"/>
              </a:rPr>
              <a:t>:</a:t>
            </a:r>
          </a:p>
          <a:p>
            <a:pPr marL="342900" indent="-342900" algn="l" eaLnBrk="0" hangingPunct="0">
              <a:spcBef>
                <a:spcPct val="20000"/>
              </a:spcBef>
              <a:buSzPct val="85000"/>
              <a:defRPr/>
            </a:pPr>
            <a:r>
              <a:rPr lang="ru-RU" sz="20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Менеджер. Экономист</a:t>
            </a:r>
            <a:endParaRPr lang="ru-RU" sz="2000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SzPct val="85000"/>
              <a:buFont typeface="Wingdings" pitchFamily="2" charset="2"/>
              <a:buNone/>
              <a:defRPr/>
            </a:pPr>
            <a:r>
              <a:rPr lang="ru-RU" sz="2000" i="1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«Развитие, мобильность, успех!»</a:t>
            </a:r>
            <a:endParaRPr lang="ru-RU" sz="2000" i="1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l">
              <a:buNone/>
              <a:defRPr/>
            </a:pPr>
            <a:r>
              <a:rPr lang="ru-RU" sz="1600" dirty="0" smtClean="0">
                <a:solidFill>
                  <a:schemeClr val="tx2"/>
                </a:solidFill>
              </a:rPr>
              <a:t>Тел.: </a:t>
            </a:r>
            <a:r>
              <a:rPr lang="ru-RU" sz="2000" dirty="0" smtClean="0">
                <a:solidFill>
                  <a:schemeClr val="tx2"/>
                </a:solidFill>
              </a:rPr>
              <a:t> 	      +375 17 365-</a:t>
            </a:r>
            <a:r>
              <a:rPr lang="ru-RU" sz="2000" dirty="0">
                <a:solidFill>
                  <a:schemeClr val="tx2"/>
                </a:solidFill>
              </a:rPr>
              <a:t>2</a:t>
            </a:r>
            <a:r>
              <a:rPr lang="ru-RU" sz="2000" dirty="0" smtClean="0">
                <a:solidFill>
                  <a:schemeClr val="tx2"/>
                </a:solidFill>
              </a:rPr>
              <a:t>1-17</a:t>
            </a:r>
          </a:p>
          <a:p>
            <a:pPr algn="l">
              <a:buNone/>
              <a:defRPr/>
            </a:pPr>
            <a:r>
              <a:rPr lang="ru-RU" sz="1600" dirty="0" err="1" smtClean="0">
                <a:solidFill>
                  <a:schemeClr val="tx2"/>
                </a:solidFill>
              </a:rPr>
              <a:t>Cайт</a:t>
            </a:r>
            <a:r>
              <a:rPr lang="ru-RU" sz="1600" dirty="0" smtClean="0">
                <a:solidFill>
                  <a:schemeClr val="tx2"/>
                </a:solidFill>
              </a:rPr>
              <a:t>:</a:t>
            </a:r>
            <a:r>
              <a:rPr lang="ru-RU" sz="2000" dirty="0" smtClean="0">
                <a:solidFill>
                  <a:schemeClr val="tx2"/>
                </a:solidFill>
              </a:rPr>
              <a:t>	      </a:t>
            </a:r>
            <a:r>
              <a:rPr lang="en-US" sz="2000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www.</a:t>
            </a:r>
            <a:r>
              <a:rPr lang="ru-RU" sz="2000" cap="all" dirty="0" err="1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ief.belstu.by</a:t>
            </a:r>
            <a:r>
              <a:rPr lang="en-GB" sz="2000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/faculties/</a:t>
            </a:r>
            <a:r>
              <a:rPr lang="en-GB" sz="2000" cap="all" dirty="0" err="1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ief</a:t>
            </a:r>
            <a:r>
              <a:rPr lang="en-GB" sz="2000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/</a:t>
            </a:r>
            <a:r>
              <a:rPr lang="en-GB" sz="2000" cap="all" dirty="0" err="1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opien</a:t>
            </a:r>
            <a:endParaRPr lang="ru-RU" sz="2000" cap="all" dirty="0" smtClean="0">
              <a:ln w="0"/>
              <a:solidFill>
                <a:schemeClr val="tx2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l">
              <a:defRPr/>
            </a:pPr>
            <a:r>
              <a:rPr lang="ru-RU" sz="1600" dirty="0" err="1" smtClean="0">
                <a:solidFill>
                  <a:schemeClr val="tx2"/>
                </a:solidFill>
              </a:rPr>
              <a:t>ВКонтакте</a:t>
            </a:r>
            <a:r>
              <a:rPr lang="ru-RU" sz="1600" dirty="0" smtClean="0">
                <a:solidFill>
                  <a:schemeClr val="tx2"/>
                </a:solidFill>
              </a:rPr>
              <a:t>:    </a:t>
            </a:r>
            <a:r>
              <a:rPr lang="en-GB" sz="2000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http://vk.com/public61774467</a:t>
            </a:r>
            <a:endParaRPr lang="ru-RU" sz="2000" cap="all" dirty="0" smtClean="0">
              <a:ln w="0"/>
              <a:solidFill>
                <a:schemeClr val="tx2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l">
              <a:defRPr/>
            </a:pPr>
            <a:r>
              <a:rPr lang="en-GB" sz="1600" dirty="0" err="1" smtClean="0">
                <a:solidFill>
                  <a:schemeClr val="tx2"/>
                </a:solidFill>
              </a:rPr>
              <a:t>Instagram</a:t>
            </a:r>
            <a:r>
              <a:rPr lang="en-GB" sz="1600" dirty="0" smtClean="0">
                <a:solidFill>
                  <a:schemeClr val="tx2"/>
                </a:solidFill>
              </a:rPr>
              <a:t>: </a:t>
            </a:r>
            <a:r>
              <a:rPr lang="ru-RU" sz="1600" dirty="0" smtClean="0">
                <a:solidFill>
                  <a:schemeClr val="tx2"/>
                </a:solidFill>
              </a:rPr>
              <a:t>    </a:t>
            </a:r>
            <a:r>
              <a:rPr lang="en-GB" sz="2000" cap="all" dirty="0" err="1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kafedra_opien_bgtu</a:t>
            </a:r>
            <a:endParaRPr lang="en-GB" sz="2000" cap="all" dirty="0" smtClean="0">
              <a:ln w="0"/>
              <a:solidFill>
                <a:schemeClr val="tx2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marL="342900" indent="-342900" algn="l" eaLnBrk="0" hangingPunct="0">
              <a:spcBef>
                <a:spcPct val="20000"/>
              </a:spcBef>
              <a:buSzPct val="85000"/>
              <a:buFont typeface="Wingdings" pitchFamily="2" charset="2"/>
              <a:buNone/>
              <a:defRPr/>
            </a:pPr>
            <a:r>
              <a:rPr lang="ru-RU" sz="2000" kern="0" dirty="0">
                <a:solidFill>
                  <a:schemeClr val="tx2"/>
                </a:solidFill>
                <a:latin typeface="+mn-lt"/>
              </a:rPr>
              <a:t/>
            </a:r>
            <a:br>
              <a:rPr lang="ru-RU" sz="2000" kern="0" dirty="0">
                <a:solidFill>
                  <a:schemeClr val="tx2"/>
                </a:solidFill>
                <a:latin typeface="+mn-lt"/>
              </a:rPr>
            </a:br>
            <a:r>
              <a:rPr lang="ru-RU" sz="2000" kern="0" dirty="0">
                <a:solidFill>
                  <a:schemeClr val="tx2"/>
                </a:solidFill>
                <a:latin typeface="+mn-lt"/>
              </a:rPr>
              <a:t> </a:t>
            </a:r>
          </a:p>
          <a:p>
            <a:pPr marL="342900" indent="-342900" algn="l" eaLnBrk="0" hangingPunct="0">
              <a:spcBef>
                <a:spcPct val="20000"/>
              </a:spcBef>
              <a:buSzPct val="85000"/>
              <a:buFont typeface="Wingdings" pitchFamily="2" charset="2"/>
              <a:buChar char="£"/>
              <a:defRPr/>
            </a:pPr>
            <a:endParaRPr lang="ru-RU" sz="2000" kern="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3795" name="AutoShape 2" descr="https://www.belstu.by/gallery/619/294X328/logotip-kafedry-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2" cstate="print"/>
          <a:srcRect l="49421" t="32536" r="24174" b="37590"/>
          <a:stretch>
            <a:fillRect/>
          </a:stretch>
        </p:blipFill>
        <p:spPr bwMode="auto">
          <a:xfrm>
            <a:off x="414679" y="189097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2" cstate="print"/>
          <a:srcRect l="22528" t="31730" r="49726" b="37755"/>
          <a:stretch>
            <a:fillRect/>
          </a:stretch>
        </p:blipFill>
        <p:spPr bwMode="auto">
          <a:xfrm>
            <a:off x="416966" y="1097280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2" cstate="print"/>
          <a:srcRect l="37008" t="14221" r="37007" b="66758"/>
          <a:stretch>
            <a:fillRect/>
          </a:stretch>
        </p:blipFill>
        <p:spPr bwMode="auto">
          <a:xfrm>
            <a:off x="413308" y="29260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3802" name="Picture 2" descr="C:\Users\Marina\AppData\Local\Temp\Rar$DRa0.270\slice\3x\Asset 1@3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1027" y="930132"/>
            <a:ext cx="1628443" cy="1703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41"/>
          <p:cNvSpPr txBox="1">
            <a:spLocks noChangeArrowheads="1"/>
          </p:cNvSpPr>
          <p:nvPr/>
        </p:nvSpPr>
        <p:spPr bwMode="auto">
          <a:xfrm>
            <a:off x="1135063" y="0"/>
            <a:ext cx="8008937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ru-RU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Инженерно-экономический факультет</a:t>
            </a:r>
          </a:p>
          <a:p>
            <a:pPr algn="l">
              <a:tabLst>
                <a:tab pos="5554663" algn="l"/>
              </a:tabLst>
              <a:defRPr/>
            </a:pPr>
            <a:r>
              <a:rPr lang="ru-RU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</a:br>
            <a:r>
              <a:rPr lang="ru-RU" sz="1700" kern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Кафедра организации производства и экономики недвижимости</a:t>
            </a:r>
            <a:endParaRPr lang="en-US" sz="1700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194" name="Picture 2" descr="C:\Users\Marina\Desktop\ZSaG6tBpsSJ3V7dESzWQVs7DHQUxww9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0680" y="1607474"/>
            <a:ext cx="4477983" cy="2121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2"/>
          <p:cNvSpPr txBox="1">
            <a:spLocks/>
          </p:cNvSpPr>
          <p:nvPr/>
        </p:nvSpPr>
        <p:spPr bwMode="auto">
          <a:xfrm>
            <a:off x="1230313" y="2879678"/>
            <a:ext cx="7708900" cy="3766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eaLnBrk="0" hangingPunct="0">
              <a:spcBef>
                <a:spcPct val="20000"/>
              </a:spcBef>
              <a:buSzPct val="85000"/>
              <a:buFont typeface="Wingdings" pitchFamily="2" charset="2"/>
              <a:buNone/>
              <a:defRPr/>
            </a:pPr>
            <a:r>
              <a:rPr lang="ru-RU" sz="2400" kern="0" dirty="0">
                <a:solidFill>
                  <a:schemeClr val="tx2"/>
                </a:solidFill>
                <a:latin typeface="+mn-lt"/>
              </a:rPr>
              <a:t>	</a:t>
            </a:r>
            <a:r>
              <a:rPr lang="ru-RU" sz="2400" dirty="0" smtClean="0">
                <a:solidFill>
                  <a:schemeClr val="tx2"/>
                </a:solidFill>
              </a:rPr>
              <a:t> </a:t>
            </a:r>
            <a:r>
              <a:rPr lang="ru-RU" sz="2000" dirty="0" smtClean="0">
                <a:solidFill>
                  <a:schemeClr val="tx2"/>
                </a:solidFill>
              </a:rPr>
              <a:t>Специальность</a:t>
            </a:r>
            <a:endParaRPr lang="ru-RU" sz="2400" dirty="0" smtClean="0">
              <a:solidFill>
                <a:schemeClr val="tx2"/>
              </a:solidFill>
            </a:endParaRPr>
          </a:p>
          <a:p>
            <a:pPr marL="342900" indent="-342900" algn="r" eaLnBrk="0" hangingPunct="0">
              <a:spcBef>
                <a:spcPct val="20000"/>
              </a:spcBef>
              <a:buSzPct val="85000"/>
              <a:buFont typeface="Wingdings" pitchFamily="2" charset="2"/>
              <a:buNone/>
              <a:defRPr/>
            </a:pPr>
            <a:r>
              <a:rPr lang="ru-RU" sz="2400" kern="0" dirty="0" smtClean="0">
                <a:solidFill>
                  <a:srgbClr val="C00000"/>
                </a:solidFill>
                <a:latin typeface="+mn-lt"/>
              </a:rPr>
              <a:t>«Маркетинг</a:t>
            </a:r>
            <a:r>
              <a:rPr lang="ru-RU" sz="2400" kern="0" dirty="0">
                <a:solidFill>
                  <a:srgbClr val="C00000"/>
                </a:solidFill>
                <a:latin typeface="+mn-lt"/>
              </a:rPr>
              <a:t>»</a:t>
            </a:r>
          </a:p>
          <a:p>
            <a:pPr algn="r">
              <a:buFont typeface="Wingdings" pitchFamily="2" charset="2"/>
              <a:buNone/>
              <a:defRPr/>
            </a:pPr>
            <a:r>
              <a:rPr lang="ru-RU" b="0" dirty="0" err="1">
                <a:solidFill>
                  <a:schemeClr val="tx2"/>
                </a:solidFill>
              </a:rPr>
              <a:t>профилизации</a:t>
            </a:r>
            <a:r>
              <a:rPr lang="ru-RU" b="0" dirty="0">
                <a:solidFill>
                  <a:schemeClr val="tx2"/>
                </a:solidFill>
              </a:rPr>
              <a:t>:</a:t>
            </a:r>
            <a:r>
              <a:rPr lang="ru-RU" b="0" dirty="0" smtClean="0">
                <a:solidFill>
                  <a:schemeClr val="tx2"/>
                </a:solidFill>
              </a:rPr>
              <a:t> </a:t>
            </a:r>
            <a:r>
              <a:rPr lang="ru-RU" b="0" dirty="0">
                <a:solidFill>
                  <a:schemeClr val="tx2"/>
                </a:solidFill>
              </a:rPr>
              <a:t>в химической промышленности,</a:t>
            </a:r>
          </a:p>
          <a:p>
            <a:pPr algn="r">
              <a:buFont typeface="Wingdings" pitchFamily="2" charset="2"/>
              <a:buNone/>
              <a:defRPr/>
            </a:pPr>
            <a:r>
              <a:rPr lang="ru-RU" b="0" dirty="0">
                <a:solidFill>
                  <a:schemeClr val="tx2"/>
                </a:solidFill>
              </a:rPr>
              <a:t>лесном комплексе,</a:t>
            </a:r>
          </a:p>
          <a:p>
            <a:pPr algn="r">
              <a:buFont typeface="Wingdings" pitchFamily="2" charset="2"/>
              <a:buNone/>
              <a:defRPr/>
            </a:pPr>
            <a:r>
              <a:rPr lang="ru-RU" b="0" dirty="0">
                <a:solidFill>
                  <a:schemeClr val="tx2"/>
                </a:solidFill>
              </a:rPr>
              <a:t>промышленности строительных материалов</a:t>
            </a:r>
            <a:endParaRPr lang="ru-RU" sz="2000" b="0" dirty="0">
              <a:solidFill>
                <a:schemeClr val="tx2"/>
              </a:solidFill>
            </a:endParaRPr>
          </a:p>
          <a:p>
            <a:pPr marL="342900" indent="-342900" algn="l" eaLnBrk="0" hangingPunct="0">
              <a:spcBef>
                <a:spcPct val="20000"/>
              </a:spcBef>
              <a:buSzPct val="85000"/>
              <a:buFont typeface="Wingdings" pitchFamily="2" charset="2"/>
              <a:buNone/>
              <a:defRPr/>
            </a:pPr>
            <a:r>
              <a:rPr lang="ru-RU" sz="2000" b="0" kern="0" dirty="0" smtClean="0">
                <a:solidFill>
                  <a:schemeClr val="tx2"/>
                </a:solidFill>
                <a:latin typeface="+mn-lt"/>
              </a:rPr>
              <a:t>Квалификация: </a:t>
            </a:r>
            <a:r>
              <a:rPr lang="ru-RU" sz="20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Маркетолог. Экономист</a:t>
            </a:r>
            <a:endParaRPr lang="ru-RU" sz="2000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SzPct val="85000"/>
              <a:buFont typeface="Wingdings" pitchFamily="2" charset="2"/>
              <a:buNone/>
              <a:defRPr/>
            </a:pPr>
            <a:r>
              <a:rPr lang="ru-RU" sz="2000" i="1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</a:t>
            </a:r>
            <a:r>
              <a:rPr lang="ru-RU" sz="2000" i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Маркетинг и продвижение – основа успеха»</a:t>
            </a:r>
          </a:p>
          <a:p>
            <a:pPr algn="l">
              <a:buNone/>
              <a:defRPr/>
            </a:pPr>
            <a:r>
              <a:rPr lang="ru-RU" sz="1600" dirty="0" smtClean="0">
                <a:solidFill>
                  <a:schemeClr val="tx2"/>
                </a:solidFill>
              </a:rPr>
              <a:t>Тел.: </a:t>
            </a:r>
            <a:r>
              <a:rPr lang="ru-RU" sz="2000" dirty="0" smtClean="0">
                <a:solidFill>
                  <a:schemeClr val="tx2"/>
                </a:solidFill>
              </a:rPr>
              <a:t> 	      +375 17 364-</a:t>
            </a:r>
            <a:r>
              <a:rPr lang="ru-RU" sz="2000" dirty="0">
                <a:solidFill>
                  <a:schemeClr val="tx2"/>
                </a:solidFill>
              </a:rPr>
              <a:t>5</a:t>
            </a:r>
            <a:r>
              <a:rPr lang="ru-RU" sz="2000" dirty="0" smtClean="0">
                <a:solidFill>
                  <a:schemeClr val="tx2"/>
                </a:solidFill>
              </a:rPr>
              <a:t>0-66</a:t>
            </a:r>
          </a:p>
          <a:p>
            <a:pPr algn="l">
              <a:buNone/>
              <a:defRPr/>
            </a:pPr>
            <a:r>
              <a:rPr lang="ru-RU" sz="1600" dirty="0" err="1" smtClean="0">
                <a:solidFill>
                  <a:schemeClr val="tx2"/>
                </a:solidFill>
              </a:rPr>
              <a:t>Cайт</a:t>
            </a:r>
            <a:r>
              <a:rPr lang="ru-RU" sz="1600" dirty="0" smtClean="0">
                <a:solidFill>
                  <a:schemeClr val="tx2"/>
                </a:solidFill>
              </a:rPr>
              <a:t>:</a:t>
            </a:r>
            <a:r>
              <a:rPr lang="ru-RU" sz="2000" dirty="0" smtClean="0">
                <a:solidFill>
                  <a:schemeClr val="tx2"/>
                </a:solidFill>
              </a:rPr>
              <a:t>	      </a:t>
            </a:r>
            <a:r>
              <a:rPr lang="en-US" sz="2000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www.</a:t>
            </a:r>
            <a:r>
              <a:rPr lang="ru-RU" sz="2000" cap="all" dirty="0" err="1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ief.belstu.by</a:t>
            </a:r>
            <a:r>
              <a:rPr lang="en-GB" sz="2000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/faculties/</a:t>
            </a:r>
            <a:r>
              <a:rPr lang="en-GB" sz="2000" cap="all" dirty="0" err="1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ief</a:t>
            </a:r>
            <a:r>
              <a:rPr lang="en-GB" sz="2000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/ </a:t>
            </a:r>
            <a:r>
              <a:rPr lang="en-GB" sz="2000" cap="all" dirty="0" err="1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etim</a:t>
            </a:r>
            <a:endParaRPr lang="ru-RU" sz="2000" cap="all" dirty="0" smtClean="0">
              <a:ln w="0"/>
              <a:solidFill>
                <a:schemeClr val="tx2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l">
              <a:defRPr/>
            </a:pPr>
            <a:r>
              <a:rPr lang="ru-RU" sz="1600" dirty="0" err="1" smtClean="0">
                <a:solidFill>
                  <a:schemeClr val="tx2"/>
                </a:solidFill>
              </a:rPr>
              <a:t>ВКонтакте</a:t>
            </a:r>
            <a:r>
              <a:rPr lang="ru-RU" sz="1600" dirty="0" smtClean="0">
                <a:solidFill>
                  <a:schemeClr val="tx2"/>
                </a:solidFill>
              </a:rPr>
              <a:t>:    </a:t>
            </a:r>
            <a:r>
              <a:rPr lang="en-GB" sz="2000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http://vk.com/marketing_belstu</a:t>
            </a:r>
            <a:endParaRPr lang="ru-RU" sz="2000" cap="all" dirty="0" smtClean="0">
              <a:ln w="0"/>
              <a:solidFill>
                <a:schemeClr val="tx2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l">
              <a:defRPr/>
            </a:pPr>
            <a:r>
              <a:rPr lang="ru-RU" sz="2000" kern="0" dirty="0">
                <a:solidFill>
                  <a:schemeClr val="tx2"/>
                </a:solidFill>
                <a:latin typeface="+mn-lt"/>
              </a:rPr>
              <a:t/>
            </a:r>
            <a:br>
              <a:rPr lang="ru-RU" sz="2000" kern="0" dirty="0">
                <a:solidFill>
                  <a:schemeClr val="tx2"/>
                </a:solidFill>
                <a:latin typeface="+mn-lt"/>
              </a:rPr>
            </a:br>
            <a:r>
              <a:rPr lang="ru-RU" sz="2000" kern="0" dirty="0">
                <a:solidFill>
                  <a:schemeClr val="tx2"/>
                </a:solidFill>
                <a:latin typeface="+mn-lt"/>
              </a:rPr>
              <a:t> </a:t>
            </a:r>
          </a:p>
          <a:p>
            <a:pPr marL="342900" indent="-342900" algn="l" eaLnBrk="0" hangingPunct="0">
              <a:spcBef>
                <a:spcPct val="20000"/>
              </a:spcBef>
              <a:buSzPct val="85000"/>
              <a:buFont typeface="Wingdings" pitchFamily="2" charset="2"/>
              <a:buChar char="£"/>
              <a:defRPr/>
            </a:pPr>
            <a:endParaRPr lang="ru-RU" sz="2000" kern="0" dirty="0">
              <a:solidFill>
                <a:schemeClr val="tx2"/>
              </a:solidFill>
              <a:latin typeface="+mn-lt"/>
            </a:endParaRPr>
          </a:p>
        </p:txBody>
      </p:sp>
      <p:grpSp>
        <p:nvGrpSpPr>
          <p:cNvPr id="36870" name="Группа 55"/>
          <p:cNvGrpSpPr>
            <a:grpSpLocks noChangeAspect="1"/>
          </p:cNvGrpSpPr>
          <p:nvPr/>
        </p:nvGrpSpPr>
        <p:grpSpPr bwMode="auto">
          <a:xfrm>
            <a:off x="7853955" y="601402"/>
            <a:ext cx="914400" cy="1601788"/>
            <a:chOff x="5048973" y="9621830"/>
            <a:chExt cx="1428760" cy="2786082"/>
          </a:xfrm>
        </p:grpSpPr>
        <p:sp>
          <p:nvSpPr>
            <p:cNvPr id="36874" name="Прямоугольник 76"/>
            <p:cNvSpPr>
              <a:spLocks noChangeArrowheads="1"/>
            </p:cNvSpPr>
            <p:nvPr/>
          </p:nvSpPr>
          <p:spPr bwMode="auto">
            <a:xfrm>
              <a:off x="5406163" y="9621830"/>
              <a:ext cx="357190" cy="2357454"/>
            </a:xfrm>
            <a:prstGeom prst="rect">
              <a:avLst/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defTabSz="282575"/>
              <a:endParaRPr lang="ru-RU" sz="600" dirty="0"/>
            </a:p>
          </p:txBody>
        </p:sp>
        <p:sp>
          <p:nvSpPr>
            <p:cNvPr id="10" name="Прямоугольник 9"/>
            <p:cNvSpPr/>
            <p:nvPr/>
          </p:nvSpPr>
          <p:spPr bwMode="auto">
            <a:xfrm>
              <a:off x="5763353" y="10052582"/>
              <a:ext cx="359671" cy="2355330"/>
            </a:xfrm>
            <a:prstGeom prst="rect">
              <a:avLst/>
            </a:prstGeom>
            <a:solidFill>
              <a:schemeClr val="accent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defTabSz="283373">
                <a:defRPr/>
              </a:pPr>
              <a:endParaRPr lang="ru-RU" sz="600" dirty="0"/>
            </a:p>
          </p:txBody>
        </p:sp>
        <p:sp>
          <p:nvSpPr>
            <p:cNvPr id="36876" name="Прямоугольник 78"/>
            <p:cNvSpPr>
              <a:spLocks noChangeArrowheads="1"/>
            </p:cNvSpPr>
            <p:nvPr/>
          </p:nvSpPr>
          <p:spPr bwMode="auto">
            <a:xfrm>
              <a:off x="6120543" y="9907582"/>
              <a:ext cx="357190" cy="2357454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defTabSz="282575"/>
              <a:endParaRPr lang="ru-RU" sz="600" dirty="0"/>
            </a:p>
          </p:txBody>
        </p:sp>
        <p:sp>
          <p:nvSpPr>
            <p:cNvPr id="36877" name="Прямоугольник 79"/>
            <p:cNvSpPr>
              <a:spLocks noChangeArrowheads="1"/>
            </p:cNvSpPr>
            <p:nvPr/>
          </p:nvSpPr>
          <p:spPr bwMode="auto">
            <a:xfrm>
              <a:off x="5048973" y="9836144"/>
              <a:ext cx="357190" cy="2357454"/>
            </a:xfrm>
            <a:prstGeom prst="rect">
              <a:avLst/>
            </a:prstGeom>
            <a:solidFill>
              <a:srgbClr val="FFC00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defTabSz="282575"/>
              <a:endParaRPr lang="ru-RU" sz="600" dirty="0"/>
            </a:p>
          </p:txBody>
        </p:sp>
      </p:grpSp>
      <p:pic>
        <p:nvPicPr>
          <p:cNvPr id="11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2" cstate="print"/>
          <a:srcRect l="49421" t="32536" r="24174" b="37590"/>
          <a:stretch>
            <a:fillRect/>
          </a:stretch>
        </p:blipFill>
        <p:spPr bwMode="auto">
          <a:xfrm>
            <a:off x="414679" y="189097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2" cstate="print"/>
          <a:srcRect l="22528" t="31730" r="49726" b="37755"/>
          <a:stretch>
            <a:fillRect/>
          </a:stretch>
        </p:blipFill>
        <p:spPr bwMode="auto">
          <a:xfrm>
            <a:off x="416966" y="1097280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2" cstate="print"/>
          <a:srcRect l="37008" t="14221" r="37007" b="66758"/>
          <a:stretch>
            <a:fillRect/>
          </a:stretch>
        </p:blipFill>
        <p:spPr bwMode="auto">
          <a:xfrm>
            <a:off x="413308" y="29260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218" name="Picture 2" descr="C:\Users\Marina\Desktop\roschi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7279" y="1097280"/>
            <a:ext cx="3540046" cy="2655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41"/>
          <p:cNvSpPr txBox="1">
            <a:spLocks noChangeArrowheads="1"/>
          </p:cNvSpPr>
          <p:nvPr/>
        </p:nvSpPr>
        <p:spPr bwMode="auto">
          <a:xfrm>
            <a:off x="1135063" y="0"/>
            <a:ext cx="8008937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ru-RU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Инженерно-экономический факультет</a:t>
            </a:r>
          </a:p>
          <a:p>
            <a:pPr algn="l">
              <a:tabLst>
                <a:tab pos="5554663" algn="l"/>
              </a:tabLst>
              <a:defRPr/>
            </a:pPr>
            <a:r>
              <a:rPr lang="ru-RU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</a:br>
            <a:r>
              <a:rPr lang="ru-RU" sz="1700" kern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Кафедра экономической теории и маркетинга</a:t>
            </a:r>
            <a:endParaRPr lang="en-US" sz="1700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" cstate="print">
            <a:extLst/>
          </a:blip>
          <a:srcRect l="12768" t="8722" r="11575" b="27602"/>
          <a:stretch/>
        </p:blipFill>
        <p:spPr>
          <a:xfrm>
            <a:off x="3214322" y="2752107"/>
            <a:ext cx="3073157" cy="2244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9494" name="AutoShape 22"/>
          <p:cNvSpPr>
            <a:spLocks noChangeArrowheads="1"/>
          </p:cNvSpPr>
          <p:nvPr/>
        </p:nvSpPr>
        <p:spPr bwMode="gray">
          <a:xfrm>
            <a:off x="1065213" y="2658352"/>
            <a:ext cx="2192337" cy="21621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00000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28575">
            <a:solidFill>
              <a:srgbClr val="FEFEFE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r>
              <a:rPr lang="ru-RU" dirty="0">
                <a:solidFill>
                  <a:schemeClr val="bg1"/>
                </a:solidFill>
                <a:latin typeface="+mn-lt"/>
              </a:rPr>
              <a:t>Дипломант</a:t>
            </a:r>
            <a:br>
              <a:rPr lang="ru-RU" dirty="0">
                <a:solidFill>
                  <a:schemeClr val="bg1"/>
                </a:solidFill>
                <a:latin typeface="+mn-lt"/>
              </a:rPr>
            </a:br>
            <a:r>
              <a:rPr lang="ru-RU" dirty="0">
                <a:solidFill>
                  <a:schemeClr val="bg1"/>
                </a:solidFill>
                <a:latin typeface="+mn-lt"/>
              </a:rPr>
              <a:t>Специального </a:t>
            </a:r>
            <a:br>
              <a:rPr lang="ru-RU" dirty="0">
                <a:solidFill>
                  <a:schemeClr val="bg1"/>
                </a:solidFill>
                <a:latin typeface="+mn-lt"/>
              </a:rPr>
            </a:br>
            <a:r>
              <a:rPr lang="ru-RU" dirty="0">
                <a:solidFill>
                  <a:schemeClr val="bg1"/>
                </a:solidFill>
                <a:latin typeface="+mn-lt"/>
              </a:rPr>
              <a:t>фонда при </a:t>
            </a:r>
            <a:br>
              <a:rPr lang="ru-RU" dirty="0">
                <a:solidFill>
                  <a:schemeClr val="bg1"/>
                </a:solidFill>
                <a:latin typeface="+mn-lt"/>
              </a:rPr>
            </a:br>
            <a:r>
              <a:rPr lang="ru-RU" dirty="0">
                <a:solidFill>
                  <a:schemeClr val="bg1"/>
                </a:solidFill>
                <a:latin typeface="+mn-lt"/>
              </a:rPr>
              <a:t>Президенте </a:t>
            </a:r>
            <a:br>
              <a:rPr lang="ru-RU" dirty="0">
                <a:solidFill>
                  <a:schemeClr val="bg1"/>
                </a:solidFill>
                <a:latin typeface="+mn-lt"/>
              </a:rPr>
            </a:br>
            <a:r>
              <a:rPr lang="ru-RU" dirty="0">
                <a:solidFill>
                  <a:schemeClr val="bg1"/>
                </a:solidFill>
                <a:latin typeface="+mn-lt"/>
              </a:rPr>
              <a:t>Республики </a:t>
            </a:r>
            <a:br>
              <a:rPr lang="ru-RU" dirty="0">
                <a:solidFill>
                  <a:schemeClr val="bg1"/>
                </a:solidFill>
                <a:latin typeface="+mn-lt"/>
              </a:rPr>
            </a:br>
            <a:r>
              <a:rPr lang="ru-RU" dirty="0">
                <a:solidFill>
                  <a:schemeClr val="bg1"/>
                </a:solidFill>
                <a:latin typeface="+mn-lt"/>
              </a:rPr>
              <a:t>Беларусь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t="72442" b="8722"/>
          <a:stretch/>
        </p:blipFill>
        <p:spPr>
          <a:xfrm>
            <a:off x="2736941" y="1776881"/>
            <a:ext cx="4096987" cy="63762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32" name="AutoShape 23"/>
          <p:cNvSpPr>
            <a:spLocks noChangeArrowheads="1"/>
          </p:cNvSpPr>
          <p:nvPr/>
        </p:nvSpPr>
        <p:spPr bwMode="gray">
          <a:xfrm>
            <a:off x="1065213" y="5015789"/>
            <a:ext cx="7853362" cy="16367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00000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0" scaled="1"/>
          </a:gradFill>
          <a:ln w="28575">
            <a:solidFill>
              <a:srgbClr val="FEFEFE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r>
              <a:rPr lang="ru-RU" dirty="0">
                <a:solidFill>
                  <a:schemeClr val="bg1"/>
                </a:solidFill>
              </a:rPr>
              <a:t>Многие проекты посвящены  продвижению Республики Беларусь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на рынке туристических услуг  </a:t>
            </a:r>
            <a:r>
              <a:rPr lang="ru-RU" b="0" dirty="0">
                <a:solidFill>
                  <a:schemeClr val="bg1"/>
                </a:solidFill>
              </a:rPr>
              <a:t/>
            </a:r>
            <a:br>
              <a:rPr lang="ru-RU" b="0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«Жемчужное мерцанье Беларуси», </a:t>
            </a:r>
            <a:b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«Зеленое золото Беларуси», «Бренд города Минска», </a:t>
            </a:r>
            <a:b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«Фестиваль привидений «Время видений»</a:t>
            </a:r>
          </a:p>
        </p:txBody>
      </p:sp>
      <p:sp>
        <p:nvSpPr>
          <p:cNvPr id="33" name="AutoShape 22"/>
          <p:cNvSpPr>
            <a:spLocks noChangeArrowheads="1"/>
          </p:cNvSpPr>
          <p:nvPr/>
        </p:nvSpPr>
        <p:spPr bwMode="gray">
          <a:xfrm>
            <a:off x="6226175" y="2696452"/>
            <a:ext cx="2665413" cy="216058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00000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28575">
            <a:solidFill>
              <a:srgbClr val="FEFEFE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r>
              <a:rPr lang="ru-RU" dirty="0">
                <a:solidFill>
                  <a:schemeClr val="bg1"/>
                </a:solidFill>
                <a:latin typeface="+mn-lt"/>
              </a:rPr>
              <a:t>Разработка  </a:t>
            </a:r>
            <a:br>
              <a:rPr lang="ru-RU" dirty="0">
                <a:solidFill>
                  <a:schemeClr val="bg1"/>
                </a:solidFill>
                <a:latin typeface="+mn-lt"/>
              </a:rPr>
            </a:br>
            <a:r>
              <a:rPr lang="ru-RU" dirty="0" err="1">
                <a:solidFill>
                  <a:schemeClr val="bg1"/>
                </a:solidFill>
                <a:latin typeface="+mn-lt"/>
              </a:rPr>
              <a:t>бизнес-идей</a:t>
            </a:r>
            <a:r>
              <a:rPr lang="ru-RU" dirty="0">
                <a:solidFill>
                  <a:schemeClr val="bg1"/>
                </a:solidFill>
                <a:latin typeface="+mn-lt"/>
              </a:rPr>
              <a:t>, </a:t>
            </a:r>
            <a:br>
              <a:rPr lang="ru-RU" dirty="0">
                <a:solidFill>
                  <a:schemeClr val="bg1"/>
                </a:solidFill>
                <a:latin typeface="+mn-lt"/>
              </a:rPr>
            </a:br>
            <a:r>
              <a:rPr lang="ru-RU" dirty="0">
                <a:solidFill>
                  <a:schemeClr val="bg1"/>
                </a:solidFill>
                <a:latin typeface="+mn-lt"/>
              </a:rPr>
              <a:t>продвижение </a:t>
            </a:r>
            <a:br>
              <a:rPr lang="ru-RU" dirty="0">
                <a:solidFill>
                  <a:schemeClr val="bg1"/>
                </a:solidFill>
                <a:latin typeface="+mn-lt"/>
              </a:rPr>
            </a:br>
            <a:r>
              <a:rPr lang="ru-RU" dirty="0">
                <a:solidFill>
                  <a:schemeClr val="bg1"/>
                </a:solidFill>
                <a:latin typeface="+mn-lt"/>
              </a:rPr>
              <a:t>инновационных  </a:t>
            </a:r>
            <a:br>
              <a:rPr lang="ru-RU" dirty="0">
                <a:solidFill>
                  <a:schemeClr val="bg1"/>
                </a:solidFill>
                <a:latin typeface="+mn-lt"/>
              </a:rPr>
            </a:br>
            <a:r>
              <a:rPr lang="ru-RU" dirty="0">
                <a:solidFill>
                  <a:schemeClr val="bg1"/>
                </a:solidFill>
                <a:latin typeface="+mn-lt"/>
              </a:rPr>
              <a:t>проектов в области</a:t>
            </a:r>
            <a:br>
              <a:rPr lang="ru-RU" dirty="0">
                <a:solidFill>
                  <a:schemeClr val="bg1"/>
                </a:solidFill>
                <a:latin typeface="+mn-lt"/>
              </a:rPr>
            </a:br>
            <a:r>
              <a:rPr lang="ru-RU" dirty="0">
                <a:solidFill>
                  <a:schemeClr val="bg1"/>
                </a:solidFill>
                <a:latin typeface="+mn-lt"/>
              </a:rPr>
              <a:t>техники и</a:t>
            </a:r>
          </a:p>
          <a:p>
            <a:pPr eaLnBrk="0" hangingPunct="0">
              <a:defRPr/>
            </a:pPr>
            <a:r>
              <a:rPr lang="ru-RU" dirty="0">
                <a:solidFill>
                  <a:schemeClr val="bg1"/>
                </a:solidFill>
                <a:latin typeface="+mn-lt"/>
              </a:rPr>
              <a:t>технологии</a:t>
            </a:r>
          </a:p>
        </p:txBody>
      </p:sp>
      <p:pic>
        <p:nvPicPr>
          <p:cNvPr id="13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4" cstate="print"/>
          <a:srcRect l="49421" t="32536" r="24174" b="37590"/>
          <a:stretch>
            <a:fillRect/>
          </a:stretch>
        </p:blipFill>
        <p:spPr bwMode="auto">
          <a:xfrm>
            <a:off x="414679" y="189097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4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4" cstate="print"/>
          <a:srcRect l="22528" t="31730" r="49726" b="37755"/>
          <a:stretch>
            <a:fillRect/>
          </a:stretch>
        </p:blipFill>
        <p:spPr bwMode="auto">
          <a:xfrm>
            <a:off x="416966" y="1097280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5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4" cstate="print"/>
          <a:srcRect l="37008" t="14221" r="37007" b="66758"/>
          <a:stretch>
            <a:fillRect/>
          </a:stretch>
        </p:blipFill>
        <p:spPr bwMode="auto">
          <a:xfrm>
            <a:off x="413308" y="29260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1227672" y="1060692"/>
            <a:ext cx="317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buClr>
                <a:schemeClr val="tx2"/>
              </a:buClr>
              <a:buSzPct val="73000"/>
              <a:buFont typeface="Wingdings" pitchFamily="2" charset="2"/>
              <a:buChar char="ü"/>
              <a:defRPr/>
            </a:pPr>
            <a:endParaRPr lang="ru-RU" spc="50" dirty="0">
              <a:ln w="11430"/>
              <a:solidFill>
                <a:schemeClr val="tx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8" name="Rectangle 41"/>
          <p:cNvSpPr txBox="1">
            <a:spLocks noChangeArrowheads="1"/>
          </p:cNvSpPr>
          <p:nvPr/>
        </p:nvSpPr>
        <p:spPr bwMode="auto">
          <a:xfrm>
            <a:off x="1135063" y="0"/>
            <a:ext cx="8008937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ru-RU" kern="0" dirty="0" smtClean="0">
                <a:solidFill>
                  <a:schemeClr val="tx2"/>
                </a:solidFill>
              </a:rPr>
              <a:t>Инженерно-экономический факультет</a:t>
            </a:r>
          </a:p>
          <a:p>
            <a:pPr algn="r">
              <a:defRPr/>
            </a:pPr>
            <a:endParaRPr lang="ru-RU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l">
              <a:defRPr/>
            </a:pPr>
            <a:r>
              <a:rPr lang="ru-RU" kern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Студенческие научные общества</a:t>
            </a:r>
            <a:endParaRPr lang="ru-RU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AutoShape 5" descr="http://files.softicons.com/download/system-icons/ikons-icons-by-studiotwentyeight/ico/Back.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9942" name="AutoShape 7" descr="http://files.softicons.com/download/system-icons/ikons-icons-by-studiotwentyeight/ico/Back.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9943" name="AutoShape 10" descr="Картинки по запросу кнопка назад векто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9945" name="AutoShape 4" descr="https://abiturient.belstu.by/gallery/362/300X200/20140416-fot-0321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9946" name="AutoShape 6" descr="https://abiturient.belstu.by/gallery/362/300X200/20140416-fot-0321.jpg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" name="Rectangle 41"/>
          <p:cNvSpPr txBox="1">
            <a:spLocks noChangeArrowheads="1"/>
          </p:cNvSpPr>
          <p:nvPr/>
        </p:nvSpPr>
        <p:spPr bwMode="auto">
          <a:xfrm>
            <a:off x="1135063" y="0"/>
            <a:ext cx="8008937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ru-RU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Белорусский государственный технологический университет</a:t>
            </a:r>
            <a:br>
              <a:rPr lang="ru-RU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sz="12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l">
              <a:defRPr/>
            </a:pPr>
            <a:r>
              <a:rPr lang="ru-RU" sz="2000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Общежития</a:t>
            </a:r>
            <a:endParaRPr lang="en-US" sz="2000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9948" name="AutoShape 2" descr="https://www.belstu.by/gallery/619/294X328/logotip-kafedry-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8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2" cstate="print"/>
          <a:srcRect l="49421" t="32536" r="24174" b="37590"/>
          <a:stretch>
            <a:fillRect/>
          </a:stretch>
        </p:blipFill>
        <p:spPr bwMode="auto">
          <a:xfrm>
            <a:off x="414679" y="189097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9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2" cstate="print"/>
          <a:srcRect l="22528" t="31730" r="49726" b="37755"/>
          <a:stretch>
            <a:fillRect/>
          </a:stretch>
        </p:blipFill>
        <p:spPr bwMode="auto">
          <a:xfrm>
            <a:off x="416966" y="1097280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2" cstate="print"/>
          <a:srcRect l="37008" t="14221" r="37007" b="66758"/>
          <a:stretch>
            <a:fillRect/>
          </a:stretch>
        </p:blipFill>
        <p:spPr bwMode="auto">
          <a:xfrm>
            <a:off x="413308" y="29260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51" name="Picture 3" descr="E:\новое\OLY_87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6214" y="4055446"/>
            <a:ext cx="3240000" cy="2159875"/>
          </a:xfrm>
          <a:prstGeom prst="rect">
            <a:avLst/>
          </a:prstGeom>
          <a:noFill/>
        </p:spPr>
      </p:pic>
      <p:pic>
        <p:nvPicPr>
          <p:cNvPr id="2052" name="Picture 4" descr="C:\Users\Marina\Desktop\h8rUjNpanl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9791" y="3200550"/>
            <a:ext cx="2430001" cy="3240000"/>
          </a:xfrm>
          <a:prstGeom prst="rect">
            <a:avLst/>
          </a:prstGeom>
          <a:noFill/>
        </p:spPr>
      </p:pic>
      <p:pic>
        <p:nvPicPr>
          <p:cNvPr id="2" name="Picture 2" descr="C:\Users\Marina\Desktop\7cffc6b9d5b556c302901acf8e65e8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5948" y="1614992"/>
            <a:ext cx="3814137" cy="2454770"/>
          </a:xfrm>
          <a:prstGeom prst="rect">
            <a:avLst/>
          </a:prstGeom>
          <a:noFill/>
        </p:spPr>
      </p:pic>
      <p:pic>
        <p:nvPicPr>
          <p:cNvPr id="2053" name="Picture 5" descr="C:\Users\Marina\Desktop\OHi4JeEmA1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98413" y="3440579"/>
            <a:ext cx="2430001" cy="3240000"/>
          </a:xfrm>
          <a:prstGeom prst="rect">
            <a:avLst/>
          </a:prstGeom>
          <a:noFill/>
        </p:spPr>
      </p:pic>
      <p:pic>
        <p:nvPicPr>
          <p:cNvPr id="17" name="Picture 19" descr="E:\БГТУ\Общежития\OLY_879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62322" y="1149998"/>
            <a:ext cx="4497470" cy="2999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205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70" decel="100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70" decel="100000"/>
                                        <p:tgtEl>
                                          <p:spTgt spid="205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70" decel="100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770" decel="100000"/>
                                        <p:tgtEl>
                                          <p:spTgt spid="205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0" dur="77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E:\БГТУ\ОБРАБ\IMG_73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6028" y="1188722"/>
            <a:ext cx="3958842" cy="2638666"/>
          </a:xfrm>
          <a:prstGeom prst="rect">
            <a:avLst/>
          </a:prstGeom>
          <a:noFill/>
        </p:spPr>
      </p:pic>
      <p:pic>
        <p:nvPicPr>
          <p:cNvPr id="3074" name="Picture 2" descr="E:\БГТУ\ОБРАБ\IMG_73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4476" y="3763490"/>
            <a:ext cx="3860879" cy="2573515"/>
          </a:xfrm>
          <a:prstGeom prst="rect">
            <a:avLst/>
          </a:prstGeom>
          <a:noFill/>
        </p:spPr>
      </p:pic>
      <p:pic>
        <p:nvPicPr>
          <p:cNvPr id="4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4" cstate="print"/>
          <a:srcRect l="49421" t="32536" r="24174" b="37590"/>
          <a:stretch>
            <a:fillRect/>
          </a:stretch>
        </p:blipFill>
        <p:spPr bwMode="auto">
          <a:xfrm>
            <a:off x="414679" y="189097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4" cstate="print"/>
          <a:srcRect l="22528" t="31730" r="49726" b="37755"/>
          <a:stretch>
            <a:fillRect/>
          </a:stretch>
        </p:blipFill>
        <p:spPr bwMode="auto">
          <a:xfrm>
            <a:off x="416966" y="1097280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4" cstate="print"/>
          <a:srcRect l="37008" t="14221" r="37007" b="66758"/>
          <a:stretch>
            <a:fillRect/>
          </a:stretch>
        </p:blipFill>
        <p:spPr bwMode="auto">
          <a:xfrm>
            <a:off x="413308" y="29260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7" name="Rectangle 41"/>
          <p:cNvSpPr txBox="1">
            <a:spLocks noChangeArrowheads="1"/>
          </p:cNvSpPr>
          <p:nvPr/>
        </p:nvSpPr>
        <p:spPr bwMode="auto">
          <a:xfrm>
            <a:off x="1135063" y="0"/>
            <a:ext cx="8008937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ru-RU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Белорусский государственный технологический университет</a:t>
            </a:r>
            <a:br>
              <a:rPr lang="ru-RU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sz="12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l">
              <a:defRPr/>
            </a:pPr>
            <a:r>
              <a:rPr lang="ru-RU" sz="2000" kern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Столовая</a:t>
            </a:r>
            <a:endParaRPr lang="en-US" sz="2000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2" name="Picture 4" descr="E:\БГТУ\ОБРАБ\IMG_73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4104" y="4173372"/>
            <a:ext cx="3806881" cy="2538051"/>
          </a:xfrm>
          <a:prstGeom prst="rect">
            <a:avLst/>
          </a:prstGeom>
          <a:noFill/>
        </p:spPr>
      </p:pic>
      <p:pic>
        <p:nvPicPr>
          <p:cNvPr id="2051" name="Picture 3" descr="E:\БГТУ\ОБРАБ\IMG_72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92477" y="1659588"/>
            <a:ext cx="3770770" cy="251425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07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205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205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70" decel="100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70" decel="100000"/>
                                        <p:tgtEl>
                                          <p:spTgt spid="307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2" cstate="print"/>
          <a:srcRect l="49421" t="32536" r="24174" b="37590"/>
          <a:stretch>
            <a:fillRect/>
          </a:stretch>
        </p:blipFill>
        <p:spPr bwMode="auto">
          <a:xfrm>
            <a:off x="414679" y="189097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2" cstate="print"/>
          <a:srcRect l="22528" t="31730" r="49726" b="37755"/>
          <a:stretch>
            <a:fillRect/>
          </a:stretch>
        </p:blipFill>
        <p:spPr bwMode="auto">
          <a:xfrm>
            <a:off x="416966" y="1097280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2" cstate="print"/>
          <a:srcRect l="37008" t="14221" r="37007" b="66758"/>
          <a:stretch>
            <a:fillRect/>
          </a:stretch>
        </p:blipFill>
        <p:spPr bwMode="auto">
          <a:xfrm>
            <a:off x="413308" y="29260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7" name="Rectangle 41"/>
          <p:cNvSpPr txBox="1">
            <a:spLocks noChangeArrowheads="1"/>
          </p:cNvSpPr>
          <p:nvPr/>
        </p:nvSpPr>
        <p:spPr bwMode="auto">
          <a:xfrm>
            <a:off x="1135063" y="0"/>
            <a:ext cx="8008937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ru-RU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Белорусский государственный технологический университет</a:t>
            </a:r>
            <a:br>
              <a:rPr lang="ru-RU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sz="12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l">
              <a:defRPr/>
            </a:pPr>
            <a:r>
              <a:rPr lang="ru-RU" sz="2000" kern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Спортивные сооружения</a:t>
            </a:r>
            <a:endParaRPr lang="en-US" sz="2000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652" y="4005403"/>
            <a:ext cx="3761558" cy="26946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997" y="4005403"/>
            <a:ext cx="3767655" cy="2694666"/>
          </a:xfrm>
          <a:prstGeom prst="rect">
            <a:avLst/>
          </a:prstGeom>
        </p:spPr>
      </p:pic>
      <p:pic>
        <p:nvPicPr>
          <p:cNvPr id="3074" name="Picture 2" descr="C:\Users\Marina\Desktop\maxresdefaul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64992" y="1000125"/>
            <a:ext cx="6370115" cy="350110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ChangeArrowheads="1"/>
          </p:cNvSpPr>
          <p:nvPr/>
        </p:nvSpPr>
        <p:spPr bwMode="ltGray">
          <a:xfrm>
            <a:off x="1238250" y="1428750"/>
            <a:ext cx="7740650" cy="1662113"/>
          </a:xfrm>
          <a:prstGeom prst="rect">
            <a:avLst/>
          </a:prstGeom>
          <a:solidFill>
            <a:schemeClr val="accent2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024410" y="1428736"/>
            <a:ext cx="2000263" cy="1661393"/>
            <a:chOff x="764" y="1980"/>
            <a:chExt cx="1042" cy="298"/>
          </a:xfrm>
          <a:solidFill>
            <a:srgbClr val="FF7F00"/>
          </a:solidFill>
        </p:grpSpPr>
        <p:sp>
          <p:nvSpPr>
            <p:cNvPr id="39" name="Rectangle 5"/>
            <p:cNvSpPr>
              <a:spLocks noChangeArrowheads="1"/>
            </p:cNvSpPr>
            <p:nvPr/>
          </p:nvSpPr>
          <p:spPr bwMode="invGray">
            <a:xfrm>
              <a:off x="764" y="1980"/>
              <a:ext cx="956" cy="298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40" name="AutoShape 6"/>
            <p:cNvSpPr>
              <a:spLocks noChangeArrowheads="1"/>
            </p:cNvSpPr>
            <p:nvPr/>
          </p:nvSpPr>
          <p:spPr bwMode="invGray">
            <a:xfrm rot="5400000">
              <a:off x="1676" y="2079"/>
              <a:ext cx="139" cy="120"/>
            </a:xfrm>
            <a:prstGeom prst="triangle">
              <a:avLst>
                <a:gd name="adj" fmla="val 50000"/>
              </a:avLst>
            </a:prstGeom>
            <a:grp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</p:grpSp>
      <p:grpSp>
        <p:nvGrpSpPr>
          <p:cNvPr id="15364" name="Group 4"/>
          <p:cNvGrpSpPr>
            <a:grpSpLocks/>
          </p:cNvGrpSpPr>
          <p:nvPr/>
        </p:nvGrpSpPr>
        <p:grpSpPr bwMode="auto">
          <a:xfrm>
            <a:off x="3095625" y="1428750"/>
            <a:ext cx="2181225" cy="1662113"/>
            <a:chOff x="764" y="1980"/>
            <a:chExt cx="1042" cy="298"/>
          </a:xfrm>
        </p:grpSpPr>
        <p:sp>
          <p:nvSpPr>
            <p:cNvPr id="15391" name="Rectangle 5"/>
            <p:cNvSpPr>
              <a:spLocks noChangeArrowheads="1"/>
            </p:cNvSpPr>
            <p:nvPr/>
          </p:nvSpPr>
          <p:spPr bwMode="invGray">
            <a:xfrm>
              <a:off x="764" y="1980"/>
              <a:ext cx="956" cy="298"/>
            </a:xfrm>
            <a:prstGeom prst="rect">
              <a:avLst/>
            </a:prstGeom>
            <a:solidFill>
              <a:srgbClr val="FFFF66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5392" name="AutoShape 6"/>
            <p:cNvSpPr>
              <a:spLocks noChangeArrowheads="1"/>
            </p:cNvSpPr>
            <p:nvPr/>
          </p:nvSpPr>
          <p:spPr bwMode="invGray">
            <a:xfrm rot="5400000">
              <a:off x="1676" y="2079"/>
              <a:ext cx="139" cy="120"/>
            </a:xfrm>
            <a:prstGeom prst="triangle">
              <a:avLst>
                <a:gd name="adj" fmla="val 50000"/>
              </a:avLst>
            </a:prstGeom>
            <a:solidFill>
              <a:srgbClr val="FFFF66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</p:grpSp>
      <p:grpSp>
        <p:nvGrpSpPr>
          <p:cNvPr id="15365" name="Group 4"/>
          <p:cNvGrpSpPr>
            <a:grpSpLocks/>
          </p:cNvGrpSpPr>
          <p:nvPr/>
        </p:nvGrpSpPr>
        <p:grpSpPr bwMode="auto">
          <a:xfrm>
            <a:off x="1238250" y="1428750"/>
            <a:ext cx="2054225" cy="1662113"/>
            <a:chOff x="404" y="1980"/>
            <a:chExt cx="1294" cy="298"/>
          </a:xfrm>
        </p:grpSpPr>
        <p:sp>
          <p:nvSpPr>
            <p:cNvPr id="15389" name="Rectangle 5"/>
            <p:cNvSpPr>
              <a:spLocks noChangeArrowheads="1"/>
            </p:cNvSpPr>
            <p:nvPr/>
          </p:nvSpPr>
          <p:spPr bwMode="invGray">
            <a:xfrm>
              <a:off x="404" y="1980"/>
              <a:ext cx="1205" cy="298"/>
            </a:xfrm>
            <a:prstGeom prst="rect">
              <a:avLst/>
            </a:prstGeom>
            <a:solidFill>
              <a:schemeClr val="hlink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5390" name="AutoShape 6"/>
            <p:cNvSpPr>
              <a:spLocks noChangeArrowheads="1"/>
            </p:cNvSpPr>
            <p:nvPr/>
          </p:nvSpPr>
          <p:spPr bwMode="invGray">
            <a:xfrm rot="5400000">
              <a:off x="1568" y="2072"/>
              <a:ext cx="139" cy="120"/>
            </a:xfrm>
            <a:prstGeom prst="triangle">
              <a:avLst>
                <a:gd name="adj" fmla="val 50000"/>
              </a:avLst>
            </a:prstGeom>
            <a:solidFill>
              <a:schemeClr val="hlink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</p:grpSp>
      <p:sp>
        <p:nvSpPr>
          <p:cNvPr id="15366" name="Text Box 7"/>
          <p:cNvSpPr txBox="1">
            <a:spLocks noChangeArrowheads="1"/>
          </p:cNvSpPr>
          <p:nvPr/>
        </p:nvSpPr>
        <p:spPr bwMode="black">
          <a:xfrm>
            <a:off x="3095625" y="1733550"/>
            <a:ext cx="2214563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dirty="0"/>
              <a:t>переименован в Белорусский лесотехнический институт</a:t>
            </a:r>
            <a:endParaRPr lang="en-US" sz="1600" dirty="0"/>
          </a:p>
        </p:txBody>
      </p:sp>
      <p:sp>
        <p:nvSpPr>
          <p:cNvPr id="83976" name="Rectangle 8"/>
          <p:cNvSpPr>
            <a:spLocks noChangeArrowheads="1"/>
          </p:cNvSpPr>
          <p:nvPr/>
        </p:nvSpPr>
        <p:spPr bwMode="gray">
          <a:xfrm>
            <a:off x="1290638" y="1785938"/>
            <a:ext cx="1836737" cy="923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3300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dirty="0">
                <a:solidFill>
                  <a:schemeClr val="bg1"/>
                </a:solidFill>
              </a:rPr>
              <a:t>создан </a:t>
            </a:r>
          </a:p>
          <a:p>
            <a:pPr eaLnBrk="0" hangingPunct="0">
              <a:defRPr/>
            </a:pPr>
            <a:r>
              <a:rPr lang="ru-RU" dirty="0">
                <a:solidFill>
                  <a:schemeClr val="bg1"/>
                </a:solidFill>
              </a:rPr>
              <a:t>Лесной институт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368" name="Text Box 10"/>
          <p:cNvSpPr txBox="1">
            <a:spLocks noChangeArrowheads="1"/>
          </p:cNvSpPr>
          <p:nvPr/>
        </p:nvSpPr>
        <p:spPr bwMode="black">
          <a:xfrm>
            <a:off x="5167313" y="1828800"/>
            <a:ext cx="16430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dirty="0"/>
              <a:t>присвоено </a:t>
            </a:r>
            <a:br>
              <a:rPr lang="ru-RU" sz="1600" dirty="0"/>
            </a:br>
            <a:r>
              <a:rPr lang="ru-RU" sz="1600" dirty="0"/>
              <a:t>имя </a:t>
            </a:r>
            <a:br>
              <a:rPr lang="ru-RU" sz="1600" dirty="0"/>
            </a:br>
            <a:r>
              <a:rPr lang="ru-RU" sz="1600" dirty="0"/>
              <a:t>С.М. Кирова</a:t>
            </a:r>
            <a:endParaRPr lang="en-US" sz="1600" dirty="0"/>
          </a:p>
        </p:txBody>
      </p:sp>
      <p:sp>
        <p:nvSpPr>
          <p:cNvPr id="15369" name="Text Box 12"/>
          <p:cNvSpPr txBox="1">
            <a:spLocks noChangeArrowheads="1"/>
          </p:cNvSpPr>
          <p:nvPr/>
        </p:nvSpPr>
        <p:spPr bwMode="black">
          <a:xfrm>
            <a:off x="6956425" y="1576388"/>
            <a:ext cx="20161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переименован в Белорусский технологический институт имени С. М. Кирова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370" name="AutoShape 13"/>
          <p:cNvSpPr>
            <a:spLocks noChangeArrowheads="1"/>
          </p:cNvSpPr>
          <p:nvPr/>
        </p:nvSpPr>
        <p:spPr bwMode="gray">
          <a:xfrm>
            <a:off x="1576388" y="3492500"/>
            <a:ext cx="1114425" cy="1114425"/>
          </a:xfrm>
          <a:prstGeom prst="diamond">
            <a:avLst/>
          </a:prstGeom>
          <a:solidFill>
            <a:schemeClr val="hlink"/>
          </a:solidFill>
          <a:ln w="9525">
            <a:miter lim="800000"/>
            <a:headEnd/>
            <a:tailEnd/>
          </a:ln>
          <a:scene3d>
            <a:camera prst="legacyPerspectiveBottom">
              <a:rot lat="20999984" lon="0" rev="0"/>
            </a:camera>
            <a:lightRig rig="legacyFlat4" dir="b"/>
          </a:scene3d>
          <a:sp3d extrusionH="1635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ru-RU" dirty="0"/>
          </a:p>
        </p:txBody>
      </p:sp>
      <p:sp>
        <p:nvSpPr>
          <p:cNvPr id="15371" name="AutoShape 14"/>
          <p:cNvSpPr>
            <a:spLocks noChangeArrowheads="1"/>
          </p:cNvSpPr>
          <p:nvPr/>
        </p:nvSpPr>
        <p:spPr bwMode="gray">
          <a:xfrm>
            <a:off x="3557588" y="3492500"/>
            <a:ext cx="1114425" cy="1114425"/>
          </a:xfrm>
          <a:prstGeom prst="diamond">
            <a:avLst/>
          </a:prstGeom>
          <a:solidFill>
            <a:srgbClr val="FFFF66"/>
          </a:solidFill>
          <a:ln w="9525">
            <a:miter lim="800000"/>
            <a:headEnd/>
            <a:tailEnd/>
          </a:ln>
          <a:scene3d>
            <a:camera prst="legacyPerspectiveBottom">
              <a:rot lat="20999984" lon="0" rev="0"/>
            </a:camera>
            <a:lightRig rig="legacyFlat4" dir="b"/>
          </a:scene3d>
          <a:sp3d extrusionH="1635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wrap="none" anchor="ctr">
            <a:flatTx/>
          </a:bodyPr>
          <a:lstStyle/>
          <a:p>
            <a:endParaRPr lang="ru-RU" dirty="0"/>
          </a:p>
        </p:txBody>
      </p:sp>
      <p:sp>
        <p:nvSpPr>
          <p:cNvPr id="15372" name="AutoShape 15"/>
          <p:cNvSpPr>
            <a:spLocks noChangeArrowheads="1"/>
          </p:cNvSpPr>
          <p:nvPr/>
        </p:nvSpPr>
        <p:spPr bwMode="gray">
          <a:xfrm>
            <a:off x="5548313" y="3492500"/>
            <a:ext cx="1114425" cy="1114425"/>
          </a:xfrm>
          <a:prstGeom prst="diamond">
            <a:avLst/>
          </a:prstGeom>
          <a:solidFill>
            <a:srgbClr val="FF7F00"/>
          </a:solidFill>
          <a:ln w="9525">
            <a:miter lim="800000"/>
            <a:headEnd/>
            <a:tailEnd/>
          </a:ln>
          <a:scene3d>
            <a:camera prst="legacyPerspectiveBottom">
              <a:rot lat="20999984" lon="0" rev="0"/>
            </a:camera>
            <a:lightRig rig="legacyFlat4" dir="b"/>
          </a:scene3d>
          <a:sp3d extrusionH="163500" prstMaterial="legacyMatte">
            <a:bevelT w="13500" h="13500" prst="angle"/>
            <a:bevelB w="13500" h="13500" prst="angle"/>
            <a:extrusionClr>
              <a:srgbClr val="FF7F00"/>
            </a:extrusionClr>
          </a:sp3d>
        </p:spPr>
        <p:txBody>
          <a:bodyPr wrap="none" anchor="ctr">
            <a:flatTx/>
          </a:bodyPr>
          <a:lstStyle/>
          <a:p>
            <a:endParaRPr lang="ru-RU" dirty="0"/>
          </a:p>
        </p:txBody>
      </p:sp>
      <p:sp>
        <p:nvSpPr>
          <p:cNvPr id="15373" name="AutoShape 16"/>
          <p:cNvSpPr>
            <a:spLocks noChangeArrowheads="1"/>
          </p:cNvSpPr>
          <p:nvPr/>
        </p:nvSpPr>
        <p:spPr bwMode="gray">
          <a:xfrm>
            <a:off x="7491413" y="3492500"/>
            <a:ext cx="1114425" cy="1114425"/>
          </a:xfrm>
          <a:prstGeom prst="diamond">
            <a:avLst/>
          </a:prstGeom>
          <a:solidFill>
            <a:schemeClr val="accent2"/>
          </a:solidFill>
          <a:ln w="9525">
            <a:miter lim="800000"/>
            <a:headEnd/>
            <a:tailEnd/>
          </a:ln>
          <a:scene3d>
            <a:camera prst="legacyPerspectiveBottom">
              <a:rot lat="20999984" lon="0" rev="0"/>
            </a:camera>
            <a:lightRig rig="legacyFlat4" dir="b"/>
          </a:scene3d>
          <a:sp3d extrusionH="1635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ru-RU" dirty="0"/>
          </a:p>
        </p:txBody>
      </p:sp>
      <p:cxnSp>
        <p:nvCxnSpPr>
          <p:cNvPr id="15374" name="AutoShape 17"/>
          <p:cNvCxnSpPr>
            <a:cxnSpLocks noChangeShapeType="1"/>
            <a:stCxn id="15370" idx="3"/>
            <a:endCxn id="15371" idx="1"/>
          </p:cNvCxnSpPr>
          <p:nvPr/>
        </p:nvCxnSpPr>
        <p:spPr bwMode="gray">
          <a:xfrm>
            <a:off x="2690813" y="4049713"/>
            <a:ext cx="866775" cy="0"/>
          </a:xfrm>
          <a:prstGeom prst="straightConnector1">
            <a:avLst/>
          </a:prstGeom>
          <a:noFill/>
          <a:ln w="12700">
            <a:solidFill>
              <a:srgbClr val="333333"/>
            </a:solidFill>
            <a:round/>
            <a:headEnd type="oval" w="sm" len="sm"/>
            <a:tailEnd type="oval" w="sm" len="sm"/>
          </a:ln>
        </p:spPr>
      </p:cxnSp>
      <p:cxnSp>
        <p:nvCxnSpPr>
          <p:cNvPr id="15375" name="AutoShape 18"/>
          <p:cNvCxnSpPr>
            <a:cxnSpLocks noChangeShapeType="1"/>
            <a:stCxn id="15371" idx="3"/>
            <a:endCxn id="15372" idx="1"/>
          </p:cNvCxnSpPr>
          <p:nvPr/>
        </p:nvCxnSpPr>
        <p:spPr bwMode="gray">
          <a:xfrm>
            <a:off x="4672013" y="4049713"/>
            <a:ext cx="876300" cy="0"/>
          </a:xfrm>
          <a:prstGeom prst="straightConnector1">
            <a:avLst/>
          </a:prstGeom>
          <a:noFill/>
          <a:ln w="12700">
            <a:solidFill>
              <a:srgbClr val="333333"/>
            </a:solidFill>
            <a:round/>
            <a:headEnd type="oval" w="sm" len="sm"/>
            <a:tailEnd type="oval" w="sm" len="sm"/>
          </a:ln>
        </p:spPr>
      </p:cxnSp>
      <p:cxnSp>
        <p:nvCxnSpPr>
          <p:cNvPr id="15376" name="AutoShape 19"/>
          <p:cNvCxnSpPr>
            <a:cxnSpLocks noChangeShapeType="1"/>
            <a:stCxn id="15372" idx="3"/>
            <a:endCxn id="15373" idx="1"/>
          </p:cNvCxnSpPr>
          <p:nvPr/>
        </p:nvCxnSpPr>
        <p:spPr bwMode="gray">
          <a:xfrm>
            <a:off x="6662738" y="4049713"/>
            <a:ext cx="828675" cy="0"/>
          </a:xfrm>
          <a:prstGeom prst="straightConnector1">
            <a:avLst/>
          </a:prstGeom>
          <a:noFill/>
          <a:ln w="12700">
            <a:solidFill>
              <a:srgbClr val="333333"/>
            </a:solidFill>
            <a:round/>
            <a:headEnd type="oval" w="sm" len="sm"/>
            <a:tailEnd type="oval" w="sm" len="sm"/>
          </a:ln>
        </p:spPr>
      </p:cxnSp>
      <p:sp>
        <p:nvSpPr>
          <p:cNvPr id="15377" name="Text Box 20"/>
          <p:cNvSpPr txBox="1">
            <a:spLocks noChangeArrowheads="1"/>
          </p:cNvSpPr>
          <p:nvPr/>
        </p:nvSpPr>
        <p:spPr bwMode="gray">
          <a:xfrm>
            <a:off x="1679575" y="3817938"/>
            <a:ext cx="8667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FFFF"/>
                </a:solidFill>
              </a:rPr>
              <a:t>1</a:t>
            </a:r>
            <a:r>
              <a:rPr lang="ru-RU" sz="2400" dirty="0">
                <a:solidFill>
                  <a:srgbClr val="FFFFFF"/>
                </a:solidFill>
              </a:rPr>
              <a:t>930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5378" name="Text Box 21"/>
          <p:cNvSpPr txBox="1">
            <a:spLocks noChangeArrowheads="1"/>
          </p:cNvSpPr>
          <p:nvPr/>
        </p:nvSpPr>
        <p:spPr bwMode="gray">
          <a:xfrm>
            <a:off x="3668713" y="3817938"/>
            <a:ext cx="8667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dirty="0"/>
              <a:t>1934</a:t>
            </a:r>
            <a:endParaRPr lang="en-US" sz="2400" dirty="0"/>
          </a:p>
        </p:txBody>
      </p:sp>
      <p:sp>
        <p:nvSpPr>
          <p:cNvPr id="15379" name="Text Box 22"/>
          <p:cNvSpPr txBox="1">
            <a:spLocks noChangeArrowheads="1"/>
          </p:cNvSpPr>
          <p:nvPr/>
        </p:nvSpPr>
        <p:spPr bwMode="gray">
          <a:xfrm>
            <a:off x="5678488" y="3817938"/>
            <a:ext cx="8667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dirty="0"/>
              <a:t>1935</a:t>
            </a:r>
            <a:endParaRPr lang="en-US" sz="2400" dirty="0"/>
          </a:p>
        </p:txBody>
      </p:sp>
      <p:sp>
        <p:nvSpPr>
          <p:cNvPr id="15380" name="Text Box 23"/>
          <p:cNvSpPr txBox="1">
            <a:spLocks noChangeArrowheads="1"/>
          </p:cNvSpPr>
          <p:nvPr/>
        </p:nvSpPr>
        <p:spPr bwMode="gray">
          <a:xfrm>
            <a:off x="7631113" y="3817938"/>
            <a:ext cx="8667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dirty="0">
                <a:solidFill>
                  <a:schemeClr val="bg1"/>
                </a:solidFill>
              </a:rPr>
              <a:t>1961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381" name="Text Box 24"/>
          <p:cNvSpPr txBox="1">
            <a:spLocks noChangeArrowheads="1"/>
          </p:cNvSpPr>
          <p:nvPr/>
        </p:nvSpPr>
        <p:spPr bwMode="gray">
          <a:xfrm>
            <a:off x="757238" y="4927600"/>
            <a:ext cx="3095625" cy="1476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подготовка инженерных кадров для лесного хозяйства, лесной и деревообрабатывающей промышленности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382" name="Text Box 27"/>
          <p:cNvSpPr txBox="1">
            <a:spLocks noChangeArrowheads="1"/>
          </p:cNvSpPr>
          <p:nvPr/>
        </p:nvSpPr>
        <p:spPr bwMode="gray">
          <a:xfrm>
            <a:off x="6234113" y="4940300"/>
            <a:ext cx="2909887" cy="1519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подготовка специалистов с высшим образованием для химического комплекса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9" name="Picture 2" descr="корпус БТИ в Гомел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5160" y="4905114"/>
            <a:ext cx="2340000" cy="1561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384" name="AutoShape 6"/>
          <p:cNvSpPr>
            <a:spLocks noChangeArrowheads="1"/>
          </p:cNvSpPr>
          <p:nvPr/>
        </p:nvSpPr>
        <p:spPr bwMode="invGray">
          <a:xfrm rot="5400000">
            <a:off x="8661400" y="2220913"/>
            <a:ext cx="774700" cy="1905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pic>
        <p:nvPicPr>
          <p:cNvPr id="36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3" cstate="print"/>
          <a:srcRect l="49421" t="32536" r="24174" b="37590"/>
          <a:stretch>
            <a:fillRect/>
          </a:stretch>
        </p:blipFill>
        <p:spPr bwMode="auto">
          <a:xfrm>
            <a:off x="414679" y="189097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7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3" cstate="print"/>
          <a:srcRect l="22528" t="31730" r="49726" b="37755"/>
          <a:stretch>
            <a:fillRect/>
          </a:stretch>
        </p:blipFill>
        <p:spPr bwMode="auto">
          <a:xfrm>
            <a:off x="416966" y="1097280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8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3" cstate="print"/>
          <a:srcRect l="37008" t="14221" r="37007" b="66758"/>
          <a:stretch>
            <a:fillRect/>
          </a:stretch>
        </p:blipFill>
        <p:spPr bwMode="auto">
          <a:xfrm>
            <a:off x="413308" y="29260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3" name="Rectangle 41"/>
          <p:cNvSpPr txBox="1">
            <a:spLocks noChangeArrowheads="1"/>
          </p:cNvSpPr>
          <p:nvPr/>
        </p:nvSpPr>
        <p:spPr bwMode="auto">
          <a:xfrm>
            <a:off x="1135063" y="0"/>
            <a:ext cx="8008937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ru-RU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Белорусский государственный технологический университет</a:t>
            </a:r>
            <a:br>
              <a:rPr lang="ru-RU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sz="12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l">
              <a:defRPr/>
            </a:pPr>
            <a:r>
              <a:rPr lang="ru-RU" sz="2000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История</a:t>
            </a:r>
            <a:endParaRPr lang="en-US" sz="2000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9" descr="C:\Documents and Settings\Trubchik\Рабочий стол\Новая папка (2)\IMG-6958_2.jp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5567" y="1054763"/>
            <a:ext cx="1774825" cy="2659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F:\БГТУ\спорт\DSC_61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9238" y="2254273"/>
            <a:ext cx="2520000" cy="1680430"/>
          </a:xfrm>
          <a:prstGeom prst="rect">
            <a:avLst/>
          </a:prstGeom>
          <a:noFill/>
        </p:spPr>
      </p:pic>
      <p:pic>
        <p:nvPicPr>
          <p:cNvPr id="11" name="Picture 8" descr="C:\Documents and Settings\Trubchik\Рабочий стол\Новая папка (2)\1O9A0496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33" y="3789032"/>
            <a:ext cx="2988000" cy="2242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41"/>
          <p:cNvSpPr txBox="1">
            <a:spLocks noChangeArrowheads="1"/>
          </p:cNvSpPr>
          <p:nvPr/>
        </p:nvSpPr>
        <p:spPr bwMode="auto">
          <a:xfrm>
            <a:off x="1135063" y="0"/>
            <a:ext cx="8008937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ru-RU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Белорусский государственный технологический университет</a:t>
            </a:r>
            <a:br>
              <a:rPr lang="ru-RU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sz="12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l">
              <a:defRPr/>
            </a:pPr>
            <a:r>
              <a:rPr lang="ru-RU" sz="2000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Спорт</a:t>
            </a:r>
            <a:endParaRPr lang="en-US" sz="2000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4" descr="E:\фото на сайт_2015\DSC016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68906" y="3769175"/>
            <a:ext cx="2772000" cy="208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6" descr="C:\Documents and Settings\Trubchik\Рабочий стол\Новая папка (2)\1O9A0536_2.jpg"/>
          <p:cNvPicPr>
            <a:picLocks noChangeAspect="1" noChangeArrowheads="1"/>
          </p:cNvPicPr>
          <p:nvPr/>
        </p:nvPicPr>
        <p:blipFill>
          <a:blip r:embed="rId6" cstate="print"/>
          <a:srcRect l="22141" t="9742"/>
          <a:stretch>
            <a:fillRect/>
          </a:stretch>
        </p:blipFill>
        <p:spPr bwMode="auto">
          <a:xfrm>
            <a:off x="1903435" y="1667230"/>
            <a:ext cx="3096000" cy="2693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994" name="AutoShape 2" descr="https://www.belstu.by/gallery/619/294X328/logotip-kafedry-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7" cstate="print"/>
          <a:srcRect l="49421" t="32536" r="24174" b="37590"/>
          <a:stretch>
            <a:fillRect/>
          </a:stretch>
        </p:blipFill>
        <p:spPr bwMode="auto">
          <a:xfrm>
            <a:off x="414679" y="189097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4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7" cstate="print"/>
          <a:srcRect l="22528" t="31730" r="49726" b="37755"/>
          <a:stretch>
            <a:fillRect/>
          </a:stretch>
        </p:blipFill>
        <p:spPr bwMode="auto">
          <a:xfrm>
            <a:off x="416966" y="1097280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5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7" cstate="print"/>
          <a:srcRect l="37008" t="14221" r="37007" b="66758"/>
          <a:stretch>
            <a:fillRect/>
          </a:stretch>
        </p:blipFill>
        <p:spPr bwMode="auto">
          <a:xfrm>
            <a:off x="413308" y="29260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7" name="Picture 10" descr="C:\Documents and Settings\Trubchik\Рабочий стол\Новая папка (2)\-fot2187.jpg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3628" y="4613300"/>
            <a:ext cx="3132000" cy="2034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6" name="AutoShape 2" descr="https://www.belstu.by/gallery/1652/225X225/p/fot-964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68" name="AutoShape 22" descr="https://www.belstu.by/gallery/68/260X173/-mg-90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" name="Rectangle 41"/>
          <p:cNvSpPr txBox="1">
            <a:spLocks noChangeArrowheads="1"/>
          </p:cNvSpPr>
          <p:nvPr/>
        </p:nvSpPr>
        <p:spPr bwMode="auto">
          <a:xfrm>
            <a:off x="1135063" y="0"/>
            <a:ext cx="8008937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ru-RU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Белорусский государственный технологический университет</a:t>
            </a:r>
            <a:br>
              <a:rPr lang="ru-RU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l">
              <a:defRPr/>
            </a:pPr>
            <a:r>
              <a:rPr lang="ru-RU" kern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Студенческий клуб с многочисленными творческими коллективами</a:t>
            </a:r>
            <a:endParaRPr lang="ru-RU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0971" name="AutoShape 2" descr="https://www.belstu.by/gallery/619/294X328/logotip-kafedry-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9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2" cstate="print"/>
          <a:srcRect l="49421" t="32536" r="24174" b="37590"/>
          <a:stretch>
            <a:fillRect/>
          </a:stretch>
        </p:blipFill>
        <p:spPr bwMode="auto">
          <a:xfrm>
            <a:off x="414679" y="189097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2" cstate="print"/>
          <a:srcRect l="22528" t="31730" r="49726" b="37755"/>
          <a:stretch>
            <a:fillRect/>
          </a:stretch>
        </p:blipFill>
        <p:spPr bwMode="auto">
          <a:xfrm>
            <a:off x="416966" y="1097280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1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2" cstate="print"/>
          <a:srcRect l="37008" t="14221" r="37007" b="66758"/>
          <a:stretch>
            <a:fillRect/>
          </a:stretch>
        </p:blipFill>
        <p:spPr bwMode="auto">
          <a:xfrm>
            <a:off x="413308" y="29260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26" name="Picture 2" descr="C:\Documents and Settings\Администратор\Мои документы\Downloads\Ансамбль Акавит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6602" y="3957851"/>
            <a:ext cx="3600000" cy="2409917"/>
          </a:xfrm>
          <a:prstGeom prst="rect">
            <a:avLst/>
          </a:prstGeom>
          <a:noFill/>
        </p:spPr>
      </p:pic>
      <p:sp>
        <p:nvSpPr>
          <p:cNvPr id="26" name="Прямоугольник 25"/>
          <p:cNvSpPr/>
          <p:nvPr/>
        </p:nvSpPr>
        <p:spPr>
          <a:xfrm>
            <a:off x="1484337" y="3599176"/>
            <a:ext cx="34431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Вокальный коллектив «Истоки»</a:t>
            </a:r>
            <a:endParaRPr lang="ru-RU" sz="16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4891590" y="3599175"/>
            <a:ext cx="41088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Ансамбль эстрадного танца «Грация» </a:t>
            </a:r>
            <a:endParaRPr lang="ru-RU" sz="16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2087898" y="6328728"/>
            <a:ext cx="19827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Ансамбль «</a:t>
            </a:r>
            <a:r>
              <a:rPr lang="ru-RU" sz="1600" dirty="0" err="1" smtClean="0"/>
              <a:t>Рунь</a:t>
            </a:r>
            <a:r>
              <a:rPr lang="ru-RU" sz="1600" dirty="0" smtClean="0"/>
              <a:t>»</a:t>
            </a:r>
            <a:endParaRPr lang="ru-RU" sz="16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5790760" y="6328729"/>
            <a:ext cx="23145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Ансамбль «</a:t>
            </a:r>
            <a:r>
              <a:rPr lang="ru-RU" sz="1600" dirty="0" err="1" smtClean="0"/>
              <a:t>Акавита</a:t>
            </a:r>
            <a:r>
              <a:rPr lang="ru-RU" sz="1600" dirty="0" smtClean="0"/>
              <a:t>»</a:t>
            </a:r>
            <a:endParaRPr lang="ru-RU" sz="1600" dirty="0"/>
          </a:p>
        </p:txBody>
      </p:sp>
      <p:pic>
        <p:nvPicPr>
          <p:cNvPr id="4098" name="Picture 2" descr="E:\новое\DSC_4399.JPG"/>
          <p:cNvPicPr>
            <a:picLocks noChangeAspect="1" noChangeArrowheads="1"/>
          </p:cNvPicPr>
          <p:nvPr/>
        </p:nvPicPr>
        <p:blipFill>
          <a:blip r:embed="rId4" cstate="print"/>
          <a:srcRect l="7092" t="6774"/>
          <a:stretch>
            <a:fillRect/>
          </a:stretch>
        </p:blipFill>
        <p:spPr bwMode="auto">
          <a:xfrm>
            <a:off x="1337479" y="3957851"/>
            <a:ext cx="3600000" cy="2411477"/>
          </a:xfrm>
          <a:prstGeom prst="rect">
            <a:avLst/>
          </a:prstGeom>
          <a:noFill/>
        </p:spPr>
      </p:pic>
      <p:pic>
        <p:nvPicPr>
          <p:cNvPr id="4101" name="Picture 5" descr="E:\новое\DSC_40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26747" y="1222375"/>
            <a:ext cx="3600000" cy="2403221"/>
          </a:xfrm>
          <a:prstGeom prst="rect">
            <a:avLst/>
          </a:prstGeom>
          <a:noFill/>
        </p:spPr>
      </p:pic>
      <p:pic>
        <p:nvPicPr>
          <p:cNvPr id="4102" name="Picture 6" descr="E:\новое\DSC_02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55016" y="1223133"/>
            <a:ext cx="3600000" cy="2384401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10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70" decel="100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70" decel="100000"/>
                                        <p:tgtEl>
                                          <p:spTgt spid="410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3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7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770" decel="100000"/>
                                        <p:tgtEl>
                                          <p:spTgt spid="2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70" decel="100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770" decel="100000"/>
                                        <p:tgtEl>
                                          <p:spTgt spid="409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8" dur="77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0" dur="77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2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7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770" decel="100000"/>
                                        <p:tgtEl>
                                          <p:spTgt spid="2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7" dur="77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9" dur="77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7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770" decel="100000"/>
                                        <p:tgtEl>
                                          <p:spTgt spid="10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7" dur="77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9" dur="77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7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770" decel="100000"/>
                                        <p:tgtEl>
                                          <p:spTgt spid="2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6" dur="77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8" dur="77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E:\БГТУ\профсоюзы\OLY_47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6696" y="1380605"/>
            <a:ext cx="3600000" cy="2404933"/>
          </a:xfrm>
          <a:prstGeom prst="rect">
            <a:avLst/>
          </a:prstGeom>
          <a:noFill/>
        </p:spPr>
      </p:pic>
      <p:pic>
        <p:nvPicPr>
          <p:cNvPr id="2051" name="Picture 3" descr="E:\БГТУ\профсоюзы\OLY_47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2451" y="4055684"/>
            <a:ext cx="3600000" cy="2404933"/>
          </a:xfrm>
          <a:prstGeom prst="rect">
            <a:avLst/>
          </a:prstGeom>
          <a:noFill/>
        </p:spPr>
      </p:pic>
      <p:pic>
        <p:nvPicPr>
          <p:cNvPr id="2052" name="Picture 4" descr="E:\БГТУ\профсоюзы\OLY_47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8046" y="1394821"/>
            <a:ext cx="3600000" cy="2404933"/>
          </a:xfrm>
          <a:prstGeom prst="rect">
            <a:avLst/>
          </a:prstGeom>
          <a:noFill/>
        </p:spPr>
      </p:pic>
      <p:pic>
        <p:nvPicPr>
          <p:cNvPr id="2053" name="Picture 5" descr="E:\БГТУ\профсоюзы\OLY_47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44115" y="4041856"/>
            <a:ext cx="3600000" cy="2404935"/>
          </a:xfrm>
          <a:prstGeom prst="rect">
            <a:avLst/>
          </a:prstGeom>
          <a:noFill/>
        </p:spPr>
      </p:pic>
      <p:pic>
        <p:nvPicPr>
          <p:cNvPr id="8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6" cstate="print"/>
          <a:srcRect l="49421" t="32536" r="24174" b="37590"/>
          <a:stretch>
            <a:fillRect/>
          </a:stretch>
        </p:blipFill>
        <p:spPr bwMode="auto">
          <a:xfrm>
            <a:off x="414679" y="189097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6" cstate="print"/>
          <a:srcRect l="22528" t="31730" r="49726" b="37755"/>
          <a:stretch>
            <a:fillRect/>
          </a:stretch>
        </p:blipFill>
        <p:spPr bwMode="auto">
          <a:xfrm>
            <a:off x="416966" y="1097280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6" cstate="print"/>
          <a:srcRect l="37008" t="14221" r="37007" b="66758"/>
          <a:stretch>
            <a:fillRect/>
          </a:stretch>
        </p:blipFill>
        <p:spPr bwMode="auto">
          <a:xfrm>
            <a:off x="413308" y="29260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1" name="Rectangle 41"/>
          <p:cNvSpPr txBox="1">
            <a:spLocks noChangeArrowheads="1"/>
          </p:cNvSpPr>
          <p:nvPr/>
        </p:nvSpPr>
        <p:spPr bwMode="auto">
          <a:xfrm>
            <a:off x="1135063" y="0"/>
            <a:ext cx="8008937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ru-RU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Белорусский государственный технологический университет</a:t>
            </a:r>
            <a:br>
              <a:rPr lang="ru-RU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sz="12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l">
              <a:defRPr/>
            </a:pPr>
            <a:r>
              <a:rPr lang="ru-RU" sz="2000" kern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Общественные организации</a:t>
            </a:r>
            <a:endParaRPr lang="en-US" sz="2000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БГТУ\1\IMG_06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2246" y="2129505"/>
            <a:ext cx="3060000" cy="2039511"/>
          </a:xfrm>
          <a:prstGeom prst="rect">
            <a:avLst/>
          </a:prstGeom>
          <a:noFill/>
        </p:spPr>
      </p:pic>
      <p:pic>
        <p:nvPicPr>
          <p:cNvPr id="4099" name="Picture 3" descr="E:\БГТУ\студ колокол\IMG_54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9412" y="3516548"/>
            <a:ext cx="2880000" cy="19198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092530" y="1024760"/>
            <a:ext cx="6359790" cy="2100577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>
              <a:buClr>
                <a:schemeClr val="tx2"/>
              </a:buClr>
              <a:buSzPct val="73000"/>
              <a:buFont typeface="Wingdings" pitchFamily="2" charset="2"/>
              <a:buChar char="ü"/>
              <a:defRPr/>
            </a:pPr>
            <a:r>
              <a:rPr lang="ru-RU" sz="2400" spc="50" dirty="0" smtClean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</a:rPr>
              <a:t>клуб </a:t>
            </a:r>
            <a:r>
              <a:rPr lang="ru-RU" sz="2400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</a:rPr>
              <a:t>интеллектуальных игр, </a:t>
            </a:r>
          </a:p>
          <a:p>
            <a:pPr algn="l">
              <a:buClr>
                <a:schemeClr val="tx2"/>
              </a:buClr>
              <a:buSzPct val="73000"/>
              <a:buFont typeface="Wingdings" pitchFamily="2" charset="2"/>
              <a:buChar char="ü"/>
              <a:defRPr/>
            </a:pPr>
            <a:r>
              <a:rPr lang="ru-RU" sz="2400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</a:rPr>
              <a:t>стройотряды,</a:t>
            </a:r>
          </a:p>
          <a:p>
            <a:pPr algn="l">
              <a:buClr>
                <a:schemeClr val="tx2"/>
              </a:buClr>
              <a:buSzPct val="73000"/>
              <a:buFont typeface="Wingdings" pitchFamily="2" charset="2"/>
              <a:buChar char="ü"/>
              <a:defRPr/>
            </a:pPr>
            <a:r>
              <a:rPr lang="ru-RU" sz="2400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</a:rPr>
              <a:t>КВН, </a:t>
            </a:r>
          </a:p>
          <a:p>
            <a:pPr algn="l">
              <a:buClr>
                <a:schemeClr val="tx2"/>
              </a:buClr>
              <a:buSzPct val="73000"/>
              <a:buFont typeface="Wingdings" pitchFamily="2" charset="2"/>
              <a:buChar char="ü"/>
              <a:defRPr/>
            </a:pPr>
            <a:r>
              <a:rPr lang="ru-RU" sz="2400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</a:rPr>
              <a:t>конкурсы,</a:t>
            </a:r>
          </a:p>
          <a:p>
            <a:pPr algn="l">
              <a:buClr>
                <a:schemeClr val="tx2"/>
              </a:buClr>
              <a:buSzPct val="73000"/>
              <a:buFont typeface="Wingdings" pitchFamily="2" charset="2"/>
              <a:buChar char="ü"/>
              <a:defRPr/>
            </a:pPr>
            <a:r>
              <a:rPr lang="ru-RU" sz="2400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</a:rPr>
              <a:t>концерты и др.</a:t>
            </a:r>
            <a:endParaRPr lang="ru-RU" sz="4000" spc="50" dirty="0">
              <a:ln w="11430"/>
              <a:solidFill>
                <a:schemeClr val="tx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40966" name="AutoShape 2" descr="https://www.belstu.by/gallery/1652/225X225/p/fot-964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66578" name="Picture 18" descr="https://www.belstu.by/gallery/1634/225X225/p/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8248" y="4558353"/>
            <a:ext cx="2916000" cy="1945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968" name="AutoShape 22" descr="https://www.belstu.by/gallery/68/260X173/-mg-90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" name="Rectangle 41"/>
          <p:cNvSpPr txBox="1">
            <a:spLocks noChangeArrowheads="1"/>
          </p:cNvSpPr>
          <p:nvPr/>
        </p:nvSpPr>
        <p:spPr bwMode="auto">
          <a:xfrm>
            <a:off x="1135063" y="0"/>
            <a:ext cx="8008937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ru-RU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Белорусский государственный технологический университет</a:t>
            </a:r>
            <a:br>
              <a:rPr lang="ru-RU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l">
              <a:defRPr/>
            </a:pPr>
            <a:r>
              <a:rPr lang="ru-RU" sz="2000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Студенческая жизнь</a:t>
            </a:r>
          </a:p>
        </p:txBody>
      </p:sp>
      <p:sp>
        <p:nvSpPr>
          <p:cNvPr id="40971" name="AutoShape 2" descr="https://www.belstu.by/gallery/619/294X328/logotip-kafedry-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9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6" cstate="print"/>
          <a:srcRect l="49421" t="32536" r="24174" b="37590"/>
          <a:stretch>
            <a:fillRect/>
          </a:stretch>
        </p:blipFill>
        <p:spPr bwMode="auto">
          <a:xfrm>
            <a:off x="414679" y="189097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6" cstate="print"/>
          <a:srcRect l="22528" t="31730" r="49726" b="37755"/>
          <a:stretch>
            <a:fillRect/>
          </a:stretch>
        </p:blipFill>
        <p:spPr bwMode="auto">
          <a:xfrm>
            <a:off x="416966" y="1097280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1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6" cstate="print"/>
          <a:srcRect l="37008" t="14221" r="37007" b="66758"/>
          <a:stretch>
            <a:fillRect/>
          </a:stretch>
        </p:blipFill>
        <p:spPr bwMode="auto">
          <a:xfrm>
            <a:off x="413308" y="29260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076" name="Picture 4" descr="F:\БГТУ\Магистранты\IMG_55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42302" y="1187360"/>
            <a:ext cx="3060000" cy="2039788"/>
          </a:xfrm>
          <a:prstGeom prst="rect">
            <a:avLst/>
          </a:prstGeom>
          <a:noFill/>
        </p:spPr>
      </p:pic>
      <p:pic>
        <p:nvPicPr>
          <p:cNvPr id="4098" name="Picture 2" descr="E:\БГТУ\1\IMG_079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05515" y="4652758"/>
            <a:ext cx="2880000" cy="1920118"/>
          </a:xfrm>
          <a:prstGeom prst="rect">
            <a:avLst/>
          </a:prstGeom>
          <a:noFill/>
        </p:spPr>
      </p:pic>
      <p:pic>
        <p:nvPicPr>
          <p:cNvPr id="3075" name="Picture 3" descr="F:\БГТУ\в новость\DSC_033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3412" y="3442410"/>
            <a:ext cx="3240000" cy="2160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395288" y="188913"/>
            <a:ext cx="7543800" cy="9144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 sz="2800" i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338263" y="1158875"/>
            <a:ext cx="7627937" cy="1200150"/>
          </a:xfrm>
          <a:prstGeom prst="rect">
            <a:avLst/>
          </a:prstGeom>
        </p:spPr>
        <p:txBody>
          <a:bodyPr anchor="ctr"/>
          <a:lstStyle/>
          <a:p>
            <a:pPr algn="l">
              <a:buFont typeface="Wingdings" pitchFamily="2" charset="2"/>
              <a:buChar char="ü"/>
              <a:defRPr/>
            </a:pPr>
            <a:r>
              <a:rPr lang="ru-RU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расположен в центре Минска</a:t>
            </a:r>
          </a:p>
          <a:p>
            <a:pPr algn="l">
              <a:buFont typeface="Wingdings" pitchFamily="2" charset="2"/>
              <a:buChar char="ü"/>
              <a:defRPr/>
            </a:pPr>
            <a:r>
              <a:rPr lang="ru-RU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удобное транспортное сообщение (возле железнодорожного и центрального автовокзала)</a:t>
            </a:r>
            <a:endParaRPr lang="en-US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l">
              <a:buFont typeface="Wingdings" pitchFamily="2" charset="2"/>
              <a:buChar char="ü"/>
              <a:defRPr/>
            </a:pPr>
            <a:r>
              <a:rPr lang="ru-RU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компактное размещение учебных корпусов и общежитий на территории университета</a:t>
            </a:r>
          </a:p>
        </p:txBody>
      </p:sp>
      <p:pic>
        <p:nvPicPr>
          <p:cNvPr id="44036" name="Picture 4" descr="https://www.belstu.by/Portals/0/userfiles/80/Abitur/bgtu-i-vokzal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9813" y="2565400"/>
            <a:ext cx="3948112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Прямоугольник 17"/>
          <p:cNvSpPr>
            <a:spLocks noChangeArrowheads="1"/>
          </p:cNvSpPr>
          <p:nvPr/>
        </p:nvSpPr>
        <p:spPr bwMode="auto">
          <a:xfrm>
            <a:off x="777875" y="5661025"/>
            <a:ext cx="83661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Республика Беларусь		Телефоны:  </a:t>
            </a:r>
            <a:br>
              <a:rPr lang="ru-RU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220006, г. Минск, 		т/ф. (8-017)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358 97 91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  <a:p>
            <a:pPr algn="l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ул. Свердлова, 13а</a:t>
            </a:r>
            <a:r>
              <a:rPr lang="ru-RU" dirty="0">
                <a:solidFill>
                  <a:srgbClr val="002060"/>
                </a:solidFill>
              </a:rPr>
              <a:t>		</a:t>
            </a: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1050925" y="4702175"/>
            <a:ext cx="720725" cy="2889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1771650" y="4270375"/>
            <a:ext cx="935038" cy="7207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2706688" y="4270375"/>
            <a:ext cx="720725" cy="7207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3427413" y="4775200"/>
            <a:ext cx="215900" cy="215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Rectangle 41"/>
          <p:cNvSpPr txBox="1">
            <a:spLocks noChangeArrowheads="1"/>
          </p:cNvSpPr>
          <p:nvPr/>
        </p:nvSpPr>
        <p:spPr bwMode="auto">
          <a:xfrm>
            <a:off x="1135063" y="0"/>
            <a:ext cx="8008937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ru-RU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Белорусский государственный технологический университет</a:t>
            </a:r>
            <a:br>
              <a:rPr lang="ru-RU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sz="12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l">
              <a:defRPr/>
            </a:pPr>
            <a:r>
              <a:rPr lang="ru-RU" sz="2000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Контакты</a:t>
            </a:r>
            <a:endParaRPr lang="en-US" sz="2000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4044" name="AutoShape 2" descr="https://www.belstu.by/gallery/619/294X328/logotip-kafedry-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4" cstate="print"/>
          <a:srcRect l="49421" t="32536" r="24174" b="37590"/>
          <a:stretch>
            <a:fillRect/>
          </a:stretch>
        </p:blipFill>
        <p:spPr bwMode="auto">
          <a:xfrm>
            <a:off x="414679" y="189097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4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4" cstate="print"/>
          <a:srcRect l="22528" t="31730" r="49726" b="37755"/>
          <a:stretch>
            <a:fillRect/>
          </a:stretch>
        </p:blipFill>
        <p:spPr bwMode="auto">
          <a:xfrm>
            <a:off x="416966" y="1097280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5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4" cstate="print"/>
          <a:srcRect l="37008" t="14221" r="37007" b="66758"/>
          <a:stretch>
            <a:fillRect/>
          </a:stretch>
        </p:blipFill>
        <p:spPr bwMode="auto">
          <a:xfrm>
            <a:off x="413308" y="29260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0938" y="2581939"/>
            <a:ext cx="4005262" cy="2828261"/>
          </a:xfrm>
          <a:prstGeom prst="rect">
            <a:avLst/>
          </a:prstGeom>
        </p:spPr>
      </p:pic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 txBox="1">
            <a:spLocks/>
          </p:cNvSpPr>
          <p:nvPr/>
        </p:nvSpPr>
        <p:spPr bwMode="auto">
          <a:xfrm>
            <a:off x="1023581" y="5709681"/>
            <a:ext cx="7942997" cy="987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eaLnBrk="0" hangingPunct="0">
              <a:spcBef>
                <a:spcPct val="20000"/>
              </a:spcBef>
              <a:buSzPct val="85000"/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Белорусский государственный технологический университет</a:t>
            </a:r>
            <a:endParaRPr lang="ru-RU" sz="2400" kern="0" cap="all" dirty="0">
              <a:ln w="0"/>
              <a:solidFill>
                <a:schemeClr val="tx2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  <a:p>
            <a:pPr algn="l" eaLnBrk="0" hangingPunct="0">
              <a:spcBef>
                <a:spcPct val="20000"/>
              </a:spcBef>
              <a:buSzPct val="85000"/>
              <a:buFont typeface="Wingdings" pitchFamily="2" charset="2"/>
              <a:buNone/>
              <a:defRPr/>
            </a:pPr>
            <a:endParaRPr lang="ru-RU" sz="2800" kern="0" cap="all" dirty="0">
              <a:ln w="0"/>
              <a:solidFill>
                <a:schemeClr val="tx2"/>
              </a:soli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pic>
        <p:nvPicPr>
          <p:cNvPr id="11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2" cstate="print"/>
          <a:srcRect l="49421" t="32536" r="24174" b="37590"/>
          <a:stretch>
            <a:fillRect/>
          </a:stretch>
        </p:blipFill>
        <p:spPr bwMode="auto">
          <a:xfrm>
            <a:off x="414679" y="189097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2" cstate="print"/>
          <a:srcRect l="22528" t="31730" r="49726" b="37755"/>
          <a:stretch>
            <a:fillRect/>
          </a:stretch>
        </p:blipFill>
        <p:spPr bwMode="auto">
          <a:xfrm>
            <a:off x="416966" y="1097280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2" cstate="print"/>
          <a:srcRect l="37008" t="14221" r="37007" b="66758"/>
          <a:stretch>
            <a:fillRect/>
          </a:stretch>
        </p:blipFill>
        <p:spPr bwMode="auto">
          <a:xfrm>
            <a:off x="413308" y="29260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8" name="Rectangle 41"/>
          <p:cNvSpPr txBox="1">
            <a:spLocks noChangeArrowheads="1"/>
          </p:cNvSpPr>
          <p:nvPr/>
        </p:nvSpPr>
        <p:spPr bwMode="auto">
          <a:xfrm>
            <a:off x="1135063" y="0"/>
            <a:ext cx="8008937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ru-RU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Инженерно-экономический факультет</a:t>
            </a:r>
            <a:br>
              <a:rPr lang="ru-RU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sz="12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063" y="1041141"/>
            <a:ext cx="4246098" cy="31845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9506" y="2574978"/>
            <a:ext cx="4535366" cy="3072344"/>
          </a:xfrm>
          <a:prstGeom prst="rect">
            <a:avLst/>
          </a:prstGeom>
        </p:spPr>
      </p:pic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 txBox="1">
            <a:spLocks/>
          </p:cNvSpPr>
          <p:nvPr/>
        </p:nvSpPr>
        <p:spPr bwMode="auto">
          <a:xfrm>
            <a:off x="1023581" y="5709681"/>
            <a:ext cx="7942997" cy="987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eaLnBrk="0" hangingPunct="0">
              <a:spcBef>
                <a:spcPct val="20000"/>
              </a:spcBef>
              <a:buSzPct val="85000"/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Белорусский государственный технологический университет</a:t>
            </a:r>
            <a:endParaRPr lang="ru-RU" sz="2400" kern="0" cap="all" dirty="0">
              <a:ln w="0"/>
              <a:solidFill>
                <a:schemeClr val="tx2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  <a:p>
            <a:pPr algn="l" eaLnBrk="0" hangingPunct="0">
              <a:spcBef>
                <a:spcPct val="20000"/>
              </a:spcBef>
              <a:buSzPct val="85000"/>
              <a:buFont typeface="Wingdings" pitchFamily="2" charset="2"/>
              <a:buNone/>
              <a:defRPr/>
            </a:pPr>
            <a:endParaRPr lang="ru-RU" sz="2800" kern="0" cap="all" dirty="0">
              <a:ln w="0"/>
              <a:solidFill>
                <a:schemeClr val="tx2"/>
              </a:soli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pic>
        <p:nvPicPr>
          <p:cNvPr id="11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2" cstate="print"/>
          <a:srcRect l="49421" t="32536" r="24174" b="37590"/>
          <a:stretch>
            <a:fillRect/>
          </a:stretch>
        </p:blipFill>
        <p:spPr bwMode="auto">
          <a:xfrm>
            <a:off x="414679" y="189097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2" cstate="print"/>
          <a:srcRect l="22528" t="31730" r="49726" b="37755"/>
          <a:stretch>
            <a:fillRect/>
          </a:stretch>
        </p:blipFill>
        <p:spPr bwMode="auto">
          <a:xfrm>
            <a:off x="416966" y="1097280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2" cstate="print"/>
          <a:srcRect l="37008" t="14221" r="37007" b="66758"/>
          <a:stretch>
            <a:fillRect/>
          </a:stretch>
        </p:blipFill>
        <p:spPr bwMode="auto">
          <a:xfrm>
            <a:off x="413308" y="29260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8" name="Rectangle 41"/>
          <p:cNvSpPr txBox="1">
            <a:spLocks noChangeArrowheads="1"/>
          </p:cNvSpPr>
          <p:nvPr/>
        </p:nvSpPr>
        <p:spPr bwMode="auto">
          <a:xfrm>
            <a:off x="1135063" y="0"/>
            <a:ext cx="8008937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ru-RU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Инженерно-экономический факультет</a:t>
            </a:r>
            <a:br>
              <a:rPr lang="ru-RU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sz="12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36" y="1097280"/>
            <a:ext cx="6989885" cy="465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67902"/>
      </p:ext>
    </p:extLst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 txBox="1">
            <a:spLocks/>
          </p:cNvSpPr>
          <p:nvPr/>
        </p:nvSpPr>
        <p:spPr bwMode="auto">
          <a:xfrm>
            <a:off x="1135063" y="2232978"/>
            <a:ext cx="7831515" cy="3455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>
              <a:defRPr/>
            </a:pPr>
            <a:r>
              <a:rPr lang="ru-RU" dirty="0" smtClean="0">
                <a:solidFill>
                  <a:schemeClr val="tx2"/>
                </a:solidFill>
              </a:rPr>
              <a:t>					</a:t>
            </a:r>
          </a:p>
          <a:p>
            <a:pPr algn="r">
              <a:defRPr/>
            </a:pPr>
            <a:r>
              <a:rPr lang="ru-RU" dirty="0">
                <a:solidFill>
                  <a:schemeClr val="tx2"/>
                </a:solidFill>
              </a:rPr>
              <a:t>	</a:t>
            </a:r>
            <a:r>
              <a:rPr lang="ru-RU" dirty="0" smtClean="0">
                <a:solidFill>
                  <a:schemeClr val="tx2"/>
                </a:solidFill>
              </a:rPr>
              <a:t>		</a:t>
            </a:r>
          </a:p>
          <a:p>
            <a:pPr algn="r">
              <a:defRPr/>
            </a:pPr>
            <a:endParaRPr lang="ru-RU" dirty="0" smtClean="0">
              <a:solidFill>
                <a:schemeClr val="tx2"/>
              </a:solidFill>
            </a:endParaRPr>
          </a:p>
          <a:p>
            <a:pPr algn="r">
              <a:defRPr/>
            </a:pPr>
            <a:endParaRPr lang="ru-RU" dirty="0">
              <a:solidFill>
                <a:schemeClr val="tx2"/>
              </a:solidFill>
            </a:endParaRPr>
          </a:p>
          <a:p>
            <a:pPr algn="r">
              <a:defRPr/>
            </a:pPr>
            <a:endParaRPr lang="ru-RU" dirty="0" smtClean="0">
              <a:solidFill>
                <a:schemeClr val="tx2"/>
              </a:solidFill>
            </a:endParaRPr>
          </a:p>
          <a:p>
            <a:pPr algn="r">
              <a:defRPr/>
            </a:pPr>
            <a:endParaRPr lang="ru-RU" dirty="0">
              <a:solidFill>
                <a:schemeClr val="tx2"/>
              </a:solidFill>
            </a:endParaRPr>
          </a:p>
          <a:p>
            <a:pPr algn="r">
              <a:defRPr/>
            </a:pPr>
            <a:endParaRPr lang="ru-RU" dirty="0" smtClean="0">
              <a:solidFill>
                <a:schemeClr val="tx2"/>
              </a:solidFill>
            </a:endParaRPr>
          </a:p>
          <a:p>
            <a:pPr algn="r">
              <a:defRPr/>
            </a:pPr>
            <a:endParaRPr lang="ru-RU" dirty="0">
              <a:solidFill>
                <a:schemeClr val="tx2"/>
              </a:solidFill>
            </a:endParaRPr>
          </a:p>
          <a:p>
            <a:pPr algn="r">
              <a:defRPr/>
            </a:pPr>
            <a:endParaRPr lang="ru-RU" dirty="0" smtClean="0">
              <a:solidFill>
                <a:schemeClr val="tx2"/>
              </a:solidFill>
            </a:endParaRPr>
          </a:p>
          <a:p>
            <a:pPr algn="r">
              <a:defRPr/>
            </a:pPr>
            <a:endParaRPr lang="ru-RU" dirty="0">
              <a:solidFill>
                <a:schemeClr val="tx2"/>
              </a:solidFill>
            </a:endParaRPr>
          </a:p>
          <a:p>
            <a:pPr algn="r">
              <a:defRPr/>
            </a:pPr>
            <a:r>
              <a:rPr lang="ru-RU" dirty="0" smtClean="0">
                <a:solidFill>
                  <a:schemeClr val="tx2"/>
                </a:solidFill>
              </a:rPr>
              <a:t>адрес</a:t>
            </a:r>
            <a:r>
              <a:rPr lang="ru-RU" dirty="0">
                <a:solidFill>
                  <a:schemeClr val="tx2"/>
                </a:solidFill>
              </a:rPr>
              <a:t>: 	</a:t>
            </a:r>
            <a:r>
              <a:rPr lang="ru-RU" dirty="0" smtClean="0">
                <a:solidFill>
                  <a:schemeClr val="tx2"/>
                </a:solidFill>
              </a:rPr>
              <a:t>г. Минск, ул</a:t>
            </a:r>
            <a:r>
              <a:rPr lang="ru-RU" dirty="0">
                <a:solidFill>
                  <a:schemeClr val="tx2"/>
                </a:solidFill>
              </a:rPr>
              <a:t>. Свердлова,13а, </a:t>
            </a:r>
          </a:p>
          <a:p>
            <a:pPr algn="r">
              <a:defRPr/>
            </a:pPr>
            <a:r>
              <a:rPr lang="ru-RU" dirty="0">
                <a:solidFill>
                  <a:schemeClr val="tx2"/>
                </a:solidFill>
              </a:rPr>
              <a:t>		</a:t>
            </a:r>
            <a:r>
              <a:rPr lang="ru-RU" dirty="0" smtClean="0">
                <a:solidFill>
                  <a:schemeClr val="tx2"/>
                </a:solidFill>
              </a:rPr>
              <a:t>		</a:t>
            </a:r>
            <a:endParaRPr lang="ru-RU" sz="3000" kern="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Подзаголовок 5"/>
          <p:cNvSpPr txBox="1">
            <a:spLocks/>
          </p:cNvSpPr>
          <p:nvPr/>
        </p:nvSpPr>
        <p:spPr bwMode="auto">
          <a:xfrm>
            <a:off x="1023581" y="5639864"/>
            <a:ext cx="7942997" cy="987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l" eaLnBrk="0" hangingPunct="0">
              <a:spcBef>
                <a:spcPct val="20000"/>
              </a:spcBef>
              <a:buSzPct val="85000"/>
              <a:buFont typeface="Wingdings" pitchFamily="2" charset="2"/>
              <a:buNone/>
              <a:defRPr/>
            </a:pPr>
            <a:r>
              <a:rPr lang="ru-RU" dirty="0">
                <a:solidFill>
                  <a:srgbClr val="002060"/>
                </a:solidFill>
              </a:rPr>
              <a:t>Сайт университета: 	 </a:t>
            </a:r>
            <a:r>
              <a:rPr lang="en-US" kern="0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www.belstu.by</a:t>
            </a:r>
            <a:endParaRPr lang="ru-RU" kern="0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  <a:p>
            <a:pPr algn="l" eaLnBrk="0" hangingPunct="0">
              <a:spcBef>
                <a:spcPct val="20000"/>
              </a:spcBef>
              <a:buSzPct val="85000"/>
              <a:defRPr/>
            </a:pPr>
            <a:r>
              <a:rPr lang="ru-RU" dirty="0" err="1">
                <a:solidFill>
                  <a:srgbClr val="002060"/>
                </a:solidFill>
              </a:rPr>
              <a:t>Cайт</a:t>
            </a:r>
            <a:r>
              <a:rPr lang="ru-RU" dirty="0">
                <a:solidFill>
                  <a:srgbClr val="002060"/>
                </a:solidFill>
              </a:rPr>
              <a:t> факультета:	   </a:t>
            </a:r>
            <a:r>
              <a:rPr lang="en-US" kern="0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www.</a:t>
            </a:r>
            <a:r>
              <a:rPr lang="ru-RU" kern="0" cap="all" dirty="0" err="1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ief.belstu.by</a:t>
            </a:r>
            <a:endParaRPr lang="ru-RU" kern="0" cap="all" dirty="0" smtClean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  <a:p>
            <a:pPr algn="l" eaLnBrk="0" hangingPunct="0">
              <a:spcBef>
                <a:spcPct val="20000"/>
              </a:spcBef>
              <a:buSzPct val="85000"/>
              <a:defRPr/>
            </a:pPr>
            <a:r>
              <a:rPr lang="ru-RU" dirty="0" smtClean="0">
                <a:solidFill>
                  <a:srgbClr val="002060"/>
                </a:solidFill>
              </a:rPr>
              <a:t>Группа </a:t>
            </a:r>
            <a:r>
              <a:rPr lang="ru-RU" dirty="0" err="1" smtClean="0">
                <a:solidFill>
                  <a:srgbClr val="002060"/>
                </a:solidFill>
              </a:rPr>
              <a:t>ВКонтакте</a:t>
            </a:r>
            <a:r>
              <a:rPr lang="ru-RU" dirty="0" smtClean="0">
                <a:solidFill>
                  <a:srgbClr val="002060"/>
                </a:solidFill>
              </a:rPr>
              <a:t>:   </a:t>
            </a:r>
            <a:r>
              <a:rPr lang="en-US" kern="0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https://vk.com/ief_belstu</a:t>
            </a:r>
            <a:endParaRPr lang="ru-RU" kern="0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  <a:p>
            <a:pPr algn="l" eaLnBrk="0" hangingPunct="0">
              <a:spcBef>
                <a:spcPct val="20000"/>
              </a:spcBef>
              <a:buSzPct val="85000"/>
              <a:buFont typeface="Wingdings" pitchFamily="2" charset="2"/>
              <a:buNone/>
              <a:defRPr/>
            </a:pPr>
            <a:endParaRPr lang="ru-RU" sz="2800" kern="0" cap="all" dirty="0">
              <a:ln w="0"/>
              <a:solidFill>
                <a:schemeClr val="tx2"/>
              </a:soli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pic>
        <p:nvPicPr>
          <p:cNvPr id="45060" name="Picture 17" descr="D:\Documents\Работа, БГТУ\МЕЖДУН СОТРУДН\Буклеты\Новый\lastvar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7308" y="3513506"/>
            <a:ext cx="1986524" cy="1986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3" cstate="print"/>
          <a:srcRect l="49421" t="32536" r="24174" b="37590"/>
          <a:stretch>
            <a:fillRect/>
          </a:stretch>
        </p:blipFill>
        <p:spPr bwMode="auto">
          <a:xfrm>
            <a:off x="414679" y="189097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3" cstate="print"/>
          <a:srcRect l="22528" t="31730" r="49726" b="37755"/>
          <a:stretch>
            <a:fillRect/>
          </a:stretch>
        </p:blipFill>
        <p:spPr bwMode="auto">
          <a:xfrm>
            <a:off x="416966" y="1097280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3" cstate="print"/>
          <a:srcRect l="37008" t="14221" r="37007" b="66758"/>
          <a:stretch>
            <a:fillRect/>
          </a:stretch>
        </p:blipFill>
        <p:spPr bwMode="auto">
          <a:xfrm>
            <a:off x="413308" y="29260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6" name="Прямоугольник 15"/>
          <p:cNvSpPr/>
          <p:nvPr/>
        </p:nvSpPr>
        <p:spPr>
          <a:xfrm>
            <a:off x="1097308" y="1326601"/>
            <a:ext cx="38702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ru-RU" sz="1600" dirty="0" smtClean="0">
                <a:solidFill>
                  <a:schemeClr val="tx2"/>
                </a:solidFill>
              </a:rPr>
              <a:t>Тел</a:t>
            </a:r>
            <a:r>
              <a:rPr lang="ru-RU" sz="1600" dirty="0">
                <a:solidFill>
                  <a:schemeClr val="tx2"/>
                </a:solidFill>
              </a:rPr>
              <a:t>. (факс</a:t>
            </a:r>
            <a:r>
              <a:rPr lang="ru-RU" sz="1600" dirty="0" smtClean="0">
                <a:solidFill>
                  <a:schemeClr val="tx2"/>
                </a:solidFill>
              </a:rPr>
              <a:t>):</a:t>
            </a:r>
          </a:p>
          <a:p>
            <a:pPr algn="l">
              <a:defRPr/>
            </a:pPr>
            <a:r>
              <a:rPr lang="ru-RU" sz="1600" dirty="0" smtClean="0">
                <a:solidFill>
                  <a:schemeClr val="tx2"/>
                </a:solidFill>
              </a:rPr>
              <a:t>+375 17</a:t>
            </a:r>
            <a:r>
              <a:rPr lang="ru-RU" sz="1600" dirty="0">
                <a:solidFill>
                  <a:schemeClr val="tx2"/>
                </a:solidFill>
              </a:rPr>
              <a:t> </a:t>
            </a:r>
            <a:r>
              <a:rPr lang="ru-RU" sz="1600" dirty="0" smtClean="0">
                <a:solidFill>
                  <a:schemeClr val="tx2"/>
                </a:solidFill>
              </a:rPr>
              <a:t>358-97-91</a:t>
            </a:r>
          </a:p>
          <a:p>
            <a:pPr algn="l">
              <a:defRPr/>
            </a:pPr>
            <a:r>
              <a:rPr lang="ru-RU" sz="1600" dirty="0" smtClean="0">
                <a:solidFill>
                  <a:schemeClr val="tx2"/>
                </a:solidFill>
              </a:rPr>
              <a:t>+375 17 270-03-43 </a:t>
            </a:r>
            <a:endParaRPr lang="ru-RU" sz="2000" dirty="0">
              <a:solidFill>
                <a:schemeClr val="tx2"/>
              </a:solidFill>
            </a:endParaRPr>
          </a:p>
        </p:txBody>
      </p:sp>
      <p:sp>
        <p:nvSpPr>
          <p:cNvPr id="18" name="Rectangle 41"/>
          <p:cNvSpPr txBox="1">
            <a:spLocks noChangeArrowheads="1"/>
          </p:cNvSpPr>
          <p:nvPr/>
        </p:nvSpPr>
        <p:spPr bwMode="auto">
          <a:xfrm>
            <a:off x="1135063" y="0"/>
            <a:ext cx="8008937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ru-RU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Инженерно-экономический факультет</a:t>
            </a:r>
            <a:br>
              <a:rPr lang="ru-RU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sz="12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l">
              <a:defRPr/>
            </a:pPr>
            <a:r>
              <a:rPr lang="ru-RU" sz="2000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Контакты</a:t>
            </a:r>
            <a:endParaRPr lang="en-US" sz="2000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131" y="1097280"/>
            <a:ext cx="5458447" cy="372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41504"/>
      </p:ext>
    </p:extLst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4414838"/>
            <a:ext cx="1249363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AutoShape 5"/>
          <p:cNvSpPr>
            <a:spLocks noChangeArrowheads="1"/>
          </p:cNvSpPr>
          <p:nvPr/>
        </p:nvSpPr>
        <p:spPr bwMode="gray">
          <a:xfrm>
            <a:off x="5030788" y="4559300"/>
            <a:ext cx="2736850" cy="2055813"/>
          </a:xfrm>
          <a:prstGeom prst="homePlate">
            <a:avLst>
              <a:gd name="adj" fmla="val 28842"/>
            </a:avLst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100000">
                <a:schemeClr val="hlink"/>
              </a:gs>
            </a:gsLst>
            <a:lin ang="18900000" scaled="1"/>
          </a:gradFill>
          <a:ln w="12700" algn="ctr">
            <a:noFill/>
            <a:prstDash val="dash"/>
            <a:miter lim="800000"/>
            <a:headEnd/>
            <a:tailEnd/>
          </a:ln>
          <a:effectLst>
            <a:outerShdw dist="71842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90116" name="AutoShape 4"/>
          <p:cNvSpPr>
            <a:spLocks noChangeArrowheads="1"/>
          </p:cNvSpPr>
          <p:nvPr/>
        </p:nvSpPr>
        <p:spPr bwMode="gray">
          <a:xfrm>
            <a:off x="5751513" y="1751013"/>
            <a:ext cx="2800350" cy="2055812"/>
          </a:xfrm>
          <a:prstGeom prst="homePlate">
            <a:avLst>
              <a:gd name="adj" fmla="val 26911"/>
            </a:avLst>
          </a:prstGeom>
          <a:gradFill rotWithShape="1">
            <a:gsLst>
              <a:gs pos="0">
                <a:srgbClr val="C0C0C0">
                  <a:gamma/>
                  <a:tint val="14118"/>
                  <a:invGamma/>
                </a:srgbClr>
              </a:gs>
              <a:gs pos="100000">
                <a:srgbClr val="C0C0C0"/>
              </a:gs>
            </a:gsLst>
            <a:lin ang="2700000" scaled="1"/>
          </a:gradFill>
          <a:ln w="12700" algn="ctr">
            <a:noFill/>
            <a:prstDash val="dash"/>
            <a:miter lim="800000"/>
            <a:headEnd/>
            <a:tailEnd/>
          </a:ln>
          <a:effectLst>
            <a:outerShdw dist="71842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90117" name="AutoShape 5"/>
          <p:cNvSpPr>
            <a:spLocks noChangeArrowheads="1"/>
          </p:cNvSpPr>
          <p:nvPr/>
        </p:nvSpPr>
        <p:spPr bwMode="gray">
          <a:xfrm>
            <a:off x="3519488" y="1751013"/>
            <a:ext cx="3000375" cy="2055812"/>
          </a:xfrm>
          <a:prstGeom prst="homePlate">
            <a:avLst>
              <a:gd name="adj" fmla="val 28842"/>
            </a:avLst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100000">
                <a:schemeClr val="hlink"/>
              </a:gs>
            </a:gsLst>
            <a:lin ang="18900000" scaled="1"/>
          </a:gradFill>
          <a:ln w="12700" algn="ctr">
            <a:noFill/>
            <a:prstDash val="dash"/>
            <a:miter lim="800000"/>
            <a:headEnd/>
            <a:tailEnd/>
          </a:ln>
          <a:effectLst>
            <a:outerShdw dist="71842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90118" name="Freeform 6"/>
          <p:cNvSpPr>
            <a:spLocks/>
          </p:cNvSpPr>
          <p:nvPr/>
        </p:nvSpPr>
        <p:spPr bwMode="gray">
          <a:xfrm>
            <a:off x="3375025" y="1390650"/>
            <a:ext cx="4646613" cy="4127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7" y="267"/>
              </a:cxn>
              <a:cxn ang="0">
                <a:pos x="3454" y="267"/>
              </a:cxn>
              <a:cxn ang="0">
                <a:pos x="3292" y="8"/>
              </a:cxn>
              <a:cxn ang="0">
                <a:pos x="0" y="0"/>
              </a:cxn>
            </a:cxnLst>
            <a:rect l="0" t="0" r="r" b="b"/>
            <a:pathLst>
              <a:path w="3454" h="267">
                <a:moveTo>
                  <a:pt x="0" y="0"/>
                </a:moveTo>
                <a:lnTo>
                  <a:pt x="87" y="267"/>
                </a:lnTo>
                <a:lnTo>
                  <a:pt x="3454" y="267"/>
                </a:lnTo>
                <a:lnTo>
                  <a:pt x="3292" y="8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12700" cap="flat" cmpd="sng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90119" name="AutoShape 7"/>
          <p:cNvSpPr>
            <a:spLocks noChangeArrowheads="1"/>
          </p:cNvSpPr>
          <p:nvPr/>
        </p:nvSpPr>
        <p:spPr bwMode="gray">
          <a:xfrm>
            <a:off x="1862974" y="1362999"/>
            <a:ext cx="2312602" cy="2422525"/>
          </a:xfrm>
          <a:prstGeom prst="homePlate">
            <a:avLst>
              <a:gd name="adj" fmla="val 25000"/>
            </a:avLst>
          </a:prstGeom>
          <a:gradFill flip="none" rotWithShape="1">
            <a:gsLst>
              <a:gs pos="0">
                <a:srgbClr val="FF7F00">
                  <a:shade val="30000"/>
                  <a:satMod val="115000"/>
                </a:srgbClr>
              </a:gs>
              <a:gs pos="50000">
                <a:srgbClr val="FF7F00">
                  <a:shade val="67500"/>
                  <a:satMod val="115000"/>
                </a:srgbClr>
              </a:gs>
              <a:gs pos="100000">
                <a:srgbClr val="FF7F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12700" algn="ctr">
            <a:noFill/>
            <a:prstDash val="dash"/>
            <a:miter lim="800000"/>
            <a:headEnd/>
            <a:tailEnd/>
          </a:ln>
          <a:effectLst>
            <a:outerShdw dist="56796" dir="3806097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16394" name="Rectangle 8"/>
          <p:cNvSpPr>
            <a:spLocks noChangeArrowheads="1"/>
          </p:cNvSpPr>
          <p:nvPr/>
        </p:nvSpPr>
        <p:spPr bwMode="white">
          <a:xfrm>
            <a:off x="1870075" y="1822450"/>
            <a:ext cx="2027238" cy="1570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переименование института в Белорусский государственный технологический университет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395" name="Rectangle 9"/>
          <p:cNvSpPr>
            <a:spLocks noChangeArrowheads="1"/>
          </p:cNvSpPr>
          <p:nvPr/>
        </p:nvSpPr>
        <p:spPr bwMode="white">
          <a:xfrm>
            <a:off x="4238625" y="1390650"/>
            <a:ext cx="1327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FFFFFF"/>
                </a:solidFill>
              </a:rPr>
              <a:t>2005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0122" name="Rectangle 10"/>
          <p:cNvSpPr>
            <a:spLocks noChangeArrowheads="1"/>
          </p:cNvSpPr>
          <p:nvPr/>
        </p:nvSpPr>
        <p:spPr bwMode="auto">
          <a:xfrm>
            <a:off x="6164263" y="1781175"/>
            <a:ext cx="2033587" cy="2062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/>
              <a:t>статус базового вуза СНГ по образованию в области </a:t>
            </a:r>
            <a:br>
              <a:rPr lang="ru-RU" sz="1600" dirty="0"/>
            </a:br>
            <a:r>
              <a:rPr lang="ru-RU" sz="1600" dirty="0"/>
              <a:t>лесного хозяйства и лесной промышленности</a:t>
            </a:r>
            <a:endParaRPr lang="en-US" sz="1050" dirty="0">
              <a:solidFill>
                <a:srgbClr val="111111"/>
              </a:solidFill>
            </a:endParaRPr>
          </a:p>
        </p:txBody>
      </p:sp>
      <p:sp>
        <p:nvSpPr>
          <p:cNvPr id="16397" name="Rectangle 12"/>
          <p:cNvSpPr>
            <a:spLocks noChangeArrowheads="1"/>
          </p:cNvSpPr>
          <p:nvPr/>
        </p:nvSpPr>
        <p:spPr bwMode="auto">
          <a:xfrm>
            <a:off x="4022725" y="1966913"/>
            <a:ext cx="2411413" cy="1570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/>
              <a:t>статус ведущего высшего учебного заведения в лесной, химической и полиграфической областях</a:t>
            </a:r>
            <a:endParaRPr lang="en-US" sz="1600" dirty="0">
              <a:solidFill>
                <a:srgbClr val="111111"/>
              </a:solidFill>
            </a:endParaRPr>
          </a:p>
        </p:txBody>
      </p:sp>
      <p:cxnSp>
        <p:nvCxnSpPr>
          <p:cNvPr id="18" name="Прямая со стрелкой 17"/>
          <p:cNvCxnSpPr>
            <a:stCxn id="16395" idx="3"/>
            <a:endCxn id="16399" idx="1"/>
          </p:cNvCxnSpPr>
          <p:nvPr/>
        </p:nvCxnSpPr>
        <p:spPr>
          <a:xfrm>
            <a:off x="5565775" y="1573213"/>
            <a:ext cx="833438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9" name="Rectangle 9"/>
          <p:cNvSpPr>
            <a:spLocks noChangeArrowheads="1"/>
          </p:cNvSpPr>
          <p:nvPr/>
        </p:nvSpPr>
        <p:spPr bwMode="white">
          <a:xfrm>
            <a:off x="6399213" y="1390650"/>
            <a:ext cx="1327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FFFFFF"/>
                </a:solidFill>
              </a:rPr>
              <a:t>2007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400" name="Rectangle 9"/>
          <p:cNvSpPr>
            <a:spLocks noChangeArrowheads="1"/>
          </p:cNvSpPr>
          <p:nvPr/>
        </p:nvSpPr>
        <p:spPr bwMode="white">
          <a:xfrm>
            <a:off x="2151063" y="1390650"/>
            <a:ext cx="1325562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FFFFFF"/>
                </a:solidFill>
              </a:rPr>
              <a:t>1993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8" name="AutoShape 4"/>
          <p:cNvSpPr>
            <a:spLocks noChangeArrowheads="1"/>
          </p:cNvSpPr>
          <p:nvPr/>
        </p:nvSpPr>
        <p:spPr bwMode="gray">
          <a:xfrm>
            <a:off x="2798763" y="4559300"/>
            <a:ext cx="2952750" cy="2055813"/>
          </a:xfrm>
          <a:prstGeom prst="homePlate">
            <a:avLst>
              <a:gd name="adj" fmla="val 26911"/>
            </a:avLst>
          </a:prstGeom>
          <a:gradFill rotWithShape="1">
            <a:gsLst>
              <a:gs pos="0">
                <a:srgbClr val="C0C0C0">
                  <a:gamma/>
                  <a:tint val="14118"/>
                  <a:invGamma/>
                </a:srgbClr>
              </a:gs>
              <a:gs pos="100000">
                <a:srgbClr val="C0C0C0"/>
              </a:gs>
            </a:gsLst>
            <a:lin ang="2700000" scaled="1"/>
          </a:gradFill>
          <a:ln w="12700" algn="ctr">
            <a:noFill/>
            <a:prstDash val="dash"/>
            <a:miter lim="800000"/>
            <a:headEnd/>
            <a:tailEnd/>
          </a:ln>
          <a:effectLst>
            <a:outerShdw dist="71842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29" name="AutoShape 5"/>
          <p:cNvSpPr>
            <a:spLocks noChangeArrowheads="1"/>
          </p:cNvSpPr>
          <p:nvPr/>
        </p:nvSpPr>
        <p:spPr bwMode="gray">
          <a:xfrm>
            <a:off x="973138" y="4551363"/>
            <a:ext cx="2546350" cy="2055812"/>
          </a:xfrm>
          <a:prstGeom prst="homePlate">
            <a:avLst>
              <a:gd name="adj" fmla="val 28842"/>
            </a:avLst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100000">
                <a:schemeClr val="hlink"/>
              </a:gs>
            </a:gsLst>
            <a:lin ang="18900000" scaled="1"/>
          </a:gradFill>
          <a:ln w="12700" algn="ctr">
            <a:noFill/>
            <a:prstDash val="dash"/>
            <a:miter lim="800000"/>
            <a:headEnd/>
            <a:tailEnd/>
          </a:ln>
          <a:effectLst>
            <a:outerShdw dist="71842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 dirty="0"/>
          </a:p>
        </p:txBody>
      </p:sp>
      <p:cxnSp>
        <p:nvCxnSpPr>
          <p:cNvPr id="32" name="Прямая со стрелкой 31"/>
          <p:cNvCxnSpPr>
            <a:stCxn id="16400" idx="3"/>
            <a:endCxn id="16395" idx="1"/>
          </p:cNvCxnSpPr>
          <p:nvPr/>
        </p:nvCxnSpPr>
        <p:spPr>
          <a:xfrm>
            <a:off x="3476625" y="1573213"/>
            <a:ext cx="76200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eeform 6"/>
          <p:cNvSpPr>
            <a:spLocks/>
          </p:cNvSpPr>
          <p:nvPr/>
        </p:nvSpPr>
        <p:spPr bwMode="gray">
          <a:xfrm>
            <a:off x="927100" y="4198938"/>
            <a:ext cx="6308725" cy="4127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7" y="267"/>
              </a:cxn>
              <a:cxn ang="0">
                <a:pos x="3454" y="267"/>
              </a:cxn>
              <a:cxn ang="0">
                <a:pos x="3292" y="8"/>
              </a:cxn>
              <a:cxn ang="0">
                <a:pos x="0" y="0"/>
              </a:cxn>
            </a:cxnLst>
            <a:rect l="0" t="0" r="r" b="b"/>
            <a:pathLst>
              <a:path w="3454" h="267">
                <a:moveTo>
                  <a:pt x="0" y="0"/>
                </a:moveTo>
                <a:lnTo>
                  <a:pt x="87" y="267"/>
                </a:lnTo>
                <a:lnTo>
                  <a:pt x="3454" y="267"/>
                </a:lnTo>
                <a:lnTo>
                  <a:pt x="3292" y="8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12700" cap="flat" cmpd="sng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6405" name="Rectangle 12"/>
          <p:cNvSpPr>
            <a:spLocks noChangeArrowheads="1"/>
          </p:cNvSpPr>
          <p:nvPr/>
        </p:nvSpPr>
        <p:spPr bwMode="auto">
          <a:xfrm>
            <a:off x="1071563" y="4762500"/>
            <a:ext cx="2303462" cy="1570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/>
              <a:t>система менеджмента качества образования (СТБ ISO 9001–2009 и DIN EN ISO 9001:2008)</a:t>
            </a:r>
            <a:endParaRPr lang="en-US" sz="1600" dirty="0">
              <a:solidFill>
                <a:srgbClr val="111111"/>
              </a:solidFill>
            </a:endParaRPr>
          </a:p>
        </p:txBody>
      </p:sp>
      <p:sp>
        <p:nvSpPr>
          <p:cNvPr id="16406" name="Rectangle 12"/>
          <p:cNvSpPr>
            <a:spLocks noChangeArrowheads="1"/>
          </p:cNvSpPr>
          <p:nvPr/>
        </p:nvSpPr>
        <p:spPr bwMode="auto">
          <a:xfrm>
            <a:off x="3303588" y="4703763"/>
            <a:ext cx="2303462" cy="18145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/>
              <a:t>свидетельство </a:t>
            </a:r>
            <a:br>
              <a:rPr lang="ru-RU" sz="1600" dirty="0"/>
            </a:br>
            <a:r>
              <a:rPr lang="ru-RU" sz="1600" dirty="0"/>
              <a:t>об аттестации,  </a:t>
            </a:r>
          </a:p>
          <a:p>
            <a:r>
              <a:rPr lang="ru-RU" sz="1600" dirty="0"/>
              <a:t>награжден 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ru-RU" sz="1600" dirty="0"/>
              <a:t>Почетным государственным флагом Республики Беларусь</a:t>
            </a:r>
            <a:endParaRPr lang="en-US" sz="1600" dirty="0">
              <a:solidFill>
                <a:srgbClr val="111111"/>
              </a:solidFill>
            </a:endParaRPr>
          </a:p>
        </p:txBody>
      </p:sp>
      <p:sp>
        <p:nvSpPr>
          <p:cNvPr id="16407" name="Rectangle 9"/>
          <p:cNvSpPr>
            <a:spLocks noChangeArrowheads="1"/>
          </p:cNvSpPr>
          <p:nvPr/>
        </p:nvSpPr>
        <p:spPr bwMode="white">
          <a:xfrm>
            <a:off x="1358900" y="4198938"/>
            <a:ext cx="1327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FFFFFF"/>
                </a:solidFill>
              </a:rPr>
              <a:t>2009 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42" name="Прямая со стрелкой 41"/>
          <p:cNvCxnSpPr>
            <a:stCxn id="16407" idx="3"/>
            <a:endCxn id="16409" idx="1"/>
          </p:cNvCxnSpPr>
          <p:nvPr/>
        </p:nvCxnSpPr>
        <p:spPr>
          <a:xfrm>
            <a:off x="2686050" y="4383088"/>
            <a:ext cx="833438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9" name="Rectangle 9"/>
          <p:cNvSpPr>
            <a:spLocks noChangeArrowheads="1"/>
          </p:cNvSpPr>
          <p:nvPr/>
        </p:nvSpPr>
        <p:spPr bwMode="white">
          <a:xfrm>
            <a:off x="3519488" y="4198938"/>
            <a:ext cx="1325562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FFFFFF"/>
                </a:solidFill>
              </a:rPr>
              <a:t>2010 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44" name="Прямая со стрелкой 43"/>
          <p:cNvCxnSpPr>
            <a:stCxn id="16409" idx="3"/>
            <a:endCxn id="16411" idx="1"/>
          </p:cNvCxnSpPr>
          <p:nvPr/>
        </p:nvCxnSpPr>
        <p:spPr>
          <a:xfrm>
            <a:off x="4845050" y="4383088"/>
            <a:ext cx="690563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11" name="Rectangle 9"/>
          <p:cNvSpPr>
            <a:spLocks noChangeArrowheads="1"/>
          </p:cNvSpPr>
          <p:nvPr/>
        </p:nvSpPr>
        <p:spPr bwMode="white">
          <a:xfrm>
            <a:off x="5535613" y="4198938"/>
            <a:ext cx="1325562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FFFFFF"/>
                </a:solidFill>
              </a:rPr>
              <a:t>2011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412" name="Rectangle 12"/>
          <p:cNvSpPr>
            <a:spLocks noChangeArrowheads="1"/>
          </p:cNvSpPr>
          <p:nvPr/>
        </p:nvSpPr>
        <p:spPr bwMode="auto">
          <a:xfrm>
            <a:off x="5535613" y="4722813"/>
            <a:ext cx="1936750" cy="18145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/>
              <a:t>Премия Правительства Республики Беларусь за достижения в области качества</a:t>
            </a:r>
            <a:endParaRPr lang="en-US" sz="1600" dirty="0">
              <a:solidFill>
                <a:srgbClr val="111111"/>
              </a:solidFill>
            </a:endParaRPr>
          </a:p>
        </p:txBody>
      </p:sp>
      <p:pic>
        <p:nvPicPr>
          <p:cNvPr id="1641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1200" y="2686050"/>
            <a:ext cx="719138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4" cstate="print"/>
          <a:srcRect l="49421" t="32536" r="24174" b="37590"/>
          <a:stretch>
            <a:fillRect/>
          </a:stretch>
        </p:blipFill>
        <p:spPr bwMode="auto">
          <a:xfrm>
            <a:off x="414679" y="189097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6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4" cstate="print"/>
          <a:srcRect l="22528" t="31730" r="49726" b="37755"/>
          <a:stretch>
            <a:fillRect/>
          </a:stretch>
        </p:blipFill>
        <p:spPr bwMode="auto">
          <a:xfrm>
            <a:off x="416966" y="1097280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7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4" cstate="print"/>
          <a:srcRect l="37008" t="14221" r="37007" b="66758"/>
          <a:stretch>
            <a:fillRect/>
          </a:stretch>
        </p:blipFill>
        <p:spPr bwMode="auto">
          <a:xfrm>
            <a:off x="413308" y="29260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8" name="Rectangle 41"/>
          <p:cNvSpPr txBox="1">
            <a:spLocks noChangeArrowheads="1"/>
          </p:cNvSpPr>
          <p:nvPr/>
        </p:nvSpPr>
        <p:spPr bwMode="auto">
          <a:xfrm>
            <a:off x="1135063" y="0"/>
            <a:ext cx="8008937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ru-RU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Белорусский государственный технологический университет</a:t>
            </a:r>
            <a:br>
              <a:rPr lang="ru-RU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sz="12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l">
              <a:defRPr/>
            </a:pPr>
            <a:r>
              <a:rPr lang="ru-RU" sz="2000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История</a:t>
            </a:r>
            <a:endParaRPr lang="en-US" sz="2000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Marina\Desktop\v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7286" y="2720501"/>
            <a:ext cx="2880000" cy="1921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61" name="Picture 17" descr="E:\БГТУ\университет\OLY_69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0265" y="2964574"/>
            <a:ext cx="2880000" cy="19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482" name="Rectangle 6"/>
          <p:cNvSpPr>
            <a:spLocks noChangeArrowheads="1"/>
          </p:cNvSpPr>
          <p:nvPr/>
        </p:nvSpPr>
        <p:spPr bwMode="blackGray">
          <a:xfrm>
            <a:off x="850615" y="1177546"/>
            <a:ext cx="401955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 smtClean="0"/>
              <a:t>современный и </a:t>
            </a:r>
            <a:r>
              <a:rPr lang="ru-RU" dirty="0"/>
              <a:t>динамично развивающийся</a:t>
            </a:r>
            <a:r>
              <a:rPr lang="ru-RU" dirty="0">
                <a:solidFill>
                  <a:srgbClr val="FF0000"/>
                </a:solidFill>
              </a:rPr>
              <a:t> </a:t>
            </a:r>
          </a:p>
          <a:p>
            <a:r>
              <a:rPr lang="ru-RU" dirty="0">
                <a:solidFill>
                  <a:schemeClr val="accent2"/>
                </a:solidFill>
              </a:rPr>
              <a:t>учебно-научно-</a:t>
            </a:r>
          </a:p>
          <a:p>
            <a:r>
              <a:rPr lang="ru-RU" dirty="0">
                <a:solidFill>
                  <a:schemeClr val="accent2"/>
                </a:solidFill>
              </a:rPr>
              <a:t>производственный центр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0483" name="Rectangle 8"/>
          <p:cNvSpPr>
            <a:spLocks noChangeArrowheads="1"/>
          </p:cNvSpPr>
          <p:nvPr/>
        </p:nvSpPr>
        <p:spPr bwMode="blackGray">
          <a:xfrm>
            <a:off x="6076027" y="1539449"/>
            <a:ext cx="2767723" cy="14773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6600"/>
                </a:solidFill>
              </a:rPr>
              <a:t>ведущее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учреждение образования                в </a:t>
            </a:r>
            <a:r>
              <a:rPr lang="ru-RU" dirty="0"/>
              <a:t>лесной, химической и полиграфической отраслях</a:t>
            </a:r>
            <a:endParaRPr lang="en-US" dirty="0">
              <a:solidFill>
                <a:schemeClr val="hlink"/>
              </a:solidFill>
            </a:endParaRPr>
          </a:p>
        </p:txBody>
      </p:sp>
      <p:sp>
        <p:nvSpPr>
          <p:cNvPr id="20484" name="Rectangle 10"/>
          <p:cNvSpPr>
            <a:spLocks noChangeArrowheads="1"/>
          </p:cNvSpPr>
          <p:nvPr/>
        </p:nvSpPr>
        <p:spPr bwMode="blackGray">
          <a:xfrm>
            <a:off x="5137150" y="5131558"/>
            <a:ext cx="3706813" cy="14773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6600"/>
                </a:solidFill>
              </a:rPr>
              <a:t>базовая</a:t>
            </a:r>
            <a:r>
              <a:rPr lang="ru-RU" dirty="0">
                <a:solidFill>
                  <a:schemeClr val="folHlink"/>
                </a:solidFill>
              </a:rPr>
              <a:t> </a:t>
            </a:r>
            <a:r>
              <a:rPr lang="ru-RU" dirty="0"/>
              <a:t>организация государств-участников СНГ по образованию в области лесного хозяйства и лесной промышленности</a:t>
            </a:r>
            <a:endParaRPr lang="en-US" dirty="0">
              <a:solidFill>
                <a:schemeClr val="folHlink"/>
              </a:solidFill>
            </a:endParaRPr>
          </a:p>
        </p:txBody>
      </p:sp>
      <p:sp>
        <p:nvSpPr>
          <p:cNvPr id="20485" name="Rectangle 12"/>
          <p:cNvSpPr>
            <a:spLocks noChangeArrowheads="1"/>
          </p:cNvSpPr>
          <p:nvPr/>
        </p:nvSpPr>
        <p:spPr bwMode="blackGray">
          <a:xfrm>
            <a:off x="812800" y="5003800"/>
            <a:ext cx="3455988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полноправный член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Международного центра 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лесного хозяйства и лесной промышленности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3325813" y="2381250"/>
            <a:ext cx="3232151" cy="2695575"/>
            <a:chOff x="3325813" y="2381250"/>
            <a:chExt cx="3232151" cy="2695575"/>
          </a:xfrm>
        </p:grpSpPr>
        <p:sp>
          <p:nvSpPr>
            <p:cNvPr id="20493" name="AutoShape 15"/>
            <p:cNvSpPr>
              <a:spLocks noChangeArrowheads="1"/>
            </p:cNvSpPr>
            <p:nvPr/>
          </p:nvSpPr>
          <p:spPr bwMode="gray">
            <a:xfrm rot="279351">
              <a:off x="3325813" y="2381250"/>
              <a:ext cx="3232150" cy="269557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1 w 21600"/>
                <a:gd name="T19" fmla="*/ 3161 h 21600"/>
                <a:gd name="T20" fmla="*/ 18439 w 21600"/>
                <a:gd name="T21" fmla="*/ 1843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8094" y="10228"/>
                  </a:moveTo>
                  <a:cubicBezTo>
                    <a:pt x="17884" y="7551"/>
                    <a:pt x="16225" y="5204"/>
                    <a:pt x="13771" y="4113"/>
                  </a:cubicBezTo>
                  <a:lnTo>
                    <a:pt x="15186" y="930"/>
                  </a:lnTo>
                  <a:cubicBezTo>
                    <a:pt x="18808" y="2540"/>
                    <a:pt x="21257" y="6004"/>
                    <a:pt x="21566" y="9955"/>
                  </a:cubicBezTo>
                  <a:lnTo>
                    <a:pt x="24258" y="9744"/>
                  </a:lnTo>
                  <a:lnTo>
                    <a:pt x="20179" y="14520"/>
                  </a:lnTo>
                  <a:lnTo>
                    <a:pt x="15402" y="10439"/>
                  </a:lnTo>
                  <a:lnTo>
                    <a:pt x="18094" y="10228"/>
                  </a:lnTo>
                  <a:close/>
                </a:path>
              </a:pathLst>
            </a:custGeom>
            <a:solidFill>
              <a:srgbClr val="FFC000"/>
            </a:solidFill>
            <a:ln w="9525">
              <a:round/>
              <a:headEnd/>
              <a:tailEnd/>
            </a:ln>
            <a:scene3d>
              <a:camera prst="legacyPerspectiveBottom">
                <a:rot lat="20699984" lon="19499990" rev="0"/>
              </a:camera>
              <a:lightRig rig="legacyHarsh1" dir="t"/>
            </a:scene3d>
            <a:sp3d extrusionH="227000" prstMaterial="legacyPlastic">
              <a:bevelT w="13500" h="13500" prst="angle"/>
              <a:bevelB w="13500" h="13500" prst="angle"/>
              <a:extrusionClr>
                <a:srgbClr val="FF9900"/>
              </a:extrusionClr>
            </a:sp3d>
          </p:spPr>
          <p:txBody>
            <a:bodyPr wrap="none" anchor="ctr">
              <a:flatTx/>
            </a:bodyPr>
            <a:lstStyle/>
            <a:p>
              <a:endParaRPr lang="en-GB" dirty="0"/>
            </a:p>
          </p:txBody>
        </p:sp>
        <p:sp>
          <p:nvSpPr>
            <p:cNvPr id="20494" name="AutoShape 16"/>
            <p:cNvSpPr>
              <a:spLocks noChangeArrowheads="1"/>
            </p:cNvSpPr>
            <p:nvPr/>
          </p:nvSpPr>
          <p:spPr bwMode="gray">
            <a:xfrm rot="15973147">
              <a:off x="3594101" y="2112963"/>
              <a:ext cx="2695575" cy="32321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1 w 21600"/>
                <a:gd name="T19" fmla="*/ 3161 h 21600"/>
                <a:gd name="T20" fmla="*/ 18439 w 21600"/>
                <a:gd name="T21" fmla="*/ 1843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7928" y="11944"/>
                  </a:moveTo>
                  <a:cubicBezTo>
                    <a:pt x="17989" y="11566"/>
                    <a:pt x="18020" y="11183"/>
                    <a:pt x="18020" y="10800"/>
                  </a:cubicBezTo>
                  <a:cubicBezTo>
                    <a:pt x="18020" y="8737"/>
                    <a:pt x="17138" y="6774"/>
                    <a:pt x="15597" y="5404"/>
                  </a:cubicBezTo>
                  <a:lnTo>
                    <a:pt x="17975" y="2728"/>
                  </a:lnTo>
                  <a:cubicBezTo>
                    <a:pt x="20281" y="4778"/>
                    <a:pt x="21600" y="7715"/>
                    <a:pt x="21600" y="10800"/>
                  </a:cubicBezTo>
                  <a:cubicBezTo>
                    <a:pt x="21600" y="11373"/>
                    <a:pt x="21554" y="11946"/>
                    <a:pt x="21463" y="12512"/>
                  </a:cubicBezTo>
                  <a:lnTo>
                    <a:pt x="24129" y="12940"/>
                  </a:lnTo>
                  <a:lnTo>
                    <a:pt x="18983" y="16661"/>
                  </a:lnTo>
                  <a:lnTo>
                    <a:pt x="15262" y="11516"/>
                  </a:lnTo>
                  <a:lnTo>
                    <a:pt x="17928" y="11944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round/>
              <a:headEnd/>
              <a:tailEnd/>
            </a:ln>
            <a:scene3d>
              <a:camera prst="legacyPerspectiveBottom">
                <a:rot lat="20699984" lon="19499990" rev="0"/>
              </a:camera>
              <a:lightRig rig="legacyHarsh1" dir="t"/>
            </a:scene3d>
            <a:sp3d extrusionH="2270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</p:spPr>
          <p:txBody>
            <a:bodyPr wrap="none" anchor="ctr">
              <a:flatTx/>
            </a:bodyPr>
            <a:lstStyle/>
            <a:p>
              <a:endParaRPr lang="en-GB" dirty="0"/>
            </a:p>
          </p:txBody>
        </p:sp>
        <p:sp>
          <p:nvSpPr>
            <p:cNvPr id="20495" name="AutoShape 17"/>
            <p:cNvSpPr>
              <a:spLocks noChangeArrowheads="1"/>
            </p:cNvSpPr>
            <p:nvPr/>
          </p:nvSpPr>
          <p:spPr bwMode="gray">
            <a:xfrm rot="10800000">
              <a:off x="3325813" y="2381250"/>
              <a:ext cx="3232150" cy="269557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1 w 21600"/>
                <a:gd name="T19" fmla="*/ 3161 h 21600"/>
                <a:gd name="T20" fmla="*/ 18439 w 21600"/>
                <a:gd name="T21" fmla="*/ 1843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7937" y="11142"/>
                  </a:moveTo>
                  <a:cubicBezTo>
                    <a:pt x="17943" y="11028"/>
                    <a:pt x="17946" y="10914"/>
                    <a:pt x="17946" y="10800"/>
                  </a:cubicBezTo>
                  <a:cubicBezTo>
                    <a:pt x="17946" y="8337"/>
                    <a:pt x="16678" y="6048"/>
                    <a:pt x="14591" y="4742"/>
                  </a:cubicBezTo>
                  <a:lnTo>
                    <a:pt x="16529" y="1645"/>
                  </a:lnTo>
                  <a:cubicBezTo>
                    <a:pt x="19684" y="3619"/>
                    <a:pt x="21600" y="7078"/>
                    <a:pt x="21600" y="10800"/>
                  </a:cubicBezTo>
                  <a:cubicBezTo>
                    <a:pt x="21600" y="10972"/>
                    <a:pt x="21595" y="11145"/>
                    <a:pt x="21587" y="11318"/>
                  </a:cubicBezTo>
                  <a:lnTo>
                    <a:pt x="24284" y="11447"/>
                  </a:lnTo>
                  <a:lnTo>
                    <a:pt x="19545" y="15752"/>
                  </a:lnTo>
                  <a:lnTo>
                    <a:pt x="15240" y="11013"/>
                  </a:lnTo>
                  <a:lnTo>
                    <a:pt x="17937" y="11142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scene3d>
              <a:camera prst="legacyPerspectiveBottom">
                <a:rot lat="20699984" lon="19499990" rev="0"/>
              </a:camera>
              <a:lightRig rig="legacyHarsh1" dir="t"/>
            </a:scene3d>
            <a:sp3d extrusionH="227000" prstMaterial="legacyPlastic">
              <a:bevelT w="13500" h="13500" prst="angle"/>
              <a:bevelB w="13500" h="13500" prst="angle"/>
              <a:extrusionClr>
                <a:schemeClr val="accent2">
                  <a:lumMod val="50000"/>
                </a:schemeClr>
              </a:extrusionClr>
            </a:sp3d>
          </p:spPr>
          <p:txBody>
            <a:bodyPr wrap="none" anchor="ctr">
              <a:flatTx/>
            </a:bodyPr>
            <a:lstStyle/>
            <a:p>
              <a:endParaRPr lang="en-GB" dirty="0"/>
            </a:p>
          </p:txBody>
        </p:sp>
        <p:sp>
          <p:nvSpPr>
            <p:cNvPr id="20496" name="AutoShape 18"/>
            <p:cNvSpPr>
              <a:spLocks noChangeArrowheads="1"/>
            </p:cNvSpPr>
            <p:nvPr/>
          </p:nvSpPr>
          <p:spPr bwMode="gray">
            <a:xfrm rot="5400000">
              <a:off x="3594101" y="2112963"/>
              <a:ext cx="2695575" cy="32321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1 w 21600"/>
                <a:gd name="T19" fmla="*/ 3161 h 21600"/>
                <a:gd name="T20" fmla="*/ 18439 w 21600"/>
                <a:gd name="T21" fmla="*/ 1843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7912" y="10646"/>
                  </a:moveTo>
                  <a:cubicBezTo>
                    <a:pt x="17854" y="7955"/>
                    <a:pt x="16282" y="5527"/>
                    <a:pt x="13851" y="4373"/>
                  </a:cubicBezTo>
                  <a:lnTo>
                    <a:pt x="15432" y="1043"/>
                  </a:lnTo>
                  <a:cubicBezTo>
                    <a:pt x="19123" y="2796"/>
                    <a:pt x="21509" y="6481"/>
                    <a:pt x="21597" y="10566"/>
                  </a:cubicBezTo>
                  <a:lnTo>
                    <a:pt x="24296" y="10507"/>
                  </a:lnTo>
                  <a:lnTo>
                    <a:pt x="19852" y="15148"/>
                  </a:lnTo>
                  <a:lnTo>
                    <a:pt x="15212" y="10704"/>
                  </a:lnTo>
                  <a:lnTo>
                    <a:pt x="17912" y="10646"/>
                  </a:lnTo>
                  <a:close/>
                </a:path>
              </a:pathLst>
            </a:custGeom>
            <a:solidFill>
              <a:srgbClr val="FFFF66"/>
            </a:solidFill>
            <a:ln w="9525">
              <a:round/>
              <a:headEnd/>
              <a:tailEnd/>
            </a:ln>
            <a:scene3d>
              <a:camera prst="legacyPerspectiveBottom">
                <a:rot lat="20699984" lon="19499990" rev="0"/>
              </a:camera>
              <a:lightRig rig="legacyHarsh1" dir="t"/>
            </a:scene3d>
            <a:sp3d extrusionH="227000" prstMaterial="legacyPlastic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endParaRPr lang="en-GB" dirty="0"/>
            </a:p>
          </p:txBody>
        </p:sp>
      </p:grpSp>
      <p:sp>
        <p:nvSpPr>
          <p:cNvPr id="16" name="Rectangle 41"/>
          <p:cNvSpPr txBox="1">
            <a:spLocks noChangeArrowheads="1"/>
          </p:cNvSpPr>
          <p:nvPr/>
        </p:nvSpPr>
        <p:spPr bwMode="auto">
          <a:xfrm>
            <a:off x="1135063" y="0"/>
            <a:ext cx="8008937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ru-RU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Белорусский государственный технологический университет</a:t>
            </a:r>
            <a:br>
              <a:rPr lang="ru-RU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sz="12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l">
              <a:defRPr/>
            </a:pPr>
            <a:r>
              <a:rPr lang="ru-RU" sz="2000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Сегодня </a:t>
            </a:r>
            <a:endParaRPr lang="en-US" sz="2000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7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4" cstate="print"/>
          <a:srcRect l="49421" t="32536" r="24174" b="37590"/>
          <a:stretch>
            <a:fillRect/>
          </a:stretch>
        </p:blipFill>
        <p:spPr bwMode="auto">
          <a:xfrm>
            <a:off x="414679" y="189097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8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4" cstate="print"/>
          <a:srcRect l="22528" t="31730" r="49726" b="37755"/>
          <a:stretch>
            <a:fillRect/>
          </a:stretch>
        </p:blipFill>
        <p:spPr bwMode="auto">
          <a:xfrm>
            <a:off x="416966" y="1097280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9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4" cstate="print"/>
          <a:srcRect l="37008" t="14221" r="37007" b="66758"/>
          <a:stretch>
            <a:fillRect/>
          </a:stretch>
        </p:blipFill>
        <p:spPr bwMode="auto">
          <a:xfrm>
            <a:off x="413308" y="29260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7" name="Picture 7" descr="E:\БГТУ\университет\OLY_69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5063" y="1079987"/>
            <a:ext cx="3600450" cy="239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3" cstate="print"/>
          <a:srcRect l="49421" t="32536" r="24174" b="37590"/>
          <a:stretch>
            <a:fillRect/>
          </a:stretch>
        </p:blipFill>
        <p:spPr bwMode="auto">
          <a:xfrm>
            <a:off x="414679" y="189097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3" cstate="print"/>
          <a:srcRect l="22528" t="31730" r="49726" b="37755"/>
          <a:stretch>
            <a:fillRect/>
          </a:stretch>
        </p:blipFill>
        <p:spPr bwMode="auto">
          <a:xfrm>
            <a:off x="416966" y="1097280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3" cstate="print"/>
          <a:srcRect l="37008" t="14221" r="37007" b="66758"/>
          <a:stretch>
            <a:fillRect/>
          </a:stretch>
        </p:blipFill>
        <p:spPr bwMode="auto">
          <a:xfrm>
            <a:off x="413308" y="29260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1202" name="Picture 2" descr="E:\БГТУ\Фото универа\БГТУ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54416" y="1075225"/>
            <a:ext cx="3600450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41"/>
          <p:cNvSpPr txBox="1">
            <a:spLocks noChangeArrowheads="1"/>
          </p:cNvSpPr>
          <p:nvPr/>
        </p:nvSpPr>
        <p:spPr bwMode="auto">
          <a:xfrm>
            <a:off x="1135063" y="0"/>
            <a:ext cx="8008937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ru-RU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Белорусский государственный технологический университет</a:t>
            </a:r>
            <a:br>
              <a:rPr lang="ru-RU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sz="12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l">
              <a:defRPr/>
            </a:pPr>
            <a:r>
              <a:rPr lang="ru-RU" sz="2000" kern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Корпуса</a:t>
            </a:r>
            <a:endParaRPr lang="en-US" sz="2000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E:\БГТУ\Фото универа\IMG_9508_09_10_11_12_fused-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7308" y="3808113"/>
            <a:ext cx="4091189" cy="2726026"/>
          </a:xfrm>
          <a:prstGeom prst="rect">
            <a:avLst/>
          </a:prstGeom>
          <a:noFill/>
        </p:spPr>
      </p:pic>
      <p:pic>
        <p:nvPicPr>
          <p:cNvPr id="1027" name="Picture 3" descr="E:\БГТУ\Фото универа\IMG_95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54416" y="4166316"/>
            <a:ext cx="3600000" cy="2400290"/>
          </a:xfrm>
          <a:prstGeom prst="rect">
            <a:avLst/>
          </a:prstGeom>
          <a:noFill/>
        </p:spPr>
      </p:pic>
      <p:pic>
        <p:nvPicPr>
          <p:cNvPr id="51204" name="Picture 4" descr="E:\БГТУ\Фото универа\OLY_695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2663" y="2295537"/>
            <a:ext cx="4891522" cy="326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120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5120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10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70" decel="100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70" decel="100000"/>
                                        <p:tgtEl>
                                          <p:spTgt spid="102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70" decel="100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770" decel="100000"/>
                                        <p:tgtEl>
                                          <p:spTgt spid="5120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0" dur="77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F:\БГТУ\наука\лаборатор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8145" y="3694968"/>
            <a:ext cx="4245270" cy="2833423"/>
          </a:xfrm>
          <a:prstGeom prst="rect">
            <a:avLst/>
          </a:prstGeom>
          <a:noFill/>
        </p:spPr>
      </p:pic>
      <p:pic>
        <p:nvPicPr>
          <p:cNvPr id="4098" name="Picture 2" descr="F:\БГТУ\наука\_FOT0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9734" y="1354355"/>
            <a:ext cx="3240000" cy="2159872"/>
          </a:xfrm>
          <a:prstGeom prst="rect">
            <a:avLst/>
          </a:prstGeom>
          <a:noFill/>
        </p:spPr>
      </p:pic>
      <p:pic>
        <p:nvPicPr>
          <p:cNvPr id="9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4" cstate="print"/>
          <a:srcRect l="49421" t="32536" r="24174" b="37590"/>
          <a:stretch>
            <a:fillRect/>
          </a:stretch>
        </p:blipFill>
        <p:spPr bwMode="auto">
          <a:xfrm>
            <a:off x="414679" y="189097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4" cstate="print"/>
          <a:srcRect l="22528" t="31730" r="49726" b="37755"/>
          <a:stretch>
            <a:fillRect/>
          </a:stretch>
        </p:blipFill>
        <p:spPr bwMode="auto">
          <a:xfrm>
            <a:off x="416966" y="1097280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4" cstate="print"/>
          <a:srcRect l="37008" t="14221" r="37007" b="66758"/>
          <a:stretch>
            <a:fillRect/>
          </a:stretch>
        </p:blipFill>
        <p:spPr bwMode="auto">
          <a:xfrm>
            <a:off x="413308" y="29260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2" name="Rectangle 41"/>
          <p:cNvSpPr txBox="1">
            <a:spLocks noChangeArrowheads="1"/>
          </p:cNvSpPr>
          <p:nvPr/>
        </p:nvSpPr>
        <p:spPr bwMode="auto">
          <a:xfrm>
            <a:off x="1135063" y="0"/>
            <a:ext cx="8008937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ru-RU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Белорусский государственный технологический университет</a:t>
            </a:r>
            <a:br>
              <a:rPr lang="ru-RU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sz="12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l">
              <a:defRPr/>
            </a:pPr>
            <a:r>
              <a:rPr lang="ru-RU" sz="2000" kern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Научные лаборатории</a:t>
            </a:r>
            <a:endParaRPr lang="en-US" sz="2000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099" name="Picture 3" descr="F:\БГТУ\наука\3D технологи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6142" y="1085800"/>
            <a:ext cx="3240000" cy="2162901"/>
          </a:xfrm>
          <a:prstGeom prst="rect">
            <a:avLst/>
          </a:prstGeom>
          <a:noFill/>
        </p:spPr>
      </p:pic>
      <p:pic>
        <p:nvPicPr>
          <p:cNvPr id="7171" name="Picture 3" descr="C:\Users\Marina\Desktop\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61360" y="3780263"/>
            <a:ext cx="3691572" cy="2461048"/>
          </a:xfrm>
          <a:prstGeom prst="rect">
            <a:avLst/>
          </a:prstGeom>
          <a:noFill/>
        </p:spPr>
      </p:pic>
      <p:pic>
        <p:nvPicPr>
          <p:cNvPr id="4100" name="Picture 4" descr="F:\БГТУ\наука\DSC_001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683" y="2198387"/>
            <a:ext cx="3820343" cy="254689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09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410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409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70" decel="100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70" decel="100000"/>
                                        <p:tgtEl>
                                          <p:spTgt spid="410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70" decel="100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770" decel="100000"/>
                                        <p:tgtEl>
                                          <p:spTgt spid="717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0" dur="77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2" cstate="print"/>
          <a:srcRect l="49421" t="32536" r="24174" b="37590"/>
          <a:stretch>
            <a:fillRect/>
          </a:stretch>
        </p:blipFill>
        <p:spPr bwMode="auto">
          <a:xfrm>
            <a:off x="414679" y="189097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2" cstate="print"/>
          <a:srcRect l="22528" t="31730" r="49726" b="37755"/>
          <a:stretch>
            <a:fillRect/>
          </a:stretch>
        </p:blipFill>
        <p:spPr bwMode="auto">
          <a:xfrm>
            <a:off x="416966" y="1097280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2" cstate="print"/>
          <a:srcRect l="37008" t="14221" r="37007" b="66758"/>
          <a:stretch>
            <a:fillRect/>
          </a:stretch>
        </p:blipFill>
        <p:spPr bwMode="auto">
          <a:xfrm>
            <a:off x="413308" y="29260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1" name="Rectangle 41"/>
          <p:cNvSpPr txBox="1">
            <a:spLocks noChangeArrowheads="1"/>
          </p:cNvSpPr>
          <p:nvPr/>
        </p:nvSpPr>
        <p:spPr bwMode="auto">
          <a:xfrm>
            <a:off x="1135063" y="0"/>
            <a:ext cx="8008937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ru-RU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Белорусский государственный технологический университет</a:t>
            </a:r>
            <a:br>
              <a:rPr lang="ru-RU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sz="12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35063" y="961611"/>
            <a:ext cx="7913243" cy="5460446"/>
          </a:xfrm>
        </p:spPr>
        <p:txBody>
          <a:bodyPr/>
          <a:lstStyle/>
          <a:p>
            <a:pPr marL="468000" indent="0">
              <a:buNone/>
            </a:pPr>
            <a:r>
              <a:rPr lang="ru-RU" sz="2100" dirty="0" smtClean="0">
                <a:solidFill>
                  <a:schemeClr val="tx2"/>
                </a:solidFill>
              </a:rPr>
              <a:t>Факультеты:</a:t>
            </a:r>
          </a:p>
          <a:p>
            <a:pPr marL="468000" indent="-457200">
              <a:spcBef>
                <a:spcPts val="0"/>
              </a:spcBef>
              <a:buFont typeface="+mj-lt"/>
              <a:buAutoNum type="arabicPeriod"/>
            </a:pPr>
            <a:r>
              <a:rPr lang="ru-RU" sz="1900" b="0" dirty="0">
                <a:solidFill>
                  <a:schemeClr val="tx2"/>
                </a:solidFill>
              </a:rPr>
              <a:t>Лесохозяйственный</a:t>
            </a:r>
          </a:p>
          <a:p>
            <a:pPr marL="468000" indent="-457200">
              <a:spcBef>
                <a:spcPts val="0"/>
              </a:spcBef>
              <a:buFont typeface="+mj-lt"/>
              <a:buAutoNum type="arabicPeriod"/>
            </a:pPr>
            <a:r>
              <a:rPr lang="ru-RU" sz="1900" b="0" dirty="0">
                <a:solidFill>
                  <a:schemeClr val="tx2"/>
                </a:solidFill>
              </a:rPr>
              <a:t> Факультет лесной инженерии, материаловедения и </a:t>
            </a:r>
            <a:r>
              <a:rPr lang="ru-RU" sz="1900" b="0" dirty="0" smtClean="0">
                <a:solidFill>
                  <a:schemeClr val="tx2"/>
                </a:solidFill>
              </a:rPr>
              <a:t>дизайна</a:t>
            </a:r>
            <a:endParaRPr lang="ru-RU" sz="1900" b="0" dirty="0">
              <a:solidFill>
                <a:schemeClr val="tx2"/>
              </a:solidFill>
            </a:endParaRPr>
          </a:p>
          <a:p>
            <a:pPr marL="468000" indent="-457200">
              <a:spcBef>
                <a:spcPts val="0"/>
              </a:spcBef>
              <a:buFont typeface="+mj-lt"/>
              <a:buAutoNum type="arabicPeriod"/>
            </a:pPr>
            <a:r>
              <a:rPr lang="ru-RU" sz="1900" b="0" dirty="0" smtClean="0">
                <a:solidFill>
                  <a:schemeClr val="tx2"/>
                </a:solidFill>
              </a:rPr>
              <a:t>Технологии </a:t>
            </a:r>
            <a:r>
              <a:rPr lang="ru-RU" sz="1900" b="0" dirty="0">
                <a:solidFill>
                  <a:schemeClr val="tx2"/>
                </a:solidFill>
              </a:rPr>
              <a:t>органических веществ</a:t>
            </a:r>
          </a:p>
          <a:p>
            <a:pPr marL="468000" indent="-457200">
              <a:spcBef>
                <a:spcPts val="0"/>
              </a:spcBef>
              <a:buFont typeface="+mj-lt"/>
              <a:buAutoNum type="arabicPeriod"/>
            </a:pPr>
            <a:r>
              <a:rPr lang="ru-RU" sz="1900" dirty="0">
                <a:solidFill>
                  <a:srgbClr val="FF0000"/>
                </a:solidFill>
              </a:rPr>
              <a:t>Инженерно-экономический</a:t>
            </a:r>
          </a:p>
          <a:p>
            <a:pPr marL="468000" indent="-457200">
              <a:spcBef>
                <a:spcPts val="0"/>
              </a:spcBef>
              <a:buFont typeface="+mj-lt"/>
              <a:buAutoNum type="arabicPeriod"/>
            </a:pPr>
            <a:r>
              <a:rPr lang="ru-RU" sz="1900" b="0" dirty="0" smtClean="0">
                <a:solidFill>
                  <a:schemeClr val="tx2"/>
                </a:solidFill>
              </a:rPr>
              <a:t>Принттехнологий и медиакоммуникаций</a:t>
            </a:r>
          </a:p>
          <a:p>
            <a:pPr marL="468000" indent="-457200">
              <a:spcBef>
                <a:spcPts val="0"/>
              </a:spcBef>
              <a:buFont typeface="+mj-lt"/>
              <a:buAutoNum type="arabicPeriod"/>
            </a:pPr>
            <a:r>
              <a:rPr lang="ru-RU" sz="1900" b="0" dirty="0" smtClean="0">
                <a:solidFill>
                  <a:schemeClr val="tx2"/>
                </a:solidFill>
              </a:rPr>
              <a:t>Информационный технологий</a:t>
            </a:r>
          </a:p>
          <a:p>
            <a:pPr marL="468000" indent="-457200">
              <a:spcBef>
                <a:spcPts val="0"/>
              </a:spcBef>
              <a:buFont typeface="+mj-lt"/>
              <a:buAutoNum type="arabicPeriod"/>
            </a:pPr>
            <a:r>
              <a:rPr lang="ru-RU" sz="1900" b="0" dirty="0" smtClean="0">
                <a:solidFill>
                  <a:schemeClr val="tx2"/>
                </a:solidFill>
              </a:rPr>
              <a:t>Заочного образования</a:t>
            </a:r>
          </a:p>
          <a:p>
            <a:pPr marL="468000" indent="-457200">
              <a:spcBef>
                <a:spcPts val="600"/>
              </a:spcBef>
              <a:buFont typeface="+mj-lt"/>
              <a:buAutoNum type="arabicPeriod"/>
            </a:pPr>
            <a:r>
              <a:rPr lang="ru-RU" sz="1900" b="0" dirty="0">
                <a:solidFill>
                  <a:schemeClr val="tx2"/>
                </a:solidFill>
              </a:rPr>
              <a:t>Институт </a:t>
            </a:r>
            <a:r>
              <a:rPr lang="ru-RU" sz="1900" b="0" dirty="0" smtClean="0">
                <a:solidFill>
                  <a:schemeClr val="tx2"/>
                </a:solidFill>
              </a:rPr>
              <a:t>повышения </a:t>
            </a:r>
            <a:r>
              <a:rPr lang="ru-RU" sz="1900" b="0" dirty="0">
                <a:solidFill>
                  <a:schemeClr val="tx2"/>
                </a:solidFill>
              </a:rPr>
              <a:t>квалификации и </a:t>
            </a:r>
            <a:r>
              <a:rPr lang="ru-RU" sz="1900" b="0" dirty="0" smtClean="0">
                <a:solidFill>
                  <a:schemeClr val="tx2"/>
                </a:solidFill>
              </a:rPr>
              <a:t>переподготовки</a:t>
            </a:r>
          </a:p>
          <a:p>
            <a:pPr marL="468000" indent="-457200">
              <a:spcBef>
                <a:spcPts val="600"/>
              </a:spcBef>
              <a:buFont typeface="+mj-lt"/>
              <a:buAutoNum type="arabicPeriod"/>
            </a:pPr>
            <a:r>
              <a:rPr lang="ru-RU" sz="1900" b="0" dirty="0" smtClean="0">
                <a:solidFill>
                  <a:schemeClr val="tx2"/>
                </a:solidFill>
              </a:rPr>
              <a:t>Отделение общественных профессий</a:t>
            </a:r>
          </a:p>
          <a:p>
            <a:pPr marL="468000" indent="-457200">
              <a:spcBef>
                <a:spcPts val="600"/>
              </a:spcBef>
              <a:buFont typeface="+mj-lt"/>
              <a:buAutoNum type="arabicPeriod"/>
            </a:pPr>
            <a:r>
              <a:rPr lang="ru-RU" sz="1900" b="0" dirty="0">
                <a:solidFill>
                  <a:schemeClr val="tx2"/>
                </a:solidFill>
              </a:rPr>
              <a:t>Международный информационно-аналитический центр трансфера технологий </a:t>
            </a:r>
            <a:endParaRPr lang="ru-RU" sz="1900" b="0" dirty="0" smtClean="0">
              <a:solidFill>
                <a:schemeClr val="tx2"/>
              </a:solidFill>
            </a:endParaRPr>
          </a:p>
          <a:p>
            <a:pPr marL="468000" indent="-457200">
              <a:spcBef>
                <a:spcPts val="600"/>
              </a:spcBef>
              <a:buFont typeface="+mj-lt"/>
              <a:buAutoNum type="arabicPeriod"/>
            </a:pPr>
            <a:r>
              <a:rPr lang="ru-RU" sz="1900" b="0" dirty="0" smtClean="0">
                <a:solidFill>
                  <a:schemeClr val="tx2"/>
                </a:solidFill>
              </a:rPr>
              <a:t>Республиканский </a:t>
            </a:r>
            <a:r>
              <a:rPr lang="ru-RU" sz="1900" b="0" dirty="0">
                <a:solidFill>
                  <a:schemeClr val="tx2"/>
                </a:solidFill>
              </a:rPr>
              <a:t>научно-практический центр нефтехимических технологий и </a:t>
            </a:r>
            <a:r>
              <a:rPr lang="ru-RU" sz="1900" b="0" dirty="0" smtClean="0">
                <a:solidFill>
                  <a:schemeClr val="tx2"/>
                </a:solidFill>
              </a:rPr>
              <a:t>производств</a:t>
            </a:r>
          </a:p>
          <a:p>
            <a:pPr marL="468000" indent="-457200">
              <a:spcBef>
                <a:spcPts val="600"/>
              </a:spcBef>
              <a:buFont typeface="+mj-lt"/>
              <a:buAutoNum type="arabicPeriod"/>
            </a:pPr>
            <a:r>
              <a:rPr lang="ru-RU" sz="1900" b="0" dirty="0">
                <a:solidFill>
                  <a:schemeClr val="tx2"/>
                </a:solidFill>
              </a:rPr>
              <a:t>Центр физико-химических методов </a:t>
            </a:r>
            <a:r>
              <a:rPr lang="ru-RU" sz="1900" b="0" dirty="0" smtClean="0">
                <a:solidFill>
                  <a:schemeClr val="tx2"/>
                </a:solidFill>
              </a:rPr>
              <a:t>исследования</a:t>
            </a:r>
          </a:p>
          <a:p>
            <a:pPr marL="468000" indent="0">
              <a:spcBef>
                <a:spcPts val="600"/>
              </a:spcBef>
              <a:buNone/>
            </a:pPr>
            <a:r>
              <a:rPr lang="ru-RU" sz="1900" b="0" dirty="0" smtClean="0">
                <a:solidFill>
                  <a:schemeClr val="tx2"/>
                </a:solidFill>
              </a:rPr>
              <a:t>9 </a:t>
            </a:r>
            <a:r>
              <a:rPr lang="ru-RU" sz="1900" b="0" dirty="0">
                <a:solidFill>
                  <a:schemeClr val="tx2"/>
                </a:solidFill>
              </a:rPr>
              <a:t>студенческих </a:t>
            </a:r>
            <a:r>
              <a:rPr lang="ru-RU" sz="1900" b="0" dirty="0" smtClean="0">
                <a:solidFill>
                  <a:schemeClr val="tx2"/>
                </a:solidFill>
              </a:rPr>
              <a:t>общежитий</a:t>
            </a:r>
          </a:p>
          <a:p>
            <a:pPr marL="468000" indent="0">
              <a:spcBef>
                <a:spcPts val="600"/>
              </a:spcBef>
              <a:buNone/>
            </a:pPr>
            <a:r>
              <a:rPr lang="ru-RU" sz="1900" b="0" dirty="0">
                <a:solidFill>
                  <a:schemeClr val="tx2"/>
                </a:solidFill>
              </a:rPr>
              <a:t>9 спортивных залов, стадионов, площадок</a:t>
            </a:r>
          </a:p>
          <a:p>
            <a:pPr marL="10800" indent="0">
              <a:spcBef>
                <a:spcPts val="600"/>
              </a:spcBef>
              <a:buNone/>
            </a:pPr>
            <a:endParaRPr lang="ru-RU" sz="1900" b="0" dirty="0" smtClean="0">
              <a:solidFill>
                <a:schemeClr val="tx2"/>
              </a:solidFill>
            </a:endParaRPr>
          </a:p>
          <a:p>
            <a:pPr marL="10800" indent="0">
              <a:spcBef>
                <a:spcPts val="600"/>
              </a:spcBef>
              <a:buNone/>
            </a:pPr>
            <a:endParaRPr lang="ru-RU" sz="1900" b="0" dirty="0">
              <a:solidFill>
                <a:schemeClr val="tx2"/>
              </a:solidFill>
            </a:endParaRPr>
          </a:p>
          <a:p>
            <a:pPr marL="468000" indent="-457200">
              <a:spcBef>
                <a:spcPts val="600"/>
              </a:spcBef>
              <a:buFont typeface="+mj-lt"/>
              <a:buAutoNum type="arabicPeriod"/>
            </a:pPr>
            <a:endParaRPr lang="ru-RU" sz="1900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453578"/>
      </p:ext>
    </p:extLst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25"/>
          <p:cNvGrpSpPr>
            <a:grpSpLocks/>
          </p:cNvGrpSpPr>
          <p:nvPr/>
        </p:nvGrpSpPr>
        <p:grpSpPr bwMode="auto">
          <a:xfrm>
            <a:off x="1076325" y="1044575"/>
            <a:ext cx="7927975" cy="5813425"/>
            <a:chOff x="1384" y="960"/>
            <a:chExt cx="3117" cy="2884"/>
          </a:xfrm>
        </p:grpSpPr>
        <p:grpSp>
          <p:nvGrpSpPr>
            <p:cNvPr id="24585" name="Group 26"/>
            <p:cNvGrpSpPr>
              <a:grpSpLocks/>
            </p:cNvGrpSpPr>
            <p:nvPr/>
          </p:nvGrpSpPr>
          <p:grpSpPr bwMode="auto">
            <a:xfrm>
              <a:off x="2356" y="960"/>
              <a:ext cx="1192" cy="959"/>
              <a:chOff x="2356" y="960"/>
              <a:chExt cx="1192" cy="959"/>
            </a:xfrm>
          </p:grpSpPr>
          <p:grpSp>
            <p:nvGrpSpPr>
              <p:cNvPr id="24617" name="Group 27"/>
              <p:cNvGrpSpPr>
                <a:grpSpLocks/>
              </p:cNvGrpSpPr>
              <p:nvPr/>
            </p:nvGrpSpPr>
            <p:grpSpPr bwMode="auto">
              <a:xfrm>
                <a:off x="2356" y="960"/>
                <a:ext cx="1192" cy="959"/>
                <a:chOff x="2057" y="862"/>
                <a:chExt cx="1549" cy="1351"/>
              </a:xfrm>
            </p:grpSpPr>
            <p:sp>
              <p:nvSpPr>
                <p:cNvPr id="24619" name="AutoShape 28"/>
                <p:cNvSpPr>
                  <a:spLocks noChangeArrowheads="1"/>
                </p:cNvSpPr>
                <p:nvPr/>
              </p:nvSpPr>
              <p:spPr bwMode="gray">
                <a:xfrm>
                  <a:off x="2070" y="885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620" name="AutoShape 29"/>
                <p:cNvSpPr>
                  <a:spLocks noChangeArrowheads="1"/>
                </p:cNvSpPr>
                <p:nvPr/>
              </p:nvSpPr>
              <p:spPr bwMode="gray">
                <a:xfrm>
                  <a:off x="2057" y="862"/>
                  <a:ext cx="1520" cy="1351"/>
                </a:xfrm>
                <a:prstGeom prst="hexagon">
                  <a:avLst>
                    <a:gd name="adj" fmla="val 28914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500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0">
                      <a:srgbClr val="E6E6E6"/>
                    </a:gs>
                    <a:gs pos="66000">
                      <a:srgbClr val="7D8496"/>
                    </a:gs>
                    <a:gs pos="73500">
                      <a:srgbClr val="E6E6E6"/>
                    </a:gs>
                    <a:gs pos="92500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621" name="AutoShape 30"/>
                <p:cNvSpPr>
                  <a:spLocks noChangeArrowheads="1"/>
                </p:cNvSpPr>
                <p:nvPr/>
              </p:nvSpPr>
              <p:spPr bwMode="gray">
                <a:xfrm>
                  <a:off x="2147" y="942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gradFill rotWithShape="1">
                  <a:gsLst>
                    <a:gs pos="0">
                      <a:srgbClr val="7262EC"/>
                    </a:gs>
                    <a:gs pos="100000">
                      <a:srgbClr val="2614AA"/>
                    </a:gs>
                  </a:gsLst>
                  <a:lin ang="2700000" scaled="1"/>
                </a:gra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5402" name="Text Box 31"/>
              <p:cNvSpPr txBox="1">
                <a:spLocks noChangeArrowheads="1"/>
              </p:cNvSpPr>
              <p:nvPr/>
            </p:nvSpPr>
            <p:spPr bwMode="gray">
              <a:xfrm>
                <a:off x="2541" y="1154"/>
                <a:ext cx="73" cy="20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ru-RU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4586" name="Group 32"/>
            <p:cNvGrpSpPr>
              <a:grpSpLocks/>
            </p:cNvGrpSpPr>
            <p:nvPr/>
          </p:nvGrpSpPr>
          <p:grpSpPr bwMode="auto">
            <a:xfrm>
              <a:off x="1385" y="1443"/>
              <a:ext cx="1181" cy="968"/>
              <a:chOff x="1385" y="1443"/>
              <a:chExt cx="1181" cy="968"/>
            </a:xfrm>
          </p:grpSpPr>
          <p:grpSp>
            <p:nvGrpSpPr>
              <p:cNvPr id="24613" name="Group 33"/>
              <p:cNvGrpSpPr>
                <a:grpSpLocks/>
              </p:cNvGrpSpPr>
              <p:nvPr/>
            </p:nvGrpSpPr>
            <p:grpSpPr bwMode="auto">
              <a:xfrm>
                <a:off x="1385" y="1443"/>
                <a:ext cx="1181" cy="968"/>
                <a:chOff x="979" y="2664"/>
                <a:chExt cx="1536" cy="1363"/>
              </a:xfrm>
            </p:grpSpPr>
            <p:sp>
              <p:nvSpPr>
                <p:cNvPr id="24615" name="AutoShape 35"/>
                <p:cNvSpPr>
                  <a:spLocks noChangeArrowheads="1"/>
                </p:cNvSpPr>
                <p:nvPr/>
              </p:nvSpPr>
              <p:spPr bwMode="gray">
                <a:xfrm>
                  <a:off x="979" y="2664"/>
                  <a:ext cx="1536" cy="1363"/>
                </a:xfrm>
                <a:prstGeom prst="hexagon">
                  <a:avLst>
                    <a:gd name="adj" fmla="val 28914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500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0">
                      <a:srgbClr val="E6E6E6"/>
                    </a:gs>
                    <a:gs pos="66000">
                      <a:srgbClr val="7D8496"/>
                    </a:gs>
                    <a:gs pos="73500">
                      <a:srgbClr val="E6E6E6"/>
                    </a:gs>
                    <a:gs pos="92500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616" name="AutoShape 36"/>
                <p:cNvSpPr>
                  <a:spLocks noChangeArrowheads="1"/>
                </p:cNvSpPr>
                <p:nvPr/>
              </p:nvSpPr>
              <p:spPr bwMode="gray">
                <a:xfrm>
                  <a:off x="1067" y="2745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gradFill rotWithShape="1">
                  <a:gsLst>
                    <a:gs pos="0">
                      <a:srgbClr val="002060"/>
                    </a:gs>
                    <a:gs pos="100000">
                      <a:srgbClr val="49ACE3"/>
                    </a:gs>
                  </a:gsLst>
                  <a:lin ang="2700000" scaled="1"/>
                </a:gra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5397" name="Text Box 37"/>
              <p:cNvSpPr txBox="1">
                <a:spLocks noChangeArrowheads="1"/>
              </p:cNvSpPr>
              <p:nvPr/>
            </p:nvSpPr>
            <p:spPr bwMode="gray">
              <a:xfrm>
                <a:off x="1433" y="1568"/>
                <a:ext cx="1090" cy="68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ru-RU" sz="2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организации  производства и  экономики  </a:t>
                </a:r>
                <a:br>
                  <a:rPr lang="ru-RU" sz="2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ru-RU" sz="2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недвижимости</a:t>
                </a:r>
              </a:p>
            </p:txBody>
          </p:sp>
        </p:grpSp>
        <p:grpSp>
          <p:nvGrpSpPr>
            <p:cNvPr id="24587" name="Group 38"/>
            <p:cNvGrpSpPr>
              <a:grpSpLocks/>
            </p:cNvGrpSpPr>
            <p:nvPr/>
          </p:nvGrpSpPr>
          <p:grpSpPr bwMode="auto">
            <a:xfrm>
              <a:off x="2356" y="1919"/>
              <a:ext cx="1192" cy="959"/>
              <a:chOff x="2356" y="1919"/>
              <a:chExt cx="1192" cy="959"/>
            </a:xfrm>
          </p:grpSpPr>
          <p:grpSp>
            <p:nvGrpSpPr>
              <p:cNvPr id="24609" name="Group 39"/>
              <p:cNvGrpSpPr>
                <a:grpSpLocks/>
              </p:cNvGrpSpPr>
              <p:nvPr/>
            </p:nvGrpSpPr>
            <p:grpSpPr bwMode="auto">
              <a:xfrm>
                <a:off x="2356" y="1919"/>
                <a:ext cx="1192" cy="959"/>
                <a:chOff x="3174" y="2656"/>
                <a:chExt cx="1549" cy="1351"/>
              </a:xfrm>
            </p:grpSpPr>
            <p:sp>
              <p:nvSpPr>
                <p:cNvPr id="24611" name="AutoShape 40"/>
                <p:cNvSpPr>
                  <a:spLocks noChangeArrowheads="1"/>
                </p:cNvSpPr>
                <p:nvPr/>
              </p:nvSpPr>
              <p:spPr bwMode="gray">
                <a:xfrm>
                  <a:off x="3187" y="2679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612" name="AutoShape 41"/>
                <p:cNvSpPr>
                  <a:spLocks noChangeArrowheads="1"/>
                </p:cNvSpPr>
                <p:nvPr/>
              </p:nvSpPr>
              <p:spPr bwMode="gray">
                <a:xfrm>
                  <a:off x="3174" y="2656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500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0">
                      <a:srgbClr val="E6E6E6"/>
                    </a:gs>
                    <a:gs pos="66000">
                      <a:srgbClr val="7D8496"/>
                    </a:gs>
                    <a:gs pos="73500">
                      <a:srgbClr val="E6E6E6"/>
                    </a:gs>
                    <a:gs pos="92500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5392" name="Text Box 43"/>
              <p:cNvSpPr txBox="1">
                <a:spLocks noChangeArrowheads="1"/>
              </p:cNvSpPr>
              <p:nvPr/>
            </p:nvSpPr>
            <p:spPr bwMode="gray">
              <a:xfrm>
                <a:off x="2531" y="2131"/>
                <a:ext cx="73" cy="20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ru-RU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4588" name="Group 44"/>
            <p:cNvGrpSpPr>
              <a:grpSpLocks/>
            </p:cNvGrpSpPr>
            <p:nvPr/>
          </p:nvGrpSpPr>
          <p:grpSpPr bwMode="auto">
            <a:xfrm>
              <a:off x="3314" y="1438"/>
              <a:ext cx="1184" cy="961"/>
              <a:chOff x="3314" y="1438"/>
              <a:chExt cx="1184" cy="961"/>
            </a:xfrm>
          </p:grpSpPr>
          <p:grpSp>
            <p:nvGrpSpPr>
              <p:cNvPr id="24605" name="Group 45"/>
              <p:cNvGrpSpPr>
                <a:grpSpLocks/>
              </p:cNvGrpSpPr>
              <p:nvPr/>
            </p:nvGrpSpPr>
            <p:grpSpPr bwMode="auto">
              <a:xfrm>
                <a:off x="3314" y="1438"/>
                <a:ext cx="1184" cy="961"/>
                <a:chOff x="2171" y="862"/>
                <a:chExt cx="1535" cy="1353"/>
              </a:xfrm>
            </p:grpSpPr>
            <p:sp>
              <p:nvSpPr>
                <p:cNvPr id="24607" name="AutoShape 47"/>
                <p:cNvSpPr>
                  <a:spLocks noChangeArrowheads="1"/>
                </p:cNvSpPr>
                <p:nvPr/>
              </p:nvSpPr>
              <p:spPr bwMode="gray">
                <a:xfrm>
                  <a:off x="2171" y="862"/>
                  <a:ext cx="1535" cy="1353"/>
                </a:xfrm>
                <a:prstGeom prst="hexagon">
                  <a:avLst>
                    <a:gd name="adj" fmla="val 28920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500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0">
                      <a:srgbClr val="E6E6E6"/>
                    </a:gs>
                    <a:gs pos="66000">
                      <a:srgbClr val="7D8496"/>
                    </a:gs>
                    <a:gs pos="73500">
                      <a:srgbClr val="E6E6E6"/>
                    </a:gs>
                    <a:gs pos="92500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608" name="AutoShape 48"/>
                <p:cNvSpPr>
                  <a:spLocks noChangeArrowheads="1"/>
                </p:cNvSpPr>
                <p:nvPr/>
              </p:nvSpPr>
              <p:spPr bwMode="gray">
                <a:xfrm>
                  <a:off x="2260" y="934"/>
                  <a:ext cx="1349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gradFill rotWithShape="1">
                  <a:gsLst>
                    <a:gs pos="0">
                      <a:srgbClr val="3E565A"/>
                    </a:gs>
                    <a:gs pos="100000">
                      <a:srgbClr val="85B9C3"/>
                    </a:gs>
                  </a:gsLst>
                  <a:lin ang="2700000" scaled="1"/>
                </a:gra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24606" name="Text Box 49"/>
              <p:cNvSpPr txBox="1">
                <a:spLocks noChangeArrowheads="1"/>
              </p:cNvSpPr>
              <p:nvPr/>
            </p:nvSpPr>
            <p:spPr bwMode="gray">
              <a:xfrm>
                <a:off x="3403" y="1532"/>
                <a:ext cx="1023" cy="80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ru-RU" sz="2000">
                    <a:solidFill>
                      <a:schemeClr val="bg1"/>
                    </a:solidFill>
                  </a:rPr>
                  <a:t>менеджмента, технологий </a:t>
                </a:r>
                <a:br>
                  <a:rPr lang="ru-RU" sz="2000">
                    <a:solidFill>
                      <a:schemeClr val="bg1"/>
                    </a:solidFill>
                  </a:rPr>
                </a:br>
                <a:r>
                  <a:rPr lang="ru-RU" sz="2000">
                    <a:solidFill>
                      <a:schemeClr val="bg1"/>
                    </a:solidFill>
                  </a:rPr>
                  <a:t>бизнеса и устойчивого </a:t>
                </a:r>
                <a:br>
                  <a:rPr lang="ru-RU" sz="2000">
                    <a:solidFill>
                      <a:schemeClr val="bg1"/>
                    </a:solidFill>
                  </a:rPr>
                </a:br>
                <a:r>
                  <a:rPr lang="ru-RU" sz="2000">
                    <a:solidFill>
                      <a:schemeClr val="bg1"/>
                    </a:solidFill>
                  </a:rPr>
                  <a:t>развития</a:t>
                </a:r>
              </a:p>
            </p:txBody>
          </p:sp>
        </p:grpSp>
        <p:grpSp>
          <p:nvGrpSpPr>
            <p:cNvPr id="24589" name="Group 50"/>
            <p:cNvGrpSpPr>
              <a:grpSpLocks/>
            </p:cNvGrpSpPr>
            <p:nvPr/>
          </p:nvGrpSpPr>
          <p:grpSpPr bwMode="auto">
            <a:xfrm>
              <a:off x="3312" y="2389"/>
              <a:ext cx="1189" cy="977"/>
              <a:chOff x="3312" y="2389"/>
              <a:chExt cx="1189" cy="977"/>
            </a:xfrm>
          </p:grpSpPr>
          <p:grpSp>
            <p:nvGrpSpPr>
              <p:cNvPr id="24601" name="Group 51"/>
              <p:cNvGrpSpPr>
                <a:grpSpLocks/>
              </p:cNvGrpSpPr>
              <p:nvPr/>
            </p:nvGrpSpPr>
            <p:grpSpPr bwMode="auto">
              <a:xfrm>
                <a:off x="3312" y="2389"/>
                <a:ext cx="1189" cy="977"/>
                <a:chOff x="3287" y="2639"/>
                <a:chExt cx="1543" cy="1376"/>
              </a:xfrm>
            </p:grpSpPr>
            <p:sp>
              <p:nvSpPr>
                <p:cNvPr id="24603" name="AutoShape 53"/>
                <p:cNvSpPr>
                  <a:spLocks noChangeArrowheads="1"/>
                </p:cNvSpPr>
                <p:nvPr/>
              </p:nvSpPr>
              <p:spPr bwMode="gray">
                <a:xfrm>
                  <a:off x="3287" y="2639"/>
                  <a:ext cx="1543" cy="1376"/>
                </a:xfrm>
                <a:prstGeom prst="hexagon">
                  <a:avLst>
                    <a:gd name="adj" fmla="val 28917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500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0">
                      <a:srgbClr val="E6E6E6"/>
                    </a:gs>
                    <a:gs pos="66000">
                      <a:srgbClr val="7D8496"/>
                    </a:gs>
                    <a:gs pos="73500">
                      <a:srgbClr val="E6E6E6"/>
                    </a:gs>
                    <a:gs pos="92500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604" name="AutoShape 54"/>
                <p:cNvSpPr>
                  <a:spLocks noChangeArrowheads="1"/>
                </p:cNvSpPr>
                <p:nvPr/>
              </p:nvSpPr>
              <p:spPr bwMode="gray">
                <a:xfrm>
                  <a:off x="3378" y="2736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gradFill rotWithShape="1">
                  <a:gsLst>
                    <a:gs pos="0">
                      <a:srgbClr val="216D4B"/>
                    </a:gs>
                    <a:gs pos="100000">
                      <a:srgbClr val="41D592"/>
                    </a:gs>
                  </a:gsLst>
                  <a:lin ang="2700000" scaled="1"/>
                </a:gra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5382" name="Text Box 55"/>
              <p:cNvSpPr txBox="1">
                <a:spLocks noChangeArrowheads="1"/>
              </p:cNvSpPr>
              <p:nvPr/>
            </p:nvSpPr>
            <p:spPr bwMode="gray">
              <a:xfrm>
                <a:off x="3403" y="2608"/>
                <a:ext cx="998" cy="5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ru-RU" sz="2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физического </a:t>
                </a:r>
                <a:br>
                  <a:rPr lang="ru-RU" sz="2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ru-RU" sz="2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воспитания </a:t>
                </a:r>
                <a:br>
                  <a:rPr lang="ru-RU" sz="2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ru-RU" sz="2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и спорта</a:t>
                </a:r>
              </a:p>
            </p:txBody>
          </p:sp>
        </p:grpSp>
        <p:grpSp>
          <p:nvGrpSpPr>
            <p:cNvPr id="24590" name="Group 56"/>
            <p:cNvGrpSpPr>
              <a:grpSpLocks/>
            </p:cNvGrpSpPr>
            <p:nvPr/>
          </p:nvGrpSpPr>
          <p:grpSpPr bwMode="auto">
            <a:xfrm>
              <a:off x="1384" y="2406"/>
              <a:ext cx="1183" cy="943"/>
              <a:chOff x="1384" y="2406"/>
              <a:chExt cx="1183" cy="943"/>
            </a:xfrm>
          </p:grpSpPr>
          <p:grpSp>
            <p:nvGrpSpPr>
              <p:cNvPr id="24597" name="Group 57"/>
              <p:cNvGrpSpPr>
                <a:grpSpLocks/>
              </p:cNvGrpSpPr>
              <p:nvPr/>
            </p:nvGrpSpPr>
            <p:grpSpPr bwMode="auto">
              <a:xfrm>
                <a:off x="1384" y="2406"/>
                <a:ext cx="1183" cy="943"/>
                <a:chOff x="3041" y="2664"/>
                <a:chExt cx="1537" cy="1328"/>
              </a:xfrm>
            </p:grpSpPr>
            <p:sp>
              <p:nvSpPr>
                <p:cNvPr id="24599" name="AutoShape 59"/>
                <p:cNvSpPr>
                  <a:spLocks noChangeArrowheads="1"/>
                </p:cNvSpPr>
                <p:nvPr/>
              </p:nvSpPr>
              <p:spPr bwMode="gray">
                <a:xfrm>
                  <a:off x="3041" y="2664"/>
                  <a:ext cx="1537" cy="1328"/>
                </a:xfrm>
                <a:prstGeom prst="hexagon">
                  <a:avLst>
                    <a:gd name="adj" fmla="val 28918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500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0">
                      <a:srgbClr val="E6E6E6"/>
                    </a:gs>
                    <a:gs pos="66000">
                      <a:srgbClr val="7D8496"/>
                    </a:gs>
                    <a:gs pos="73500">
                      <a:srgbClr val="E6E6E6"/>
                    </a:gs>
                    <a:gs pos="92500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" name="AutoShape 60"/>
                <p:cNvSpPr>
                  <a:spLocks noChangeArrowheads="1"/>
                </p:cNvSpPr>
                <p:nvPr/>
              </p:nvSpPr>
              <p:spPr bwMode="gray">
                <a:xfrm>
                  <a:off x="3131" y="2743"/>
                  <a:ext cx="1351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gradFill rotWithShape="1"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rgbClr val="0099CC"/>
                    </a:gs>
                  </a:gsLst>
                  <a:lin ang="2700000" scaled="0"/>
                </a:gra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sp>
            <p:nvSpPr>
              <p:cNvPr id="15377" name="Text Box 61"/>
              <p:cNvSpPr txBox="1">
                <a:spLocks noChangeArrowheads="1"/>
              </p:cNvSpPr>
              <p:nvPr/>
            </p:nvSpPr>
            <p:spPr bwMode="gray">
              <a:xfrm>
                <a:off x="1519" y="2577"/>
                <a:ext cx="918" cy="5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ru-RU" sz="2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экономики и </a:t>
                </a:r>
                <a:br>
                  <a:rPr lang="ru-RU" sz="2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ru-RU" sz="2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управления на </a:t>
                </a:r>
                <a:br>
                  <a:rPr lang="ru-RU" sz="2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ru-RU" sz="2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предприятиях</a:t>
                </a:r>
              </a:p>
            </p:txBody>
          </p:sp>
        </p:grpSp>
        <p:grpSp>
          <p:nvGrpSpPr>
            <p:cNvPr id="24591" name="Group 62"/>
            <p:cNvGrpSpPr>
              <a:grpSpLocks/>
            </p:cNvGrpSpPr>
            <p:nvPr/>
          </p:nvGrpSpPr>
          <p:grpSpPr bwMode="auto">
            <a:xfrm>
              <a:off x="2356" y="2861"/>
              <a:ext cx="1193" cy="983"/>
              <a:chOff x="2356" y="2861"/>
              <a:chExt cx="1193" cy="983"/>
            </a:xfrm>
          </p:grpSpPr>
          <p:grpSp>
            <p:nvGrpSpPr>
              <p:cNvPr id="24592" name="Group 63"/>
              <p:cNvGrpSpPr>
                <a:grpSpLocks/>
              </p:cNvGrpSpPr>
              <p:nvPr/>
            </p:nvGrpSpPr>
            <p:grpSpPr bwMode="auto">
              <a:xfrm>
                <a:off x="2356" y="2861"/>
                <a:ext cx="1193" cy="983"/>
                <a:chOff x="3173" y="2624"/>
                <a:chExt cx="1550" cy="1383"/>
              </a:xfrm>
            </p:grpSpPr>
            <p:sp>
              <p:nvSpPr>
                <p:cNvPr id="24594" name="AutoShape 64"/>
                <p:cNvSpPr>
                  <a:spLocks noChangeArrowheads="1"/>
                </p:cNvSpPr>
                <p:nvPr/>
              </p:nvSpPr>
              <p:spPr bwMode="gray">
                <a:xfrm>
                  <a:off x="3187" y="2679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595" name="AutoShape 65"/>
                <p:cNvSpPr>
                  <a:spLocks noChangeArrowheads="1"/>
                </p:cNvSpPr>
                <p:nvPr/>
              </p:nvSpPr>
              <p:spPr bwMode="gray">
                <a:xfrm>
                  <a:off x="3173" y="2624"/>
                  <a:ext cx="1527" cy="1355"/>
                </a:xfrm>
                <a:prstGeom prst="hexagon">
                  <a:avLst>
                    <a:gd name="adj" fmla="val 28914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500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0">
                      <a:srgbClr val="E6E6E6"/>
                    </a:gs>
                    <a:gs pos="66000">
                      <a:srgbClr val="7D8496"/>
                    </a:gs>
                    <a:gs pos="73500">
                      <a:srgbClr val="E6E6E6"/>
                    </a:gs>
                    <a:gs pos="92500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596" name="AutoShape 66"/>
                <p:cNvSpPr>
                  <a:spLocks noChangeArrowheads="1"/>
                </p:cNvSpPr>
                <p:nvPr/>
              </p:nvSpPr>
              <p:spPr bwMode="gray">
                <a:xfrm>
                  <a:off x="3264" y="2736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gradFill rotWithShape="1">
                  <a:gsLst>
                    <a:gs pos="0">
                      <a:srgbClr val="185E5E"/>
                    </a:gs>
                    <a:gs pos="100000">
                      <a:srgbClr val="33CCCC"/>
                    </a:gs>
                  </a:gsLst>
                  <a:lin ang="2700000" scaled="1"/>
                </a:gra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5372" name="Text Box 67"/>
              <p:cNvSpPr txBox="1">
                <a:spLocks noChangeArrowheads="1"/>
              </p:cNvSpPr>
              <p:nvPr/>
            </p:nvSpPr>
            <p:spPr bwMode="gray">
              <a:xfrm>
                <a:off x="2436" y="3078"/>
                <a:ext cx="1037" cy="5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defRPr/>
                </a:pPr>
                <a:r>
                  <a:rPr lang="ru-RU" sz="2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истории </a:t>
                </a:r>
                <a:br>
                  <a:rPr lang="ru-RU" sz="2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ru-RU" sz="2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Беларуси и </a:t>
                </a:r>
                <a:br>
                  <a:rPr lang="ru-RU" sz="2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ru-RU" sz="2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политологии</a:t>
                </a:r>
                <a:endParaRPr 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49" name="Прямоугольник 48"/>
          <p:cNvSpPr/>
          <p:nvPr/>
        </p:nvSpPr>
        <p:spPr>
          <a:xfrm>
            <a:off x="3971925" y="1466850"/>
            <a:ext cx="2141538" cy="10144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экономической </a:t>
            </a:r>
            <a:b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теории и </a:t>
            </a:r>
            <a:b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маркетинга</a:t>
            </a:r>
          </a:p>
        </p:txBody>
      </p:sp>
      <p:pic>
        <p:nvPicPr>
          <p:cNvPr id="50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2" cstate="print"/>
          <a:srcRect l="49421" t="32536" r="24174" b="37590"/>
          <a:stretch>
            <a:fillRect/>
          </a:stretch>
        </p:blipFill>
        <p:spPr bwMode="auto">
          <a:xfrm>
            <a:off x="414679" y="189097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1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2" cstate="print"/>
          <a:srcRect l="22528" t="31730" r="49726" b="37755"/>
          <a:stretch>
            <a:fillRect/>
          </a:stretch>
        </p:blipFill>
        <p:spPr bwMode="auto">
          <a:xfrm>
            <a:off x="416966" y="1097280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2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2" cstate="print"/>
          <a:srcRect l="37008" t="14221" r="37007" b="66758"/>
          <a:stretch>
            <a:fillRect/>
          </a:stretch>
        </p:blipFill>
        <p:spPr bwMode="auto">
          <a:xfrm>
            <a:off x="413308" y="29260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54" name="Rectangle 41"/>
          <p:cNvSpPr txBox="1">
            <a:spLocks noChangeArrowheads="1"/>
          </p:cNvSpPr>
          <p:nvPr/>
        </p:nvSpPr>
        <p:spPr bwMode="auto">
          <a:xfrm>
            <a:off x="1135063" y="0"/>
            <a:ext cx="8008937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ru-RU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Инженерно-экономический факультет</a:t>
            </a:r>
          </a:p>
          <a:p>
            <a:pPr algn="l">
              <a:defRPr/>
            </a:pPr>
            <a:r>
              <a:rPr lang="ru-RU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</a:br>
            <a:r>
              <a:rPr lang="ru-RU" kern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Инженерно-экономический факультет</a:t>
            </a:r>
            <a:endParaRPr lang="en-US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4584" name="Picture 17" descr="D:\Documents\Работа, БГТУ\МЕЖДУН СОТРУДН\Буклеты\Новый\lastvar4.pn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3538" y="3043238"/>
            <a:ext cx="1765300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Line 36"/>
          <p:cNvSpPr>
            <a:spLocks noChangeShapeType="1"/>
          </p:cNvSpPr>
          <p:nvPr/>
        </p:nvSpPr>
        <p:spPr bwMode="auto">
          <a:xfrm flipV="1">
            <a:off x="3001963" y="2143125"/>
            <a:ext cx="874712" cy="8588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148" name="Line 37"/>
          <p:cNvSpPr>
            <a:spLocks noChangeShapeType="1"/>
          </p:cNvSpPr>
          <p:nvPr/>
        </p:nvSpPr>
        <p:spPr bwMode="auto">
          <a:xfrm flipV="1">
            <a:off x="3111500" y="2852738"/>
            <a:ext cx="819150" cy="4492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149" name="Line 38"/>
          <p:cNvSpPr>
            <a:spLocks noChangeShapeType="1"/>
          </p:cNvSpPr>
          <p:nvPr/>
        </p:nvSpPr>
        <p:spPr bwMode="auto">
          <a:xfrm flipV="1">
            <a:off x="3248025" y="3600450"/>
            <a:ext cx="733425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2716213" y="1398588"/>
            <a:ext cx="1281112" cy="1522412"/>
            <a:chOff x="1492" y="1538"/>
            <a:chExt cx="624" cy="240"/>
          </a:xfrm>
        </p:grpSpPr>
        <p:sp>
          <p:nvSpPr>
            <p:cNvPr id="6183" name="Line 40"/>
            <p:cNvSpPr>
              <a:spLocks noChangeShapeType="1"/>
            </p:cNvSpPr>
            <p:nvPr/>
          </p:nvSpPr>
          <p:spPr bwMode="auto">
            <a:xfrm>
              <a:off x="1732" y="1538"/>
              <a:ext cx="3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84" name="Line 41"/>
            <p:cNvSpPr>
              <a:spLocks noChangeShapeType="1"/>
            </p:cNvSpPr>
            <p:nvPr/>
          </p:nvSpPr>
          <p:spPr bwMode="auto">
            <a:xfrm flipV="1">
              <a:off x="1492" y="1538"/>
              <a:ext cx="24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" name="Group 42"/>
          <p:cNvGrpSpPr>
            <a:grpSpLocks/>
          </p:cNvGrpSpPr>
          <p:nvPr/>
        </p:nvGrpSpPr>
        <p:grpSpPr bwMode="auto">
          <a:xfrm>
            <a:off x="2879725" y="4640263"/>
            <a:ext cx="1117600" cy="1555750"/>
            <a:chOff x="1444" y="3218"/>
            <a:chExt cx="672" cy="192"/>
          </a:xfrm>
        </p:grpSpPr>
        <p:sp>
          <p:nvSpPr>
            <p:cNvPr id="6181" name="Line 43"/>
            <p:cNvSpPr>
              <a:spLocks noChangeShapeType="1"/>
            </p:cNvSpPr>
            <p:nvPr/>
          </p:nvSpPr>
          <p:spPr bwMode="auto">
            <a:xfrm>
              <a:off x="1732" y="3410"/>
              <a:ext cx="3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82" name="Line 44"/>
            <p:cNvSpPr>
              <a:spLocks noChangeShapeType="1"/>
            </p:cNvSpPr>
            <p:nvPr/>
          </p:nvSpPr>
          <p:spPr bwMode="auto">
            <a:xfrm>
              <a:off x="1444" y="3218"/>
              <a:ext cx="288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74157" name="AutoShape 45"/>
          <p:cNvSpPr>
            <a:spLocks noChangeArrowheads="1"/>
          </p:cNvSpPr>
          <p:nvPr/>
        </p:nvSpPr>
        <p:spPr bwMode="gray">
          <a:xfrm>
            <a:off x="3892550" y="1179513"/>
            <a:ext cx="5040313" cy="433387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177" name="Rectangle 46"/>
          <p:cNvSpPr>
            <a:spLocks noChangeArrowheads="1"/>
          </p:cNvSpPr>
          <p:nvPr/>
        </p:nvSpPr>
        <p:spPr bwMode="auto">
          <a:xfrm>
            <a:off x="4881278" y="1209675"/>
            <a:ext cx="30660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Экономика и </a:t>
            </a:r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управление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4159" name="AutoShape 47"/>
          <p:cNvSpPr>
            <a:spLocks noChangeArrowheads="1"/>
          </p:cNvSpPr>
          <p:nvPr/>
        </p:nvSpPr>
        <p:spPr bwMode="gray">
          <a:xfrm>
            <a:off x="3883025" y="1892300"/>
            <a:ext cx="5040313" cy="43338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179" name="Rectangle 48"/>
          <p:cNvSpPr>
            <a:spLocks noChangeArrowheads="1"/>
          </p:cNvSpPr>
          <p:nvPr/>
        </p:nvSpPr>
        <p:spPr bwMode="auto">
          <a:xfrm>
            <a:off x="5703888" y="1941513"/>
            <a:ext cx="1381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Маркетинг</a:t>
            </a:r>
            <a:endParaRPr lang="en-US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4161" name="AutoShape 49"/>
          <p:cNvSpPr>
            <a:spLocks noChangeArrowheads="1"/>
          </p:cNvSpPr>
          <p:nvPr/>
        </p:nvSpPr>
        <p:spPr bwMode="gray">
          <a:xfrm>
            <a:off x="3956050" y="2598738"/>
            <a:ext cx="3068638" cy="4349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181" name="Rectangle 50"/>
          <p:cNvSpPr>
            <a:spLocks noChangeArrowheads="1"/>
          </p:cNvSpPr>
          <p:nvPr/>
        </p:nvSpPr>
        <p:spPr bwMode="auto">
          <a:xfrm>
            <a:off x="4635500" y="2628900"/>
            <a:ext cx="1635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Менеджмент</a:t>
            </a:r>
            <a:endParaRPr lang="en-US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4163" name="Oval 51"/>
          <p:cNvSpPr>
            <a:spLocks noChangeArrowheads="1"/>
          </p:cNvSpPr>
          <p:nvPr/>
        </p:nvSpPr>
        <p:spPr bwMode="gray">
          <a:xfrm>
            <a:off x="3822700" y="1303338"/>
            <a:ext cx="203200" cy="201612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474164" name="Oval 52"/>
          <p:cNvSpPr>
            <a:spLocks noChangeArrowheads="1"/>
          </p:cNvSpPr>
          <p:nvPr/>
        </p:nvSpPr>
        <p:spPr bwMode="gray">
          <a:xfrm>
            <a:off x="3805238" y="2038350"/>
            <a:ext cx="203200" cy="203200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474165" name="Oval 53"/>
          <p:cNvSpPr>
            <a:spLocks noChangeArrowheads="1"/>
          </p:cNvSpPr>
          <p:nvPr/>
        </p:nvSpPr>
        <p:spPr bwMode="gray">
          <a:xfrm>
            <a:off x="3843338" y="2738438"/>
            <a:ext cx="203200" cy="2032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474166" name="AutoShape 54"/>
          <p:cNvSpPr>
            <a:spLocks noChangeArrowheads="1"/>
          </p:cNvSpPr>
          <p:nvPr/>
        </p:nvSpPr>
        <p:spPr bwMode="gray">
          <a:xfrm>
            <a:off x="3959225" y="3362325"/>
            <a:ext cx="4967288" cy="4349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Магистратура</a:t>
            </a:r>
          </a:p>
        </p:txBody>
      </p:sp>
      <p:sp>
        <p:nvSpPr>
          <p:cNvPr id="6162" name="Rectangle 55"/>
          <p:cNvSpPr>
            <a:spLocks noChangeArrowheads="1"/>
          </p:cNvSpPr>
          <p:nvPr/>
        </p:nvSpPr>
        <p:spPr bwMode="auto">
          <a:xfrm>
            <a:off x="3875965" y="3929702"/>
            <a:ext cx="5268036" cy="1902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b="0" dirty="0" smtClean="0">
                <a:solidFill>
                  <a:schemeClr val="tx2"/>
                </a:solidFill>
              </a:rPr>
              <a:t>Маркетинг</a:t>
            </a:r>
          </a:p>
          <a:p>
            <a:pPr>
              <a:lnSpc>
                <a:spcPct val="120000"/>
              </a:lnSpc>
            </a:pPr>
            <a:r>
              <a:rPr lang="ru-RU" sz="1400" b="0" dirty="0" smtClean="0">
                <a:solidFill>
                  <a:schemeClr val="tx2"/>
                </a:solidFill>
              </a:rPr>
              <a:t>Мировая экономика</a:t>
            </a:r>
          </a:p>
          <a:p>
            <a:pPr>
              <a:lnSpc>
                <a:spcPct val="120000"/>
              </a:lnSpc>
            </a:pPr>
            <a:r>
              <a:rPr lang="ru-RU" sz="1400" b="0" dirty="0">
                <a:solidFill>
                  <a:schemeClr val="tx2"/>
                </a:solidFill>
              </a:rPr>
              <a:t>Менеджмент</a:t>
            </a:r>
          </a:p>
          <a:p>
            <a:pPr>
              <a:lnSpc>
                <a:spcPct val="120000"/>
              </a:lnSpc>
            </a:pPr>
            <a:r>
              <a:rPr lang="ru-RU" sz="1400" b="0" dirty="0" smtClean="0">
                <a:solidFill>
                  <a:schemeClr val="tx2"/>
                </a:solidFill>
              </a:rPr>
              <a:t>Экономика</a:t>
            </a:r>
          </a:p>
          <a:p>
            <a:pPr>
              <a:lnSpc>
                <a:spcPct val="120000"/>
              </a:lnSpc>
            </a:pPr>
            <a:r>
              <a:rPr lang="ru-RU" sz="1400" b="0" dirty="0" smtClean="0">
                <a:solidFill>
                  <a:schemeClr val="tx2"/>
                </a:solidFill>
              </a:rPr>
              <a:t>Бизнес-администрирование</a:t>
            </a:r>
          </a:p>
          <a:p>
            <a:pPr>
              <a:lnSpc>
                <a:spcPct val="120000"/>
              </a:lnSpc>
            </a:pPr>
            <a:r>
              <a:rPr lang="ru-RU" sz="1400" b="0" dirty="0" smtClean="0">
                <a:solidFill>
                  <a:schemeClr val="tx2"/>
                </a:solidFill>
              </a:rPr>
              <a:t>Государственное управление и экономика</a:t>
            </a:r>
          </a:p>
          <a:p>
            <a:pPr>
              <a:lnSpc>
                <a:spcPct val="120000"/>
              </a:lnSpc>
            </a:pPr>
            <a:r>
              <a:rPr lang="ru-RU" sz="1400" b="0" dirty="0" smtClean="0">
                <a:solidFill>
                  <a:schemeClr val="tx2"/>
                </a:solidFill>
              </a:rPr>
              <a:t>Управление </a:t>
            </a:r>
            <a:r>
              <a:rPr lang="ru-RU" sz="1400" b="0" dirty="0">
                <a:solidFill>
                  <a:schemeClr val="tx2"/>
                </a:solidFill>
              </a:rPr>
              <a:t>в социальных и экономических </a:t>
            </a:r>
            <a:r>
              <a:rPr lang="ru-RU" sz="1400" b="0" dirty="0" smtClean="0">
                <a:solidFill>
                  <a:schemeClr val="tx2"/>
                </a:solidFill>
              </a:rPr>
              <a:t>системах</a:t>
            </a:r>
            <a:endParaRPr lang="ru-RU" sz="1400" b="0" dirty="0">
              <a:solidFill>
                <a:schemeClr val="tx2"/>
              </a:solidFill>
            </a:endParaRPr>
          </a:p>
        </p:txBody>
      </p:sp>
      <p:sp>
        <p:nvSpPr>
          <p:cNvPr id="474168" name="Oval 56"/>
          <p:cNvSpPr>
            <a:spLocks noChangeArrowheads="1"/>
          </p:cNvSpPr>
          <p:nvPr/>
        </p:nvSpPr>
        <p:spPr bwMode="gray">
          <a:xfrm>
            <a:off x="3841750" y="3486150"/>
            <a:ext cx="203200" cy="203200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474169" name="AutoShape 57"/>
          <p:cNvSpPr>
            <a:spLocks noChangeArrowheads="1"/>
          </p:cNvSpPr>
          <p:nvPr/>
        </p:nvSpPr>
        <p:spPr bwMode="gray">
          <a:xfrm>
            <a:off x="3971925" y="5829300"/>
            <a:ext cx="4940300" cy="4318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474171" name="Oval 59"/>
          <p:cNvSpPr>
            <a:spLocks noChangeArrowheads="1"/>
          </p:cNvSpPr>
          <p:nvPr/>
        </p:nvSpPr>
        <p:spPr bwMode="gray">
          <a:xfrm>
            <a:off x="3865563" y="6080125"/>
            <a:ext cx="203200" cy="2032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171" name="Rectangle 50"/>
          <p:cNvSpPr>
            <a:spLocks noChangeArrowheads="1"/>
          </p:cNvSpPr>
          <p:nvPr/>
        </p:nvSpPr>
        <p:spPr bwMode="auto">
          <a:xfrm>
            <a:off x="7089775" y="2525755"/>
            <a:ext cx="1954213" cy="86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0" hangingPunct="0">
              <a:lnSpc>
                <a:spcPct val="120000"/>
              </a:lnSpc>
            </a:pPr>
            <a:r>
              <a:rPr lang="ru-RU" sz="1400" b="0" dirty="0" smtClean="0">
                <a:solidFill>
                  <a:schemeClr val="tx2"/>
                </a:solidFill>
              </a:rPr>
              <a:t>Международный</a:t>
            </a:r>
            <a:endParaRPr lang="ru-RU" sz="1400" b="0" dirty="0">
              <a:solidFill>
                <a:schemeClr val="tx2"/>
              </a:solidFill>
            </a:endParaRPr>
          </a:p>
          <a:p>
            <a:pPr algn="l" eaLnBrk="0" hangingPunct="0">
              <a:lnSpc>
                <a:spcPct val="120000"/>
              </a:lnSpc>
            </a:pPr>
            <a:r>
              <a:rPr lang="ru-RU" sz="1400" b="0" kern="0" dirty="0">
                <a:solidFill>
                  <a:schemeClr val="tx2"/>
                </a:solidFill>
              </a:rPr>
              <a:t>Н</a:t>
            </a:r>
            <a:r>
              <a:rPr lang="ru-RU" sz="1400" b="0" kern="0" dirty="0" smtClean="0">
                <a:solidFill>
                  <a:schemeClr val="tx2"/>
                </a:solidFill>
              </a:rPr>
              <a:t>едвижимость </a:t>
            </a:r>
            <a:r>
              <a:rPr lang="ru-RU" sz="1400" b="0" kern="0" dirty="0">
                <a:solidFill>
                  <a:schemeClr val="tx2"/>
                </a:solidFill>
              </a:rPr>
              <a:t>и бизнес-анализ</a:t>
            </a:r>
            <a:endParaRPr lang="en-US" sz="1400" b="0" dirty="0">
              <a:solidFill>
                <a:srgbClr val="000000"/>
              </a:solidFill>
            </a:endParaRPr>
          </a:p>
        </p:txBody>
      </p:sp>
      <p:sp>
        <p:nvSpPr>
          <p:cNvPr id="7196" name="Rectangle 50"/>
          <p:cNvSpPr>
            <a:spLocks noChangeArrowheads="1"/>
          </p:cNvSpPr>
          <p:nvPr/>
        </p:nvSpPr>
        <p:spPr bwMode="auto">
          <a:xfrm>
            <a:off x="4206875" y="5892800"/>
            <a:ext cx="4330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Аспирантура</a:t>
            </a:r>
            <a:endParaRPr lang="en-US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73" name="Прямоугольник 79"/>
          <p:cNvSpPr>
            <a:spLocks noChangeArrowheads="1"/>
          </p:cNvSpPr>
          <p:nvPr/>
        </p:nvSpPr>
        <p:spPr bwMode="auto">
          <a:xfrm>
            <a:off x="3746500" y="6361113"/>
            <a:ext cx="5219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0" dirty="0">
                <a:solidFill>
                  <a:schemeClr val="tx2"/>
                </a:solidFill>
              </a:rPr>
              <a:t>Экономика и управление народным хозяйством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2" name="Rectangle 41"/>
          <p:cNvSpPr txBox="1">
            <a:spLocks noChangeArrowheads="1"/>
          </p:cNvSpPr>
          <p:nvPr/>
        </p:nvSpPr>
        <p:spPr bwMode="auto">
          <a:xfrm>
            <a:off x="1135063" y="0"/>
            <a:ext cx="8008937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ru-RU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Инженерно-экономический факультет</a:t>
            </a:r>
          </a:p>
          <a:p>
            <a:pPr algn="l">
              <a:defRPr/>
            </a:pPr>
            <a:r>
              <a:rPr lang="ru-RU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</a:br>
            <a:r>
              <a:rPr lang="ru-RU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Специальности</a:t>
            </a:r>
            <a:endParaRPr lang="en-US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3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2" cstate="print"/>
          <a:srcRect l="49421" t="32536" r="24174" b="37590"/>
          <a:stretch>
            <a:fillRect/>
          </a:stretch>
        </p:blipFill>
        <p:spPr bwMode="auto">
          <a:xfrm>
            <a:off x="414679" y="189097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4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2" cstate="print"/>
          <a:srcRect l="22528" t="31730" r="49726" b="37755"/>
          <a:stretch>
            <a:fillRect/>
          </a:stretch>
        </p:blipFill>
        <p:spPr bwMode="auto">
          <a:xfrm>
            <a:off x="416966" y="1097280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5" name="Picture 2" descr="https://lh6.googleusercontent.com/-TMzp9kVAmCs/AAAAAAAAAAI/AAAAAAAAAAA/wdMufZ9PmvM/s0-c-k-no-ns/photo.jpg"/>
          <p:cNvPicPr>
            <a:picLocks noChangeArrowheads="1"/>
          </p:cNvPicPr>
          <p:nvPr/>
        </p:nvPicPr>
        <p:blipFill>
          <a:blip r:embed="rId2" cstate="print"/>
          <a:srcRect l="37008" t="14221" r="37007" b="66758"/>
          <a:stretch>
            <a:fillRect/>
          </a:stretch>
        </p:blipFill>
        <p:spPr bwMode="auto">
          <a:xfrm>
            <a:off x="413308" y="292608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pSp>
        <p:nvGrpSpPr>
          <p:cNvPr id="51" name="Group 60"/>
          <p:cNvGrpSpPr>
            <a:grpSpLocks/>
          </p:cNvGrpSpPr>
          <p:nvPr/>
        </p:nvGrpSpPr>
        <p:grpSpPr bwMode="auto">
          <a:xfrm>
            <a:off x="917575" y="2578100"/>
            <a:ext cx="2373313" cy="2371725"/>
            <a:chOff x="192" y="1631"/>
            <a:chExt cx="1684" cy="1683"/>
          </a:xfrm>
        </p:grpSpPr>
        <p:sp>
          <p:nvSpPr>
            <p:cNvPr id="52" name="Oval 61"/>
            <p:cNvSpPr>
              <a:spLocks noChangeArrowheads="1"/>
            </p:cNvSpPr>
            <p:nvPr/>
          </p:nvSpPr>
          <p:spPr bwMode="gray">
            <a:xfrm>
              <a:off x="192" y="1631"/>
              <a:ext cx="1684" cy="168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3" name="Oval 65"/>
            <p:cNvSpPr>
              <a:spLocks noChangeArrowheads="1"/>
            </p:cNvSpPr>
            <p:nvPr/>
          </p:nvSpPr>
          <p:spPr bwMode="gray">
            <a:xfrm>
              <a:off x="396" y="1835"/>
              <a:ext cx="1276" cy="1277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54" name="Oval 66"/>
            <p:cNvSpPr>
              <a:spLocks noChangeArrowheads="1"/>
            </p:cNvSpPr>
            <p:nvPr/>
          </p:nvSpPr>
          <p:spPr bwMode="gray">
            <a:xfrm>
              <a:off x="412" y="1842"/>
              <a:ext cx="1246" cy="124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55" name="Oval 67"/>
            <p:cNvSpPr>
              <a:spLocks noChangeArrowheads="1"/>
            </p:cNvSpPr>
            <p:nvPr/>
          </p:nvSpPr>
          <p:spPr bwMode="gray">
            <a:xfrm>
              <a:off x="426" y="1854"/>
              <a:ext cx="1184" cy="1164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</p:grpSp>
      <p:pic>
        <p:nvPicPr>
          <p:cNvPr id="56" name="Picture 17" descr="D:\Documents\Работа, БГТУ\МЕЖДУН СОТРУДН\Буклеты\Новый\lastvar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8563" y="2862263"/>
            <a:ext cx="1800225" cy="181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37TGp_bizpeople_light_ani">
  <a:themeElements>
    <a:clrScheme name="437TGp_bizpeople_light_ani 1">
      <a:dk1>
        <a:srgbClr val="30311D"/>
      </a:dk1>
      <a:lt1>
        <a:srgbClr val="FFFFFF"/>
      </a:lt1>
      <a:dk2>
        <a:srgbClr val="003366"/>
      </a:dk2>
      <a:lt2>
        <a:srgbClr val="DDDDDD"/>
      </a:lt2>
      <a:accent1>
        <a:srgbClr val="7E52CC"/>
      </a:accent1>
      <a:accent2>
        <a:srgbClr val="4A9ACC"/>
      </a:accent2>
      <a:accent3>
        <a:srgbClr val="FFFFFF"/>
      </a:accent3>
      <a:accent4>
        <a:srgbClr val="272817"/>
      </a:accent4>
      <a:accent5>
        <a:srgbClr val="C0B3E2"/>
      </a:accent5>
      <a:accent6>
        <a:srgbClr val="428BB9"/>
      </a:accent6>
      <a:hlink>
        <a:srgbClr val="4582A7"/>
      </a:hlink>
      <a:folHlink>
        <a:srgbClr val="B2AF7A"/>
      </a:folHlink>
    </a:clrScheme>
    <a:fontScheme name="437TGp_bizpeople_light_a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857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857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437TGp_bizpeople_light_ani 1">
        <a:dk1>
          <a:srgbClr val="30311D"/>
        </a:dk1>
        <a:lt1>
          <a:srgbClr val="FFFFFF"/>
        </a:lt1>
        <a:dk2>
          <a:srgbClr val="003366"/>
        </a:dk2>
        <a:lt2>
          <a:srgbClr val="DDDDDD"/>
        </a:lt2>
        <a:accent1>
          <a:srgbClr val="7E52CC"/>
        </a:accent1>
        <a:accent2>
          <a:srgbClr val="4A9ACC"/>
        </a:accent2>
        <a:accent3>
          <a:srgbClr val="FFFFFF"/>
        </a:accent3>
        <a:accent4>
          <a:srgbClr val="272817"/>
        </a:accent4>
        <a:accent5>
          <a:srgbClr val="C0B3E2"/>
        </a:accent5>
        <a:accent6>
          <a:srgbClr val="428BB9"/>
        </a:accent6>
        <a:hlink>
          <a:srgbClr val="4582A7"/>
        </a:hlink>
        <a:folHlink>
          <a:srgbClr val="B2AF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37TGp_bizpeople_light_ani 2">
        <a:dk1>
          <a:srgbClr val="000000"/>
        </a:dk1>
        <a:lt1>
          <a:srgbClr val="FFFFFF"/>
        </a:lt1>
        <a:dk2>
          <a:srgbClr val="702424"/>
        </a:dk2>
        <a:lt2>
          <a:srgbClr val="C0C0C0"/>
        </a:lt2>
        <a:accent1>
          <a:srgbClr val="54BBBE"/>
        </a:accent1>
        <a:accent2>
          <a:srgbClr val="E49514"/>
        </a:accent2>
        <a:accent3>
          <a:srgbClr val="FFFFFF"/>
        </a:accent3>
        <a:accent4>
          <a:srgbClr val="000000"/>
        </a:accent4>
        <a:accent5>
          <a:srgbClr val="B3DADB"/>
        </a:accent5>
        <a:accent6>
          <a:srgbClr val="CF8711"/>
        </a:accent6>
        <a:hlink>
          <a:srgbClr val="6C9A42"/>
        </a:hlink>
        <a:folHlink>
          <a:srgbClr val="82ABB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37TGp_bizpeople_light_ani 3">
        <a:dk1>
          <a:srgbClr val="003366"/>
        </a:dk1>
        <a:lt1>
          <a:srgbClr val="FFFFFF"/>
        </a:lt1>
        <a:dk2>
          <a:srgbClr val="000000"/>
        </a:dk2>
        <a:lt2>
          <a:srgbClr val="DDDDDD"/>
        </a:lt2>
        <a:accent1>
          <a:srgbClr val="438ACB"/>
        </a:accent1>
        <a:accent2>
          <a:srgbClr val="32A287"/>
        </a:accent2>
        <a:accent3>
          <a:srgbClr val="FFFFFF"/>
        </a:accent3>
        <a:accent4>
          <a:srgbClr val="002A56"/>
        </a:accent4>
        <a:accent5>
          <a:srgbClr val="B0C4E2"/>
        </a:accent5>
        <a:accent6>
          <a:srgbClr val="2C927A"/>
        </a:accent6>
        <a:hlink>
          <a:srgbClr val="729943"/>
        </a:hlink>
        <a:folHlink>
          <a:srgbClr val="82B4B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4159</TotalTime>
  <Words>529</Words>
  <Application>Microsoft Office PowerPoint</Application>
  <PresentationFormat>Экран (4:3)</PresentationFormat>
  <Paragraphs>234</Paragraphs>
  <Slides>27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Calibri</vt:lpstr>
      <vt:lpstr>Times New Roman</vt:lpstr>
      <vt:lpstr>Verdana</vt:lpstr>
      <vt:lpstr>Wingdings</vt:lpstr>
      <vt:lpstr>437TGp_bizpeople_light_ani</vt:lpstr>
      <vt:lpstr>  Белорусский государственный технологический университет     Инженерно-экономический факультет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creator>Marina</dc:creator>
  <cp:lastModifiedBy>IEF</cp:lastModifiedBy>
  <cp:revision>349</cp:revision>
  <dcterms:created xsi:type="dcterms:W3CDTF">2017-01-24T13:09:37Z</dcterms:created>
  <dcterms:modified xsi:type="dcterms:W3CDTF">2024-04-06T12:31:45Z</dcterms:modified>
</cp:coreProperties>
</file>