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20" r:id="rId4"/>
    <p:sldMasterId id="2147483744" r:id="rId5"/>
    <p:sldMasterId id="2147483768" r:id="rId6"/>
    <p:sldMasterId id="2147483792" r:id="rId7"/>
    <p:sldMasterId id="2147483816" r:id="rId8"/>
  </p:sldMasterIdLst>
  <p:sldIdLst>
    <p:sldId id="256" r:id="rId9"/>
    <p:sldId id="265" r:id="rId10"/>
    <p:sldId id="270" r:id="rId11"/>
    <p:sldId id="278" r:id="rId12"/>
    <p:sldId id="271" r:id="rId13"/>
    <p:sldId id="269" r:id="rId14"/>
    <p:sldId id="266" r:id="rId15"/>
    <p:sldId id="257" r:id="rId16"/>
    <p:sldId id="281" r:id="rId17"/>
    <p:sldId id="280" r:id="rId18"/>
    <p:sldId id="279" r:id="rId19"/>
    <p:sldId id="262" r:id="rId20"/>
    <p:sldId id="263" r:id="rId21"/>
    <p:sldId id="264" r:id="rId22"/>
    <p:sldId id="259" r:id="rId23"/>
    <p:sldId id="260" r:id="rId24"/>
    <p:sldId id="274" r:id="rId25"/>
    <p:sldId id="261" r:id="rId26"/>
    <p:sldId id="267" r:id="rId27"/>
    <p:sldId id="283" r:id="rId28"/>
    <p:sldId id="275" r:id="rId29"/>
    <p:sldId id="276" r:id="rId30"/>
    <p:sldId id="282" r:id="rId31"/>
    <p:sldId id="27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00"/>
    <a:srgbClr val="8BE1FF"/>
    <a:srgbClr val="97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241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2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25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53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80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63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126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98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74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75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995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50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45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4DCC33E-2803-4FD6-B6A2-D737AEFFF66F}" type="datetimeFigureOut">
              <a:rPr lang="ru-RU" smtClean="0"/>
              <a:t>24.03.2015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A32D52-C900-4EEF-AB1F-B21B8F7473D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892" y="0"/>
            <a:ext cx="9144000" cy="134076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   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    Белорусский государственный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</a:rPr>
              <a:t>       технологический университет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         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73387"/>
            <a:ext cx="76692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8" y="2788973"/>
            <a:ext cx="1096964" cy="100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76263" y="1371785"/>
            <a:ext cx="7956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Franklin Gothic Medium Cond" pitchFamily="34" charset="0"/>
                <a:ea typeface="+mj-ea"/>
                <a:cs typeface="+mj-cs"/>
              </a:rPr>
              <a:t>Факультет  технологии органических  веществ </a:t>
            </a:r>
            <a:endParaRPr lang="ru-RU" sz="4000" dirty="0">
              <a:solidFill>
                <a:srgbClr val="00B050"/>
              </a:solidFill>
              <a:latin typeface="Franklin Gothic Medium Cond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4" y="1470047"/>
            <a:ext cx="965928" cy="11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6545" y="3761745"/>
            <a:ext cx="828092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Mistral" pitchFamily="66" charset="0"/>
              </a:rPr>
              <a:t>«Открытые сердца»</a:t>
            </a:r>
            <a:endParaRPr lang="ru-RU" sz="8000" dirty="0">
              <a:solidFill>
                <a:srgbClr val="FF0000"/>
              </a:solidFill>
              <a:latin typeface="Mistral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84040" y="5013175"/>
            <a:ext cx="628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волонтерский 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отряд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89" y="5013176"/>
            <a:ext cx="23780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5" y="103645"/>
            <a:ext cx="109696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1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433" y="836712"/>
            <a:ext cx="8229600" cy="1252728"/>
          </a:xfrm>
        </p:spPr>
        <p:txBody>
          <a:bodyPr>
            <a:noAutofit/>
          </a:bodyPr>
          <a:lstStyle/>
          <a:p>
            <a:r>
              <a:rPr lang="ru-RU" sz="2600" dirty="0">
                <a:solidFill>
                  <a:srgbClr val="FF0000"/>
                </a:solidFill>
              </a:rPr>
              <a:t>2 октября 2014 г. актив волонтерского отряда «Открытые сердца» ф-та ТОВ при ПО БРСМ с благотворительной программой «По дороге в страну Дружбы» посетил воспитанников социально-педагогического центра с приютом Ленинского района </a:t>
            </a:r>
            <a:r>
              <a:rPr lang="ru-RU" sz="2600" dirty="0" smtClean="0">
                <a:solidFill>
                  <a:srgbClr val="FF0000"/>
                </a:solidFill>
              </a:rPr>
              <a:t>     г</a:t>
            </a:r>
            <a:r>
              <a:rPr lang="ru-RU" sz="2600" dirty="0">
                <a:solidFill>
                  <a:srgbClr val="FF0000"/>
                </a:solidFill>
              </a:rPr>
              <a:t>. Минска.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" y="2880693"/>
            <a:ext cx="3398668" cy="305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72909"/>
            <a:ext cx="4464496" cy="297633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0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433" y="620688"/>
            <a:ext cx="8229600" cy="125272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Актив волонтерского отряда "Открытые сердца" при ПО БРСМ 27 февраля 2015 г. с развлекательно-познавательной программой "В гостях у Айболита" посетил  воспитанников социально-педагогического центра Ленинского района г. Минска.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7" y="2276872"/>
            <a:ext cx="4355976" cy="2903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221088"/>
            <a:ext cx="3704179" cy="2469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3131"/>
            <a:ext cx="3740466" cy="249364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31" y="6186065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16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316682" y="332656"/>
            <a:ext cx="8564562" cy="4608512"/>
          </a:xfrm>
          <a:prstGeom prst="flowChartAlternateProcess">
            <a:avLst/>
          </a:prstGeom>
          <a:solidFill>
            <a:srgbClr val="8BE1FF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Волонтеры оказывают помощь </a:t>
            </a:r>
            <a:br>
              <a:rPr lang="ru-RU" sz="4000" b="1" dirty="0" smtClean="0"/>
            </a:br>
            <a:r>
              <a:rPr lang="ru-RU" sz="4000" b="1" dirty="0" smtClean="0"/>
              <a:t>ветеранам труда ф-та ТОВ БГТУ: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9251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5-6 октября 2012 г. волонтеры провели акцию «С благодарностью за науку» с посещением работников ведущих кафедр факультета технологии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органических веществ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, находящихся на заслуженном отдыхе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199112"/>
            <a:ext cx="39560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17216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4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2352" y="-2434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err="1" smtClean="0"/>
              <a:t>Цедрик</a:t>
            </a:r>
            <a:r>
              <a:rPr lang="ru-RU" sz="3600" b="1" dirty="0" smtClean="0"/>
              <a:t> Татьяна Петровна 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15269" y="764704"/>
            <a:ext cx="4849219" cy="287155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b="1" dirty="0" smtClean="0">
                <a:solidFill>
                  <a:schemeClr val="bg1"/>
                </a:solidFill>
              </a:rPr>
              <a:t>   </a:t>
            </a:r>
            <a:r>
              <a:rPr lang="ru-RU" sz="2000" b="1" dirty="0" smtClean="0">
                <a:solidFill>
                  <a:schemeClr val="bg1"/>
                </a:solidFill>
              </a:rPr>
              <a:t> 44 года педагогического стажа на кафедре  химической переработки древесины: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</a:rPr>
              <a:t>подготовила 32 методических пособия по различным дисциплинам химического профиля, 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bg1"/>
                </a:solidFill>
              </a:rPr>
              <a:t>читала курсы лекций по ряду дисциплин.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5" y="5661248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22" y="6232921"/>
            <a:ext cx="39560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15269" y="3861048"/>
            <a:ext cx="4849219" cy="1754326"/>
          </a:xfrm>
          <a:prstGeom prst="rect">
            <a:avLst/>
          </a:prstGeom>
          <a:solidFill>
            <a:srgbClr val="97E4FF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000" b="1" dirty="0" smtClean="0">
                <a:solidFill>
                  <a:prstClr val="white"/>
                </a:solidFill>
              </a:rPr>
              <a:t>    </a:t>
            </a:r>
            <a:r>
              <a:rPr lang="ru-RU" sz="2000" b="1" dirty="0" smtClean="0"/>
              <a:t>«Желаю </a:t>
            </a:r>
            <a:r>
              <a:rPr lang="ru-RU" sz="2000" b="1" dirty="0"/>
              <a:t>современным студентам стараться учиться, самосовершенствоваться, оставаться человечными и добрыми </a:t>
            </a:r>
            <a:r>
              <a:rPr lang="ru-RU" sz="2000" b="1" dirty="0" smtClean="0"/>
              <a:t>людьми».</a:t>
            </a:r>
          </a:p>
          <a:p>
            <a:pPr algn="r">
              <a:lnSpc>
                <a:spcPct val="90000"/>
              </a:lnSpc>
            </a:pPr>
            <a:r>
              <a:rPr lang="ru-RU" sz="2000" b="1" dirty="0" smtClean="0"/>
              <a:t>Т. П. </a:t>
            </a:r>
            <a:r>
              <a:rPr lang="ru-RU" sz="2000" b="1" dirty="0" err="1" smtClean="0"/>
              <a:t>Цедрик</a:t>
            </a:r>
            <a:endParaRPr lang="ru-RU" sz="20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966694" cy="35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80920" cy="864096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err="1" smtClean="0"/>
              <a:t>Борзенкова</a:t>
            </a:r>
            <a:r>
              <a:rPr lang="ru-RU" sz="3600" b="1" dirty="0" smtClean="0"/>
              <a:t> Алевтина Яковлевна 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8398" y="844838"/>
            <a:ext cx="3956050" cy="30162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</a:t>
            </a:r>
            <a:r>
              <a:rPr lang="ru-RU" sz="1900" b="1" dirty="0" smtClean="0">
                <a:solidFill>
                  <a:schemeClr val="bg1"/>
                </a:solidFill>
              </a:rPr>
              <a:t>Преподаватель кафедры  технологии </a:t>
            </a:r>
            <a:r>
              <a:rPr lang="ru-RU" sz="1900" b="1" dirty="0" err="1" smtClean="0">
                <a:solidFill>
                  <a:schemeClr val="bg1"/>
                </a:solidFill>
              </a:rPr>
              <a:t>нефтехимиче-ского</a:t>
            </a:r>
            <a:r>
              <a:rPr lang="ru-RU" sz="1900" b="1" dirty="0" smtClean="0">
                <a:solidFill>
                  <a:schemeClr val="bg1"/>
                </a:solidFill>
              </a:rPr>
              <a:t> синтеза и переработки полимерных материалов: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900" b="1" dirty="0" smtClean="0">
                <a:solidFill>
                  <a:schemeClr val="bg1"/>
                </a:solidFill>
              </a:rPr>
              <a:t>обладатель 3 патентов, среди которых стиральный порошок «Универсал».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900" b="1" dirty="0" smtClean="0">
                <a:solidFill>
                  <a:schemeClr val="bg1"/>
                </a:solidFill>
              </a:rPr>
              <a:t>  автор многочисленных научных и учебно-методических работ</a:t>
            </a:r>
            <a:endParaRPr lang="ru-RU" sz="1900" b="1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" y="5662885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6093296"/>
            <a:ext cx="39560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4149080"/>
            <a:ext cx="3956048" cy="1323439"/>
          </a:xfrm>
          <a:prstGeom prst="rect">
            <a:avLst/>
          </a:prstGeom>
          <a:solidFill>
            <a:srgbClr val="8BE1FF"/>
          </a:solidFill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/>
              <a:t>«Советую студентам </a:t>
            </a:r>
            <a:r>
              <a:rPr lang="ru-RU" sz="1600" b="1" dirty="0"/>
              <a:t>принимать активное участие в жизни факультета, университета, всей нашей </a:t>
            </a:r>
            <a:r>
              <a:rPr lang="ru-RU" sz="1600" b="1" dirty="0" smtClean="0"/>
              <a:t>Республики».</a:t>
            </a:r>
          </a:p>
          <a:p>
            <a:pPr lvl="0" algn="r"/>
            <a:r>
              <a:rPr lang="ru-RU" sz="1600" b="1" dirty="0" smtClean="0"/>
              <a:t>А. Я. </a:t>
            </a:r>
            <a:r>
              <a:rPr lang="ru-RU" sz="1600" b="1" dirty="0" err="1" smtClean="0"/>
              <a:t>Борзенкова</a:t>
            </a:r>
            <a:endParaRPr lang="ru-RU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2"/>
          <a:stretch/>
        </p:blipFill>
        <p:spPr bwMode="auto">
          <a:xfrm>
            <a:off x="611560" y="812971"/>
            <a:ext cx="3473227" cy="467652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7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>
                <a:solidFill>
                  <a:srgbClr val="C00000"/>
                </a:solidFill>
              </a:rPr>
              <a:t>В память о Великой Отечественной войне: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45266"/>
            <a:ext cx="680830" cy="62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6158458"/>
            <a:ext cx="39560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412776"/>
            <a:ext cx="79208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Акции:</a:t>
            </a:r>
          </a:p>
          <a:p>
            <a:r>
              <a:rPr lang="ru-RU" sz="2400" dirty="0" smtClean="0"/>
              <a:t>«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Живая память</a:t>
            </a:r>
            <a:r>
              <a:rPr lang="ru-RU" sz="2400" dirty="0" smtClean="0"/>
              <a:t>» (февраль 2012 г.), </a:t>
            </a:r>
          </a:p>
          <a:p>
            <a:r>
              <a:rPr lang="ru-RU" sz="2400" dirty="0" smtClean="0"/>
              <a:t>«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благодарностью за Великую Победу</a:t>
            </a:r>
            <a:r>
              <a:rPr lang="ru-RU" sz="2400" dirty="0" smtClean="0"/>
              <a:t>!» (март 2012 г.),</a:t>
            </a:r>
          </a:p>
          <a:p>
            <a:r>
              <a:rPr lang="ru-RU" sz="2400" dirty="0" smtClean="0"/>
              <a:t>«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Помним и уважаем</a:t>
            </a:r>
            <a:r>
              <a:rPr lang="ru-RU" sz="2400" dirty="0" smtClean="0"/>
              <a:t>» (март 2013 г.).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64022" y="3056180"/>
            <a:ext cx="82765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/>
              <a:t>Задачи:</a:t>
            </a:r>
          </a:p>
          <a:p>
            <a:r>
              <a:rPr lang="ru-RU" sz="2600" dirty="0" smtClean="0">
                <a:latin typeface="Candara" pitchFamily="34" charset="0"/>
              </a:rPr>
              <a:t>Сохранение у молодежи памяти о героическом сопротивлении белорусского народа;</a:t>
            </a:r>
          </a:p>
          <a:p>
            <a:r>
              <a:rPr lang="ru-RU" sz="2600" dirty="0" smtClean="0">
                <a:latin typeface="Candara" pitchFamily="34" charset="0"/>
              </a:rPr>
              <a:t>Поздравление ко Дню </a:t>
            </a:r>
            <a:r>
              <a:rPr lang="ru-RU" sz="2600" dirty="0">
                <a:latin typeface="Candara" pitchFamily="34" charset="0"/>
              </a:rPr>
              <a:t>защитника </a:t>
            </a:r>
            <a:r>
              <a:rPr lang="ru-RU" sz="2600" dirty="0" smtClean="0">
                <a:latin typeface="Candara" pitchFamily="34" charset="0"/>
              </a:rPr>
              <a:t>Отечества и          </a:t>
            </a:r>
          </a:p>
          <a:p>
            <a:r>
              <a:rPr lang="ru-RU" sz="2600" dirty="0" smtClean="0">
                <a:latin typeface="Candara" pitchFamily="34" charset="0"/>
              </a:rPr>
              <a:t>Дню Победы, вручение подарков ветеранам войны</a:t>
            </a:r>
          </a:p>
          <a:p>
            <a:r>
              <a:rPr lang="ru-RU" sz="2600" dirty="0" smtClean="0">
                <a:latin typeface="Candara" pitchFamily="34" charset="0"/>
              </a:rPr>
              <a:t>Белорусского государственного технологического университета</a:t>
            </a:r>
            <a:endParaRPr lang="ru-RU" sz="26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375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Литовка Николай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Назарович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799"/>
            <a:ext cx="5497704" cy="41283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664296" cy="31332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604994"/>
            <a:ext cx="286282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Участник операции 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«Багратион», преподаватель БГТУ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5" y="5662575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6158458"/>
            <a:ext cx="39560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2" y="12576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err="1"/>
              <a:t>Неведомская</a:t>
            </a:r>
            <a:r>
              <a:rPr lang="ru-RU" sz="3600" b="1" dirty="0"/>
              <a:t> </a:t>
            </a:r>
            <a:r>
              <a:rPr lang="ru-RU" sz="3600" b="1" dirty="0" smtClean="0"/>
              <a:t>Антонина Ивановна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268760"/>
            <a:ext cx="3538736" cy="21602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+mj-lt"/>
              </a:rPr>
              <a:t>10 марта 2013 г. </a:t>
            </a:r>
            <a:r>
              <a:rPr lang="ru-RU" sz="2200" dirty="0">
                <a:latin typeface="+mj-lt"/>
              </a:rPr>
              <a:t>волонтеры посетили </a:t>
            </a:r>
            <a:r>
              <a:rPr lang="ru-RU" sz="2200" dirty="0" smtClean="0">
                <a:latin typeface="+mj-lt"/>
              </a:rPr>
              <a:t>ветерана </a:t>
            </a:r>
            <a:r>
              <a:rPr lang="be-BY" sz="2200" dirty="0" smtClean="0">
                <a:latin typeface="+mj-lt"/>
              </a:rPr>
              <a:t>Вел</a:t>
            </a:r>
            <a:r>
              <a:rPr lang="ru-RU" sz="2200" dirty="0" err="1" smtClean="0">
                <a:latin typeface="+mj-lt"/>
              </a:rPr>
              <a:t>икой</a:t>
            </a:r>
            <a:r>
              <a:rPr lang="ru-RU" sz="2200" dirty="0" smtClean="0">
                <a:latin typeface="+mj-lt"/>
              </a:rPr>
              <a:t> Отечественной войны, которая проработала свыше 20 лет в БГТУ. </a:t>
            </a:r>
            <a:endParaRPr lang="ru-RU" sz="22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r="5532"/>
          <a:stretch/>
        </p:blipFill>
        <p:spPr bwMode="auto">
          <a:xfrm>
            <a:off x="5275000" y="3212976"/>
            <a:ext cx="3329448" cy="284628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Администратор\Рабочий стол\DSCN1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67544" y="1412776"/>
            <a:ext cx="4464496" cy="316835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25144"/>
            <a:ext cx="47667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+mj-lt"/>
              </a:rPr>
              <a:t>Поздравляем Антонину Ивановну</a:t>
            </a:r>
          </a:p>
          <a:p>
            <a:r>
              <a:rPr lang="ru-RU" sz="2400" dirty="0" smtClean="0">
                <a:latin typeface="+mj-lt"/>
              </a:rPr>
              <a:t>с 94 годом рождения!</a:t>
            </a:r>
            <a:endParaRPr lang="ru-RU" sz="2400" dirty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5" y="5662575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7353" y="6093296"/>
            <a:ext cx="3956647" cy="6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11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" r="2096"/>
          <a:stretch/>
        </p:blipFill>
        <p:spPr bwMode="auto">
          <a:xfrm rot="17582012">
            <a:off x="2600040" y="2792827"/>
            <a:ext cx="3026700" cy="232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5328592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    Покинул нашу землю защитник Отечества – РОССОЛЬКО А. В., но память о его подвигах сохранится в наших сердцах…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7353" y="6093296"/>
            <a:ext cx="3956647" cy="6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7232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7" y="836712"/>
            <a:ext cx="3064715" cy="4968552"/>
          </a:xfrm>
          <a:prstGeom prst="rect">
            <a:avLst/>
          </a:prstGeom>
          <a:noFill/>
          <a:ln w="857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0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896" y="3417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 25 марта 2013 г. состоялось культурно-познавательное мероприятие «С благодарностью за Великую Победу»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6" y="1556792"/>
            <a:ext cx="3932239" cy="30963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64285"/>
            <a:ext cx="3343275" cy="257708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176464" cy="266429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402266"/>
            <a:ext cx="4248472" cy="233910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Программа: 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Выступление  студентки </a:t>
            </a:r>
            <a:r>
              <a:rPr lang="ru-RU" sz="2000" b="1" dirty="0" err="1" smtClean="0">
                <a:solidFill>
                  <a:schemeClr val="bg1"/>
                </a:solidFill>
              </a:rPr>
              <a:t>Никонович</a:t>
            </a:r>
            <a:r>
              <a:rPr lang="ru-RU" sz="2000" b="1" dirty="0" smtClean="0">
                <a:solidFill>
                  <a:schemeClr val="bg1"/>
                </a:solidFill>
              </a:rPr>
              <a:t> А. по теме «Герои Великой Отече­ст­венной моей малой Родины»;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Викто­рина на знание истории;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Просмотр документального фильма «Брест­ская крепость».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0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25" y="692696"/>
            <a:ext cx="4621560" cy="16002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Волонтеры искренне помогают</a:t>
            </a:r>
            <a:b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детям-сиротам:</a:t>
            </a:r>
            <a:endParaRPr lang="ru-RU" sz="3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56992"/>
            <a:ext cx="8352928" cy="12241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442913" indent="-442913">
              <a:buClrTx/>
              <a:buSzPct val="100000"/>
              <a:buFont typeface="Wingdings" pitchFamily="2" charset="2"/>
              <a:buChar char="Ø"/>
            </a:pPr>
            <a:r>
              <a:rPr lang="ru-RU" sz="4000" b="1" dirty="0" smtClean="0">
                <a:solidFill>
                  <a:schemeClr val="tx1"/>
                </a:solidFill>
              </a:rPr>
              <a:t>Социально-педагогического центра Ленинского района  г. Минска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2636912"/>
            <a:ext cx="8229600" cy="12241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4000" b="1" dirty="0" smtClean="0"/>
              <a:t> Детского дома № 2</a:t>
            </a:r>
            <a:endParaRPr lang="ru-RU" sz="4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5" y="5374853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5804445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19" y="764703"/>
            <a:ext cx="3014389" cy="192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9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560840" cy="2592288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С 17 по 20 ноября 2014 года проходит</a:t>
            </a:r>
            <a:r>
              <a:rPr lang="ru-RU" sz="2800" b="1" dirty="0">
                <a:solidFill>
                  <a:srgbClr val="FF0000"/>
                </a:solidFill>
              </a:rPr>
              <a:t> республиканская антитабачная информационно-образовательная акция, приуроченная к Единому дню здоровья "Всемирный день некурения. Профилактика онкологических заболеваний</a:t>
            </a:r>
            <a:r>
              <a:rPr lang="ru-RU" sz="2800" b="1" dirty="0" smtClean="0">
                <a:solidFill>
                  <a:srgbClr val="FF0000"/>
                </a:solidFill>
              </a:rPr>
              <a:t>"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4249291" cy="3204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3716649" cy="27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72" y="44624"/>
            <a:ext cx="8326760" cy="1143000"/>
          </a:xfrm>
        </p:spPr>
        <p:txBody>
          <a:bodyPr/>
          <a:lstStyle/>
          <a:p>
            <a:r>
              <a:rPr lang="ru-RU" sz="2000" b="1" dirty="0">
                <a:solidFill>
                  <a:srgbClr val="0070C0"/>
                </a:solidFill>
                <a:latin typeface="+mn-lt"/>
              </a:rPr>
              <a:t>16 апреля 2013 г. волонтеры отряда «Открытые сердца»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провели 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благотворительную акцию «Откроем книгу вместе!»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 для воспитанников 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социально-педагогического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центра  Ленинского  района  г</a:t>
            </a:r>
            <a:r>
              <a:rPr lang="ru-RU" sz="2000" b="1" dirty="0">
                <a:solidFill>
                  <a:srgbClr val="0070C0"/>
                </a:solidFill>
                <a:latin typeface="+mn-lt"/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  <a:latin typeface="+mn-lt"/>
              </a:rPr>
              <a:t>Минска</a:t>
            </a:r>
            <a:endParaRPr lang="ru-RU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64979"/>
            <a:ext cx="3528392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Программа акции: 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1. Вручение книг и раскрасок воспитанникам центра; </a:t>
            </a:r>
            <a:br>
              <a:rPr lang="ru-RU" sz="2500" dirty="0"/>
            </a:br>
            <a:r>
              <a:rPr lang="ru-RU" sz="2500" dirty="0"/>
              <a:t>2. Концертно-развлекательная программа: «Сказочная викторина», «Веселая зарядка», «Фокус-покус», «Споем </a:t>
            </a:r>
            <a:r>
              <a:rPr lang="ru-RU" sz="2500" dirty="0" smtClean="0"/>
              <a:t>о солнышке»</a:t>
            </a:r>
            <a:endParaRPr lang="ru-RU" sz="2500" dirty="0"/>
          </a:p>
        </p:txBody>
      </p:sp>
      <p:pic>
        <p:nvPicPr>
          <p:cNvPr id="2050" name="Picture 2" descr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4680520" cy="393382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9240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8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/>
          <a:stretch/>
        </p:blipFill>
        <p:spPr bwMode="auto">
          <a:xfrm>
            <a:off x="4616820" y="1553125"/>
            <a:ext cx="3429597" cy="409827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2650" y="-99392"/>
            <a:ext cx="7620000" cy="1143000"/>
          </a:xfrm>
        </p:spPr>
        <p:txBody>
          <a:bodyPr/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«Дарить надежду…»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0" y="1124744"/>
            <a:ext cx="3682510" cy="276523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5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«Радоваться мелочам...»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7041"/>
            <a:ext cx="2500851" cy="3753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52" y="2306137"/>
            <a:ext cx="5004048" cy="3336032"/>
          </a:xfrm>
          <a:prstGeom prst="rect">
            <a:avLst/>
          </a:prstGeom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3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4274310"/>
            <a:ext cx="6255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«Благотворительность </a:t>
            </a:r>
            <a:r>
              <a:rPr lang="ru-RU" sz="2800" b="1" dirty="0">
                <a:solidFill>
                  <a:srgbClr val="002060"/>
                </a:solidFill>
              </a:rPr>
              <a:t>– это вера в </a:t>
            </a:r>
            <a:r>
              <a:rPr lang="ru-RU" sz="2800" b="1" dirty="0" smtClean="0">
                <a:solidFill>
                  <a:srgbClr val="002060"/>
                </a:solidFill>
              </a:rPr>
              <a:t>добро»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gomelnews.ru/uploads/posts/2011-04/1302380222_obshhee-delo-aktivnoj-molodyoz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3" y="4274310"/>
            <a:ext cx="2066994" cy="188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dirty="0"/>
              <a:t>Это не последние наши благотворительные акции!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39376"/>
            <a:ext cx="85597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Вы </a:t>
            </a:r>
            <a:r>
              <a:rPr lang="ru-RU" sz="2800" b="1" dirty="0">
                <a:solidFill>
                  <a:srgbClr val="C00000"/>
                </a:solidFill>
              </a:rPr>
              <a:t>искренне готовы помочь?!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Вместе </a:t>
            </a:r>
            <a:r>
              <a:rPr lang="ru-RU" sz="2800" b="1" dirty="0">
                <a:solidFill>
                  <a:srgbClr val="C00000"/>
                </a:solidFill>
              </a:rPr>
              <a:t>мы сможем больше! 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Не оставайтесь в стороне, помогайте тем, кому это действительно необходимо! 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Вступайте в состав волонтерского отряда факультета </a:t>
            </a:r>
            <a:r>
              <a:rPr lang="ru-RU" sz="2800" b="1" dirty="0" smtClean="0">
                <a:solidFill>
                  <a:srgbClr val="C00000"/>
                </a:solidFill>
              </a:rPr>
              <a:t>ТОВ при ПО ОО БРСМ!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86800" cy="1224136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FF0000"/>
                </a:solidFill>
              </a:rPr>
              <a:t>Посещение волонтерами социально-педагогического центра Ленинского района г. Минска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21251" r="5903"/>
          <a:stretch/>
        </p:blipFill>
        <p:spPr bwMode="auto">
          <a:xfrm flipH="1">
            <a:off x="3082752" y="1633310"/>
            <a:ext cx="2736304" cy="31581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7987" y="4867978"/>
            <a:ext cx="27660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Заместитель  декана по </a:t>
            </a:r>
          </a:p>
          <a:p>
            <a:pPr algn="ctr"/>
            <a:r>
              <a:rPr lang="ru-RU" dirty="0" smtClean="0"/>
              <a:t>идеологической </a:t>
            </a:r>
          </a:p>
          <a:p>
            <a:pPr algn="ctr"/>
            <a:r>
              <a:rPr lang="ru-RU" dirty="0" smtClean="0"/>
              <a:t>и воспитательной работе </a:t>
            </a:r>
          </a:p>
          <a:p>
            <a:pPr algn="ctr"/>
            <a:r>
              <a:rPr lang="ru-RU" dirty="0" smtClean="0"/>
              <a:t>ф-та ТОВ </a:t>
            </a:r>
            <a:r>
              <a:rPr lang="ru-RU" b="1" dirty="0" smtClean="0"/>
              <a:t>Рыжанков И. М. </a:t>
            </a:r>
          </a:p>
          <a:p>
            <a:pPr algn="ctr"/>
            <a:r>
              <a:rPr lang="ru-RU" dirty="0" smtClean="0"/>
              <a:t>с директором центра </a:t>
            </a:r>
          </a:p>
          <a:p>
            <a:pPr algn="ctr"/>
            <a:r>
              <a:rPr lang="ru-RU" b="1" dirty="0" smtClean="0"/>
              <a:t>Сасункевич Н. А.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7" y="5503010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160276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4683312"/>
            <a:ext cx="21483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Передано подарков</a:t>
            </a:r>
          </a:p>
          <a:p>
            <a:pPr algn="ctr"/>
            <a:r>
              <a:rPr lang="ru-RU" dirty="0" smtClean="0"/>
              <a:t> на сумму </a:t>
            </a:r>
          </a:p>
          <a:p>
            <a:pPr algn="ctr"/>
            <a:r>
              <a:rPr lang="ru-RU" b="1" dirty="0"/>
              <a:t>3</a:t>
            </a:r>
            <a:r>
              <a:rPr lang="ru-RU" b="1" dirty="0" smtClean="0"/>
              <a:t> 000 000 </a:t>
            </a:r>
            <a:r>
              <a:rPr lang="ru-RU" dirty="0" smtClean="0"/>
              <a:t>руб.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6931" y="4653136"/>
            <a:ext cx="2022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С благодарностью </a:t>
            </a:r>
          </a:p>
          <a:p>
            <a:pPr algn="ctr"/>
            <a:r>
              <a:rPr lang="ru-RU" dirty="0" smtClean="0"/>
              <a:t>за внимание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284" y="2233811"/>
            <a:ext cx="2762153" cy="1841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2286572"/>
            <a:ext cx="2772521" cy="20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Кучинская Анна, первый руководитель отряда «Открытые сердца»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700808"/>
            <a:ext cx="48965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За разработку и внедрение социально значимых проектов в области милосердия, активную общественную работу, социально полезную деятельность в рамках молодежных общественных объединений Минский городской исполнительный комитет наградил Анну премией.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677" y="1844824"/>
            <a:ext cx="2805523" cy="334187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8 января 2013 г. волонтеры отряда «Открытые сердца» ПО ОО БРСМ » в Социально-педагогическом центре Ленинского района г. </a:t>
            </a:r>
            <a:r>
              <a:rPr lang="ru-RU" sz="2400" b="1" dirty="0" smtClean="0">
                <a:solidFill>
                  <a:srgbClr val="FF0000"/>
                </a:solidFill>
              </a:rPr>
              <a:t>Минска провели </a:t>
            </a:r>
            <a:r>
              <a:rPr lang="ru-RU" sz="2400" b="1" dirty="0">
                <a:solidFill>
                  <a:srgbClr val="FF0000"/>
                </a:solidFill>
              </a:rPr>
              <a:t>акцию </a:t>
            </a:r>
            <a:r>
              <a:rPr lang="ru-RU" sz="2400" b="1" dirty="0" smtClean="0">
                <a:solidFill>
                  <a:srgbClr val="FF0000"/>
                </a:solidFill>
              </a:rPr>
              <a:t>«В гостях у Снегурочки»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52599"/>
            <a:ext cx="3312368" cy="44827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46316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949280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Программа: </a:t>
            </a:r>
          </a:p>
          <a:p>
            <a:r>
              <a:rPr lang="ru-RU" sz="2400" dirty="0"/>
              <a:t>1. Вручение подарков: </a:t>
            </a:r>
          </a:p>
          <a:p>
            <a:r>
              <a:rPr lang="ru-RU" sz="2400" dirty="0"/>
              <a:t>альбомы для рисования, цветная бумага, </a:t>
            </a:r>
            <a:r>
              <a:rPr lang="ru-RU" sz="2400" dirty="0" smtClean="0"/>
              <a:t>колготки</a:t>
            </a:r>
            <a:r>
              <a:rPr lang="ru-RU" sz="2400" dirty="0"/>
              <a:t>, раскраски, конфеты.</a:t>
            </a:r>
          </a:p>
          <a:p>
            <a:r>
              <a:rPr lang="ru-RU" sz="2400" dirty="0"/>
              <a:t>2. Концертно-развлекательная программа:</a:t>
            </a:r>
          </a:p>
          <a:p>
            <a:r>
              <a:rPr lang="ru-RU" sz="2400" dirty="0" smtClean="0"/>
              <a:t>«</a:t>
            </a:r>
            <a:r>
              <a:rPr lang="ru-RU" sz="2400" dirty="0"/>
              <a:t>Веселая зарядка»;</a:t>
            </a:r>
          </a:p>
          <a:p>
            <a:r>
              <a:rPr lang="ru-RU" sz="2400" dirty="0"/>
              <a:t>«В гостях у Снегурочки».</a:t>
            </a:r>
          </a:p>
        </p:txBody>
      </p:sp>
    </p:spTree>
    <p:extLst>
      <p:ext uri="{BB962C8B-B14F-4D97-AF65-F5344CB8AC3E}">
        <p14:creationId xmlns:p14="http://schemas.microsoft.com/office/powerpoint/2010/main" val="130071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/>
          <a:stretch/>
        </p:blipFill>
        <p:spPr bwMode="auto">
          <a:xfrm rot="21269440">
            <a:off x="327682" y="419745"/>
            <a:ext cx="4417659" cy="2396734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30" y="2576760"/>
            <a:ext cx="4819363" cy="3456384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01044"/>
            <a:ext cx="3293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 smtClean="0">
                <a:solidFill>
                  <a:srgbClr val="FF0000"/>
                </a:solidFill>
              </a:rPr>
              <a:t>Теплый прием...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51499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Candara" pitchFamily="34" charset="0"/>
              </a:rPr>
              <a:t>«Веселая зарядка».</a:t>
            </a:r>
          </a:p>
          <a:p>
            <a:r>
              <a:rPr lang="ru-RU" sz="2700" b="1" dirty="0" smtClean="0">
                <a:solidFill>
                  <a:srgbClr val="C00000"/>
                </a:solidFill>
                <a:latin typeface="Candara" pitchFamily="34" charset="0"/>
              </a:rPr>
              <a:t> Выступление группы «Добрячки» студии студенческого театра </a:t>
            </a:r>
          </a:p>
          <a:p>
            <a:r>
              <a:rPr lang="ru-RU" sz="2700" b="1" dirty="0" smtClean="0">
                <a:solidFill>
                  <a:srgbClr val="C00000"/>
                </a:solidFill>
                <a:latin typeface="Candara" pitchFamily="34" charset="0"/>
              </a:rPr>
              <a:t>БГТУ «Колокол».</a:t>
            </a:r>
            <a:endParaRPr lang="ru-RU" sz="27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46861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29" y="6165304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5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838200"/>
          </a:xfrm>
          <a:solidFill>
            <a:srgbClr val="FFFA00"/>
          </a:solidFill>
          <a:effectLst/>
        </p:spPr>
        <p:txBody>
          <a:bodyPr>
            <a:noAutofit/>
          </a:bodyPr>
          <a:lstStyle/>
          <a:p>
            <a:pPr algn="l"/>
            <a:r>
              <a:rPr lang="ru-RU" sz="3100" b="1" dirty="0" smtClean="0">
                <a:solidFill>
                  <a:srgbClr val="00B0F0"/>
                </a:solidFill>
                <a:latin typeface="Arial Black" pitchFamily="34" charset="0"/>
              </a:rPr>
              <a:t>Посещение Детского </a:t>
            </a:r>
            <a:r>
              <a:rPr lang="ru-RU" sz="3100" b="1" dirty="0">
                <a:solidFill>
                  <a:srgbClr val="00B0F0"/>
                </a:solidFill>
                <a:latin typeface="Arial Black" pitchFamily="34" charset="0"/>
              </a:rPr>
              <a:t>дома № 2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91835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33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 b="3655"/>
          <a:stretch/>
        </p:blipFill>
        <p:spPr bwMode="auto">
          <a:xfrm rot="150301">
            <a:off x="3567573" y="1904471"/>
            <a:ext cx="5097463" cy="3575080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571">
            <a:off x="-104298" y="1438237"/>
            <a:ext cx="3798887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80481" y="5694347"/>
            <a:ext cx="75280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Увлекательная развлекательная программа и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вручение подарков…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января 2012 г. волонтерский отряд «Открытые сердца» факультета ТОВ при ПО ОО БРСМ объединил в своих рядах студентов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пожелавших оказывать адресную помощь ветеранам 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труда и Великой Отечественной </a:t>
            </a:r>
            <a:r>
              <a:rPr 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войны, детям-сиротам, детям из неблагополучных семей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6290769"/>
            <a:ext cx="3828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rgbClr val="FF0000"/>
                </a:solidFill>
                <a:latin typeface="Mistral" pitchFamily="66" charset="0"/>
              </a:rPr>
              <a:t>«Открытые сердца»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5014" y="4858194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Шапутько Елена  руководитель отряда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6" y="5635137"/>
            <a:ext cx="1096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6" y="1857809"/>
            <a:ext cx="1676525" cy="2276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02" y="3954892"/>
            <a:ext cx="1692598" cy="2335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72" y="1857809"/>
            <a:ext cx="1948847" cy="1948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08" y="4240771"/>
            <a:ext cx="2132856" cy="21328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01" y="1903288"/>
            <a:ext cx="2798621" cy="27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1433" y="764704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Студэнты ф-та ТАР  (актыў ПА БРСМ) з дабрачынным мерапрыемствам "Чытаць цікава" наведалі выхаванцаў </a:t>
            </a:r>
            <a:r>
              <a:rPr lang="ru-RU" sz="2800" dirty="0" err="1">
                <a:solidFill>
                  <a:srgbClr val="FF0000"/>
                </a:solidFill>
              </a:rPr>
              <a:t>сацыяльна-педагагічнага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цэнтра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Ленінскага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раёна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>
                <a:solidFill>
                  <a:srgbClr val="FF0000"/>
                </a:solidFill>
              </a:rPr>
              <a:t>г. Мінска. Студэнтамі ф-та ТАР перададзены кнігі беларускіх аўтараў.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32" y="2492896"/>
            <a:ext cx="5565535" cy="417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80" y="2492896"/>
            <a:ext cx="3987353" cy="298928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160913"/>
            <a:ext cx="3951287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1097375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стин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Апте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оседство">
  <a:themeElements>
    <a:clrScheme name="Другая 3">
      <a:dk1>
        <a:sysClr val="windowText" lastClr="000000"/>
      </a:dk1>
      <a:lt1>
        <a:sysClr val="window" lastClr="FFFFFF"/>
      </a:lt1>
      <a:dk2>
        <a:srgbClr val="FED46B"/>
      </a:dk2>
      <a:lt2>
        <a:srgbClr val="E7DEC9"/>
      </a:lt2>
      <a:accent1>
        <a:srgbClr val="FEB80A"/>
      </a:accent1>
      <a:accent2>
        <a:srgbClr val="FEB80A"/>
      </a:accent2>
      <a:accent3>
        <a:srgbClr val="FEE29C"/>
      </a:accent3>
      <a:accent4>
        <a:srgbClr val="FEE29C"/>
      </a:accent4>
      <a:accent5>
        <a:srgbClr val="FED46B"/>
      </a:accent5>
      <a:accent6>
        <a:srgbClr val="FEB80A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олнцестояние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665</Words>
  <Application>Microsoft Office PowerPoint</Application>
  <PresentationFormat>Экран (4:3)</PresentationFormat>
  <Paragraphs>88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Тема Office</vt:lpstr>
      <vt:lpstr>1_Волна</vt:lpstr>
      <vt:lpstr>Поток</vt:lpstr>
      <vt:lpstr>Остин</vt:lpstr>
      <vt:lpstr>Аптека</vt:lpstr>
      <vt:lpstr>Соседство</vt:lpstr>
      <vt:lpstr>Солнцестояние</vt:lpstr>
      <vt:lpstr>Трек</vt:lpstr>
      <vt:lpstr>Презентация PowerPoint</vt:lpstr>
      <vt:lpstr>Волонтеры искренне помогают детям-сиротам:</vt:lpstr>
      <vt:lpstr>Посещение волонтерами социально-педагогического центра Ленинского района г. Минска </vt:lpstr>
      <vt:lpstr>Кучинская Анна, первый руководитель отряда «Открытые сердца»</vt:lpstr>
      <vt:lpstr>8 января 2013 г. волонтеры отряда «Открытые сердца» ПО ОО БРСМ » в Социально-педагогическом центре Ленинского района г. Минска провели акцию «В гостях у Снегурочки»</vt:lpstr>
      <vt:lpstr>Презентация PowerPoint</vt:lpstr>
      <vt:lpstr>Посещение Детского дома № 2</vt:lpstr>
      <vt:lpstr>С января 2012 г. волонтерский отряд «Открытые сердца» факультета ТОВ при ПО ОО БРСМ объединил в своих рядах студентов пожелавших оказывать адресную помощь ветеранам труда и Великой Отечественной войны, детям-сиротам, детям из неблагополучных семей</vt:lpstr>
      <vt:lpstr>Студэнты ф-та ТАР  (актыў ПА БРСМ) з дабрачынным мерапрыемствам "Чытаць цікава" наведалі выхаванцаў сацыяльна-педагагічнага цэнтра Ленінскага раёна г. Мінска. Студэнтамі ф-та ТАР перададзены кнігі беларускіх аўтараў.</vt:lpstr>
      <vt:lpstr>2 октября 2014 г. актив волонтерского отряда «Открытые сердца» ф-та ТОВ при ПО БРСМ с благотворительной программой «По дороге в страну Дружбы» посетил воспитанников социально-педагогического центра с приютом Ленинского района      г. Минска. </vt:lpstr>
      <vt:lpstr>Актив волонтерского отряда "Открытые сердца" при ПО БРСМ 27 февраля 2015 г. с развлекательно-познавательной программой "В гостях у Айболита" посетил  воспитанников социально-педагогического центра Ленинского района г. Минска.</vt:lpstr>
      <vt:lpstr>Волонтеры оказывают помощь  ветеранам труда ф-та ТОВ БГТУ:</vt:lpstr>
      <vt:lpstr>Цедрик Татьяна Петровна </vt:lpstr>
      <vt:lpstr>Борзенкова Алевтина Яковлевна </vt:lpstr>
      <vt:lpstr>В память о Великой Отечественной войне:</vt:lpstr>
      <vt:lpstr> Литовка Николай Назарович</vt:lpstr>
      <vt:lpstr>Неведомская Антонина Ивановна</vt:lpstr>
      <vt:lpstr>    Покинул нашу землю защитник Отечества – РОССОЛЬКО А. В., но память о его подвигах сохранится в наших сердцах…</vt:lpstr>
      <vt:lpstr> 25 марта 2013 г. состоялось культурно-познавательное мероприятие «С благодарностью за Великую Победу»</vt:lpstr>
      <vt:lpstr>С 17 по 20 ноября 2014 года проходит республиканская антитабачная информационно-образовательная акция, приуроченная к Единому дню здоровья "Всемирный день некурения. Профилактика онкологических заболеваний".</vt:lpstr>
      <vt:lpstr>16 апреля 2013 г. волонтеры отряда «Открытые сердца» провели благотворительную акцию «Откроем книгу вместе!»  для воспитанников социально-педагогического центра  Ленинского  района  г. Минска</vt:lpstr>
      <vt:lpstr>«Дарить надежду…»</vt:lpstr>
      <vt:lpstr>«Радоваться мелочам...»</vt:lpstr>
      <vt:lpstr>Это не последние наши благотворительные акции!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RD TEST</cp:lastModifiedBy>
  <cp:revision>103</cp:revision>
  <dcterms:created xsi:type="dcterms:W3CDTF">2013-04-05T06:28:41Z</dcterms:created>
  <dcterms:modified xsi:type="dcterms:W3CDTF">2015-03-24T13:21:32Z</dcterms:modified>
</cp:coreProperties>
</file>