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9" r:id="rId8"/>
    <p:sldId id="260" r:id="rId9"/>
    <p:sldId id="261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52FDF6-0D26-4C43-8BAE-9F1D51620304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43BD06-7181-4255-87ED-4E929AA58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9"/>
            <a:ext cx="7268344" cy="86409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Отдел воспитательной работы с молодежью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8280921" cy="5184576"/>
          </a:xfrm>
        </p:spPr>
        <p:txBody>
          <a:bodyPr>
            <a:noAutofit/>
          </a:bodyPr>
          <a:lstStyle/>
          <a:p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Методический </a:t>
            </a:r>
            <a:r>
              <a:rPr lang="ru-RU" b="1" i="1" dirty="0">
                <a:solidFill>
                  <a:schemeClr val="tx1"/>
                </a:solidFill>
              </a:rPr>
              <a:t>семинар для кураторов 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учебных </a:t>
            </a:r>
            <a:r>
              <a:rPr lang="ru-RU" b="1" i="1" dirty="0">
                <a:solidFill>
                  <a:schemeClr val="tx1"/>
                </a:solidFill>
              </a:rPr>
              <a:t>групп </a:t>
            </a:r>
            <a:r>
              <a:rPr lang="ru-RU" b="1" i="1" dirty="0" smtClean="0">
                <a:solidFill>
                  <a:schemeClr val="tx1"/>
                </a:solidFill>
              </a:rPr>
              <a:t>и </a:t>
            </a:r>
            <a:r>
              <a:rPr lang="ru-RU" b="1" i="1" dirty="0">
                <a:solidFill>
                  <a:schemeClr val="tx1"/>
                </a:solidFill>
              </a:rPr>
              <a:t>воспитателей общежитий </a:t>
            </a:r>
            <a:endParaRPr lang="ru-RU" b="1" i="1" dirty="0" smtClean="0">
              <a:solidFill>
                <a:schemeClr val="tx1"/>
              </a:solidFill>
            </a:endParaRPr>
          </a:p>
          <a:p>
            <a:endParaRPr lang="ru-RU" sz="3000" b="1" dirty="0">
              <a:solidFill>
                <a:schemeClr val="tx1"/>
              </a:solidFill>
            </a:endParaRPr>
          </a:p>
          <a:p>
            <a:endParaRPr lang="ru-RU" sz="3200" b="1" i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	Адаптация 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первокурсника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: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800" b="1" i="1" dirty="0" smtClean="0">
                <a:solidFill>
                  <a:schemeClr val="tx1"/>
                </a:solidFill>
                <a:latin typeface="Arial Black" pitchFamily="34" charset="0"/>
              </a:rPr>
              <a:t>		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опыт 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и </a:t>
            </a: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инновации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sz="3000" b="1" dirty="0">
              <a:solidFill>
                <a:schemeClr val="tx1"/>
              </a:solidFill>
            </a:endParaRPr>
          </a:p>
          <a:p>
            <a:pPr algn="r"/>
            <a:endParaRPr lang="ru-RU" sz="2800" b="1" dirty="0" smtClean="0">
              <a:solidFill>
                <a:srgbClr val="FF0000"/>
              </a:solidFill>
            </a:endParaRPr>
          </a:p>
          <a:p>
            <a:pPr algn="r"/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1026" name="Рисунок 2" descr="https://www.belstu.by/gallery/526/225X225/p/20140830-dsc-0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714620"/>
            <a:ext cx="2861055" cy="3919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932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44695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5100" b="1" dirty="0" smtClean="0"/>
              <a:t>Дополнительные </a:t>
            </a:r>
            <a:r>
              <a:rPr lang="ru-RU" sz="5100" b="1" dirty="0" smtClean="0"/>
              <a:t>ресурсы </a:t>
            </a:r>
            <a:r>
              <a:rPr lang="ru-RU" sz="5100" b="1" dirty="0" smtClean="0"/>
              <a:t>БГТУ</a:t>
            </a:r>
          </a:p>
          <a:p>
            <a:pPr marL="0" indent="0" algn="ctr">
              <a:buNone/>
            </a:pPr>
            <a:r>
              <a:rPr lang="ru-RU" sz="5100" b="1" dirty="0" smtClean="0"/>
              <a:t>для </a:t>
            </a:r>
            <a:r>
              <a:rPr lang="ru-RU" sz="5100" b="1" dirty="0" smtClean="0"/>
              <a:t>реализации досуга первокурсника</a:t>
            </a:r>
            <a:endParaRPr lang="ru-RU" sz="4000" b="1" i="1" dirty="0">
              <a:solidFill>
                <a:srgbClr val="984806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000" b="1" i="1" dirty="0" smtClean="0">
              <a:solidFill>
                <a:srgbClr val="984806"/>
              </a:solidFill>
              <a:latin typeface="Times New Roman"/>
              <a:ea typeface="Times New Roman"/>
            </a:endParaRPr>
          </a:p>
          <a:p>
            <a:pPr marL="0" indent="0" algn="r">
              <a:buNone/>
            </a:pPr>
            <a:endParaRPr lang="ru-RU" sz="2800" i="1" dirty="0" smtClean="0">
              <a:solidFill>
                <a:srgbClr val="002060"/>
              </a:solidFill>
              <a:ea typeface="Times New Roman"/>
            </a:endParaRPr>
          </a:p>
          <a:p>
            <a:pPr marL="0" indent="0">
              <a:buNone/>
            </a:pPr>
            <a:r>
              <a:rPr lang="ru-RU" sz="4400" i="1" dirty="0" smtClean="0"/>
              <a:t>Декан ФОП</a:t>
            </a:r>
          </a:p>
          <a:p>
            <a:pPr marL="0" indent="0">
              <a:buNone/>
            </a:pPr>
            <a:r>
              <a:rPr lang="ru-RU" sz="4400" b="1" i="1" dirty="0" smtClean="0"/>
              <a:t>Валентина Михайловна Острога</a:t>
            </a:r>
          </a:p>
          <a:p>
            <a:pPr marL="0" indent="0" algn="r">
              <a:buNone/>
            </a:pPr>
            <a:endParaRPr lang="ru-RU" sz="4400" i="1" dirty="0" smtClean="0"/>
          </a:p>
          <a:p>
            <a:pPr marL="0" indent="0" algn="r">
              <a:buNone/>
            </a:pPr>
            <a:endParaRPr lang="ru-RU" sz="4400" i="1" dirty="0" smtClean="0"/>
          </a:p>
          <a:p>
            <a:pPr marL="0" indent="0" algn="r">
              <a:buNone/>
            </a:pPr>
            <a:r>
              <a:rPr lang="ru-RU" sz="4400" i="1" dirty="0" smtClean="0"/>
              <a:t>Председатель </a:t>
            </a:r>
            <a:r>
              <a:rPr lang="ru-RU" sz="4400" i="1" dirty="0" smtClean="0"/>
              <a:t>студенческого </a:t>
            </a:r>
            <a:r>
              <a:rPr lang="ru-RU" sz="4400" i="1" dirty="0" smtClean="0"/>
              <a:t>профкома</a:t>
            </a:r>
          </a:p>
          <a:p>
            <a:pPr marL="0" indent="0" algn="r">
              <a:buNone/>
            </a:pPr>
            <a:r>
              <a:rPr lang="ru-RU" sz="4400" b="1" i="1" dirty="0" smtClean="0"/>
              <a:t>Кристина Розум</a:t>
            </a:r>
          </a:p>
          <a:p>
            <a:pPr marL="0" indent="0">
              <a:buNone/>
            </a:pPr>
            <a:endParaRPr lang="ru-RU" sz="4400" i="1" dirty="0" smtClean="0"/>
          </a:p>
          <a:p>
            <a:pPr marL="0" indent="0">
              <a:buNone/>
            </a:pPr>
            <a:endParaRPr lang="ru-RU" sz="4400" i="1" dirty="0" smtClean="0"/>
          </a:p>
          <a:p>
            <a:pPr marL="0" indent="0">
              <a:buNone/>
            </a:pPr>
            <a:r>
              <a:rPr lang="ru-RU" sz="4400" i="1" dirty="0" smtClean="0"/>
              <a:t>Секретарь </a:t>
            </a:r>
            <a:r>
              <a:rPr lang="ru-RU" sz="4400" i="1" dirty="0" smtClean="0"/>
              <a:t>ПО ОО БРСМ БГТУ с правами </a:t>
            </a:r>
            <a:r>
              <a:rPr lang="ru-RU" sz="4400" i="1" dirty="0" smtClean="0"/>
              <a:t>РК</a:t>
            </a:r>
          </a:p>
          <a:p>
            <a:pPr marL="0" indent="0">
              <a:buNone/>
            </a:pPr>
            <a:r>
              <a:rPr lang="ru-RU" sz="4400" b="1" i="1" dirty="0" smtClean="0"/>
              <a:t>Анна </a:t>
            </a:r>
            <a:r>
              <a:rPr lang="ru-RU" sz="4400" b="1" i="1" dirty="0" err="1" smtClean="0"/>
              <a:t>Кукреш</a:t>
            </a:r>
            <a:endParaRPr lang="ru-RU" sz="4400" b="1" dirty="0" smtClean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700" dirty="0" smtClean="0"/>
              <a:t>Инструктивно-методический семинар для кураторов учебных групп 1-го курса </a:t>
            </a:r>
            <a:br>
              <a:rPr lang="ru-RU" sz="1700" dirty="0" smtClean="0"/>
            </a:br>
            <a:r>
              <a:rPr lang="ru-RU" sz="1700" dirty="0" smtClean="0"/>
              <a:t>и  </a:t>
            </a:r>
            <a:r>
              <a:rPr lang="ru-RU" sz="1800" dirty="0" smtClean="0"/>
              <a:t>воспитателей общежитий </a:t>
            </a:r>
            <a:br>
              <a:rPr lang="ru-RU" sz="1800" dirty="0" smtClean="0"/>
            </a:b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4994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5786" y="150017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НАДЕЕМСЯ НА</a:t>
            </a:r>
          </a:p>
          <a:p>
            <a:pPr marL="0" indent="0" algn="ctr">
              <a:buNone/>
            </a:pPr>
            <a:r>
              <a:rPr lang="ru-RU" sz="4400" b="1" dirty="0" smtClean="0"/>
              <a:t>ПЛОДОТВОРНОЕ СОТРУДНИЧЕСТВО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pic>
        <p:nvPicPr>
          <p:cNvPr id="1026" name="Picture 2" descr="http://images.myshared.ru/178351/slide_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66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7"/>
            <a:ext cx="7931224" cy="49480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Основные </a:t>
            </a:r>
            <a:r>
              <a:rPr lang="ru-RU" sz="4400" b="1" dirty="0" smtClean="0"/>
              <a:t>проблемы, возникающие при адаптации студентов первого </a:t>
            </a:r>
            <a:r>
              <a:rPr lang="ru-RU" sz="4400" b="1" dirty="0" smtClean="0"/>
              <a:t>курса</a:t>
            </a:r>
            <a:endParaRPr lang="ru-RU" i="1" dirty="0" smtClean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r">
              <a:buNone/>
            </a:pPr>
            <a:endParaRPr lang="ru-RU" sz="3200" i="1" dirty="0" smtClean="0"/>
          </a:p>
          <a:p>
            <a:pPr marL="0" lvl="0" indent="0" algn="r">
              <a:buClr>
                <a:srgbClr val="31B6FD"/>
              </a:buClr>
              <a:buNone/>
            </a:pPr>
            <a:r>
              <a:rPr lang="ru-RU" sz="3200" i="1" dirty="0" smtClean="0">
                <a:solidFill>
                  <a:srgbClr val="073E87"/>
                </a:solidFill>
                <a:latin typeface="Constantia" pitchFamily="18" charset="0"/>
                <a:ea typeface="Times New Roman"/>
              </a:rPr>
              <a:t>Начальник отдела </a:t>
            </a:r>
          </a:p>
          <a:p>
            <a:pPr marL="0" lvl="0" indent="0" algn="r">
              <a:buClr>
                <a:srgbClr val="31B6FD"/>
              </a:buClr>
              <a:buNone/>
            </a:pPr>
            <a:r>
              <a:rPr lang="ru-RU" sz="3200" i="1" dirty="0" smtClean="0">
                <a:solidFill>
                  <a:srgbClr val="073E87"/>
                </a:solidFill>
                <a:latin typeface="Constantia" pitchFamily="18" charset="0"/>
                <a:ea typeface="Times New Roman"/>
              </a:rPr>
              <a:t>воспитательной работы с молодежью </a:t>
            </a:r>
          </a:p>
          <a:p>
            <a:pPr marL="0" lvl="0" indent="0" algn="r">
              <a:buClr>
                <a:srgbClr val="31B6FD"/>
              </a:buClr>
              <a:buNone/>
            </a:pPr>
            <a:r>
              <a:rPr lang="ru-RU" sz="3200" b="1" i="1" dirty="0" smtClean="0">
                <a:solidFill>
                  <a:srgbClr val="073E87"/>
                </a:solidFill>
                <a:latin typeface="Constantia" pitchFamily="18" charset="0"/>
                <a:ea typeface="Times New Roman"/>
              </a:rPr>
              <a:t>Ирина Александровна  </a:t>
            </a:r>
            <a:r>
              <a:rPr lang="ru-RU" sz="3200" b="1" i="1" dirty="0" err="1" smtClean="0">
                <a:solidFill>
                  <a:srgbClr val="073E87"/>
                </a:solidFill>
                <a:latin typeface="Constantia" pitchFamily="18" charset="0"/>
                <a:ea typeface="Times New Roman"/>
              </a:rPr>
              <a:t>Шарко</a:t>
            </a:r>
            <a:endParaRPr lang="ru-RU" sz="3200" dirty="0">
              <a:solidFill>
                <a:srgbClr val="073E87"/>
              </a:solidFill>
              <a:latin typeface="Constantia" pitchFamily="18" charset="0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700" dirty="0" smtClean="0"/>
              <a:t>Методический семинар для кураторов учебных групп</a:t>
            </a:r>
            <a:br>
              <a:rPr lang="ru-RU" sz="1700" dirty="0" smtClean="0"/>
            </a:br>
            <a:r>
              <a:rPr lang="ru-RU" sz="1700" dirty="0" smtClean="0"/>
              <a:t>и  </a:t>
            </a:r>
            <a:r>
              <a:rPr lang="ru-RU" sz="1800" dirty="0" smtClean="0"/>
              <a:t>воспитателей общежитий </a:t>
            </a:r>
            <a:br>
              <a:rPr lang="ru-RU" sz="1800" dirty="0" smtClean="0"/>
            </a:b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31673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5" cy="3929090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отрицательные переживания</a:t>
            </a:r>
            <a:r>
              <a:rPr lang="ru-RU" dirty="0" smtClean="0"/>
              <a:t>, связанные с уходом бывших учеников из школьного коллектива с его взаимной помощью и моральной </a:t>
            </a:r>
            <a:r>
              <a:rPr lang="ru-RU" dirty="0" smtClean="0"/>
              <a:t>поддержкой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неопределённость мотивации выбора профессии</a:t>
            </a:r>
            <a:r>
              <a:rPr lang="ru-RU" dirty="0" smtClean="0"/>
              <a:t>, недостаточная психологическая подготовка к </a:t>
            </a:r>
            <a:r>
              <a:rPr lang="ru-RU" dirty="0" smtClean="0"/>
              <a:t>ней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неумение осуществлять психологическое саморегулирование поведения и деятельности, усугубляемое </a:t>
            </a:r>
            <a:r>
              <a:rPr lang="ru-RU" b="1" dirty="0" smtClean="0"/>
              <a:t>отсутствием привычки к повседневному контролю </a:t>
            </a:r>
            <a:r>
              <a:rPr lang="ru-RU" b="1" dirty="0" smtClean="0"/>
              <a:t>педагогов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трудности адаптации студентов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357430"/>
            <a:ext cx="8643997" cy="376873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поиск оптимального </a:t>
            </a:r>
            <a:r>
              <a:rPr lang="ru-RU" sz="2800" b="1" dirty="0" smtClean="0"/>
              <a:t>режима труда и отдыха </a:t>
            </a:r>
            <a:r>
              <a:rPr lang="ru-RU" sz="2800" dirty="0" smtClean="0"/>
              <a:t>в новых </a:t>
            </a:r>
            <a:r>
              <a:rPr lang="ru-RU" sz="2800" dirty="0" smtClean="0"/>
              <a:t>условиях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/>
              <a:t>налаживание быта и самообслуживания</a:t>
            </a:r>
            <a:r>
              <a:rPr lang="ru-RU" sz="2800" dirty="0" smtClean="0"/>
              <a:t>, особенно при переходе из домашних условиях в </a:t>
            </a:r>
            <a:r>
              <a:rPr lang="ru-RU" sz="2800" dirty="0" smtClean="0"/>
              <a:t>общежитие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/>
              <a:t>отсутствие навыков самостоятельной работы</a:t>
            </a:r>
            <a:r>
              <a:rPr lang="ru-RU" sz="2800" dirty="0" smtClean="0"/>
              <a:t>, неумение конспектировать, работать с первоисточниками, словарями, справочниками и </a:t>
            </a:r>
            <a:r>
              <a:rPr lang="ru-RU" sz="2800" dirty="0" smtClean="0"/>
              <a:t>др</a:t>
            </a:r>
            <a:r>
              <a:rPr lang="ru-RU" sz="28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трудности адаптации студентов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214554"/>
            <a:ext cx="8643997" cy="435771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68% </a:t>
            </a:r>
            <a:r>
              <a:rPr lang="ru-RU" sz="2800" dirty="0" smtClean="0"/>
              <a:t>опрошенных студентов мотивированы на получение качественных знаний по избранной </a:t>
            </a:r>
            <a:r>
              <a:rPr lang="ru-RU" sz="2800" dirty="0" smtClean="0"/>
              <a:t>специальности</a:t>
            </a:r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sz="2800" b="1" dirty="0" smtClean="0"/>
              <a:t>45%  </a:t>
            </a:r>
            <a:r>
              <a:rPr lang="ru-RU" sz="2800" dirty="0" smtClean="0"/>
              <a:t>- испытывают интерес к избранной </a:t>
            </a:r>
            <a:r>
              <a:rPr lang="ru-RU" sz="2800" dirty="0" smtClean="0"/>
              <a:t>специальности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b="1" dirty="0" smtClean="0"/>
              <a:t>18% </a:t>
            </a:r>
            <a:r>
              <a:rPr lang="ru-RU" sz="2800" dirty="0" smtClean="0"/>
              <a:t>- считают преподавателей БГТУ </a:t>
            </a:r>
            <a:r>
              <a:rPr lang="ru-RU" sz="2800" dirty="0" smtClean="0"/>
              <a:t>высококвалифицированными </a:t>
            </a:r>
            <a:r>
              <a:rPr lang="ru-RU" sz="2800" dirty="0" smtClean="0"/>
              <a:t>и </a:t>
            </a:r>
            <a:r>
              <a:rPr lang="ru-RU" sz="2800" dirty="0" smtClean="0"/>
              <a:t>доброжелательными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мотивации учебной деятельности студентов 1-4 курсов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00240"/>
            <a:ext cx="8643997" cy="45720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b="1" dirty="0" smtClean="0"/>
              <a:t>39</a:t>
            </a:r>
            <a:r>
              <a:rPr lang="ru-RU" sz="2800" b="1" dirty="0" smtClean="0"/>
              <a:t>% </a:t>
            </a:r>
            <a:r>
              <a:rPr lang="ru-RU" sz="2800" dirty="0" smtClean="0"/>
              <a:t>студентов 1-4 курсов испытывают страх перед </a:t>
            </a:r>
            <a:r>
              <a:rPr lang="ru-RU" sz="2800" dirty="0" smtClean="0"/>
              <a:t>сессией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для </a:t>
            </a:r>
            <a:r>
              <a:rPr lang="ru-RU" sz="2800" b="1" dirty="0" smtClean="0"/>
              <a:t>30% </a:t>
            </a:r>
            <a:r>
              <a:rPr lang="ru-RU" sz="2800" dirty="0" smtClean="0"/>
              <a:t>- преподаватели излагают недоступно и </a:t>
            </a:r>
            <a:r>
              <a:rPr lang="ru-RU" sz="2800" dirty="0" smtClean="0"/>
              <a:t>неинтересно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 </a:t>
            </a:r>
            <a:r>
              <a:rPr lang="ru-RU" sz="2800" b="1" dirty="0" smtClean="0"/>
              <a:t>24% </a:t>
            </a:r>
            <a:r>
              <a:rPr lang="ru-RU" sz="2800" dirty="0" smtClean="0"/>
              <a:t>студентов нуждаются в дополнительных занятиях, у них есть пробелы в школьной </a:t>
            </a:r>
            <a:r>
              <a:rPr lang="ru-RU" sz="2800" dirty="0" smtClean="0"/>
              <a:t>программе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 </a:t>
            </a:r>
            <a:r>
              <a:rPr lang="ru-RU" sz="2800" b="1" dirty="0" smtClean="0"/>
              <a:t>10% </a:t>
            </a:r>
            <a:r>
              <a:rPr lang="ru-RU" sz="2800" dirty="0" smtClean="0"/>
              <a:t>опрошенных боятся унижения со стороны отдельных </a:t>
            </a:r>
            <a:r>
              <a:rPr lang="ru-RU" sz="2800" dirty="0" smtClean="0"/>
              <a:t>преподавателей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мотивации учебной деятельности студентов 1-4 курсов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endParaRPr lang="ru-RU" sz="4000" b="1" dirty="0" smtClean="0"/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4000" b="1" dirty="0" smtClean="0"/>
              <a:t>Взаимодействие </a:t>
            </a:r>
            <a:r>
              <a:rPr lang="ru-RU" sz="4000" b="1" dirty="0" smtClean="0"/>
              <a:t>участников учебно-воспитательного процесса факультета как одно из условий успешного обучения в </a:t>
            </a:r>
            <a:r>
              <a:rPr lang="ru-RU" sz="4000" b="1" dirty="0" smtClean="0"/>
              <a:t>БГТУ</a:t>
            </a:r>
            <a:endParaRPr lang="ru-RU" sz="2000" b="1" i="1" dirty="0">
              <a:solidFill>
                <a:srgbClr val="073E87"/>
              </a:solidFill>
              <a:latin typeface="Times New Roman"/>
              <a:ea typeface="Times New Roman"/>
            </a:endParaRPr>
          </a:p>
          <a:p>
            <a:pPr marL="0" lvl="0" indent="0" algn="r">
              <a:buClr>
                <a:srgbClr val="31B6FD"/>
              </a:buClr>
              <a:buNone/>
            </a:pPr>
            <a:endParaRPr lang="ru-RU" sz="2800" i="1" dirty="0" smtClean="0">
              <a:solidFill>
                <a:srgbClr val="073E87"/>
              </a:solidFill>
              <a:latin typeface="Constantia" pitchFamily="18" charset="0"/>
              <a:ea typeface="Times New Roman"/>
            </a:endParaRPr>
          </a:p>
          <a:p>
            <a:pPr marL="0" lvl="0" indent="0" algn="r">
              <a:buClr>
                <a:srgbClr val="31B6FD"/>
              </a:buClr>
              <a:buNone/>
            </a:pPr>
            <a:endParaRPr lang="ru-RU" sz="2800" i="1" dirty="0" smtClean="0">
              <a:solidFill>
                <a:srgbClr val="073E87"/>
              </a:solidFill>
              <a:latin typeface="Constantia" pitchFamily="18" charset="0"/>
              <a:ea typeface="Times New Roman"/>
            </a:endParaRPr>
          </a:p>
          <a:p>
            <a:pPr marL="0" lvl="0" indent="0" algn="r">
              <a:buClr>
                <a:srgbClr val="31B6FD"/>
              </a:buClr>
              <a:buNone/>
            </a:pPr>
            <a:endParaRPr lang="ru-RU" sz="2800" i="1" dirty="0" smtClean="0">
              <a:solidFill>
                <a:srgbClr val="073E87"/>
              </a:solidFill>
              <a:latin typeface="Constantia" pitchFamily="18" charset="0"/>
              <a:ea typeface="Times New Roman"/>
            </a:endParaRPr>
          </a:p>
          <a:p>
            <a:pPr lvl="0" algn="r">
              <a:buNone/>
            </a:pPr>
            <a:r>
              <a:rPr lang="ru-RU" sz="2800" i="1" dirty="0" smtClean="0"/>
              <a:t> Заместитель </a:t>
            </a:r>
            <a:r>
              <a:rPr lang="ru-RU" sz="2800" i="1" dirty="0" smtClean="0"/>
              <a:t>декана факультета </a:t>
            </a:r>
            <a:r>
              <a:rPr lang="ru-RU" sz="2800" i="1" dirty="0" err="1" smtClean="0"/>
              <a:t>ИДиП</a:t>
            </a:r>
            <a:r>
              <a:rPr lang="ru-RU" sz="2800" i="1" dirty="0" smtClean="0"/>
              <a:t> </a:t>
            </a:r>
            <a:endParaRPr lang="ru-RU" sz="2800" i="1" dirty="0" smtClean="0"/>
          </a:p>
          <a:p>
            <a:pPr lvl="0" algn="r">
              <a:buNone/>
            </a:pPr>
            <a:r>
              <a:rPr lang="ru-RU" sz="2800" b="1" i="1" dirty="0" smtClean="0"/>
              <a:t>Алексей Анатольевич </a:t>
            </a:r>
            <a:r>
              <a:rPr lang="ru-RU" sz="2800" b="1" i="1" dirty="0" err="1" smtClean="0"/>
              <a:t>Доморад</a:t>
            </a:r>
            <a:endParaRPr lang="ru-RU" sz="2800" b="1" dirty="0" smtClean="0"/>
          </a:p>
          <a:p>
            <a:pPr lvl="0" algn="r">
              <a:buClr>
                <a:srgbClr val="31B6FD"/>
              </a:buClr>
            </a:pPr>
            <a:endParaRPr lang="ru-RU" sz="3200" dirty="0">
              <a:solidFill>
                <a:srgbClr val="073E87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 smtClean="0"/>
              <a:t>М</a:t>
            </a:r>
            <a:r>
              <a:rPr lang="ru-RU" sz="1700" dirty="0" smtClean="0"/>
              <a:t>етодический семинар для кураторов учебных групп</a:t>
            </a:r>
            <a:br>
              <a:rPr lang="ru-RU" sz="1700" dirty="0" smtClean="0"/>
            </a:br>
            <a:r>
              <a:rPr lang="ru-RU" sz="1700" dirty="0" smtClean="0"/>
              <a:t>и  </a:t>
            </a:r>
            <a:r>
              <a:rPr lang="ru-RU" sz="1800" dirty="0" smtClean="0"/>
              <a:t>воспитателей общежитий </a:t>
            </a:r>
            <a:br>
              <a:rPr lang="ru-RU" sz="1800" dirty="0" smtClean="0"/>
            </a:b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34898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57592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Адаптация </a:t>
            </a:r>
            <a:r>
              <a:rPr lang="ru-RU" sz="4000" b="1" dirty="0" smtClean="0"/>
              <a:t>первокурсника к новым социально-бытовым </a:t>
            </a:r>
            <a:r>
              <a:rPr lang="ru-RU" sz="4000" b="1" dirty="0" smtClean="0"/>
              <a:t>условия</a:t>
            </a:r>
            <a:endParaRPr lang="ru-RU" sz="4000" i="1" dirty="0" smtClean="0">
              <a:latin typeface="Times New Roman"/>
              <a:ea typeface="Times New Roman"/>
            </a:endParaRPr>
          </a:p>
          <a:p>
            <a:pPr marL="0" indent="0" algn="r">
              <a:buNone/>
            </a:pPr>
            <a:endParaRPr lang="ru-RU" sz="2800" i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i="1" dirty="0" smtClean="0"/>
              <a:t>Директор </a:t>
            </a:r>
            <a:r>
              <a:rPr lang="ru-RU" sz="2800" i="1" dirty="0" err="1" smtClean="0"/>
              <a:t>студгородка</a:t>
            </a:r>
            <a:r>
              <a:rPr lang="ru-RU" sz="2800" i="1" dirty="0" smtClean="0"/>
              <a:t>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b="1" i="1" dirty="0" smtClean="0"/>
              <a:t>Игорь Олегович Механиков</a:t>
            </a:r>
          </a:p>
          <a:p>
            <a:pPr marL="0" indent="0" algn="r">
              <a:buNone/>
            </a:pPr>
            <a:r>
              <a:rPr lang="ru-RU" sz="2800" i="1" dirty="0" smtClean="0"/>
              <a:t>Воспитатель общежития </a:t>
            </a:r>
            <a:r>
              <a:rPr lang="ru-RU" sz="2800" i="1" dirty="0" smtClean="0"/>
              <a:t>№3 </a:t>
            </a:r>
            <a:endParaRPr lang="ru-RU" sz="2800" i="1" dirty="0" smtClean="0"/>
          </a:p>
          <a:p>
            <a:pPr marL="0" indent="0" algn="r">
              <a:buNone/>
            </a:pPr>
            <a:r>
              <a:rPr lang="ru-RU" sz="2800" b="1" i="1" dirty="0" smtClean="0"/>
              <a:t>Людмила Васильевна </a:t>
            </a:r>
            <a:r>
              <a:rPr lang="ru-RU" sz="2800" b="1" i="1" dirty="0" err="1" smtClean="0"/>
              <a:t>Авсиевич</a:t>
            </a:r>
            <a:endParaRPr lang="ru-RU" sz="2800" b="1" dirty="0" smtClean="0">
              <a:latin typeface="Candar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 smtClean="0"/>
              <a:t>М</a:t>
            </a:r>
            <a:r>
              <a:rPr lang="ru-RU" sz="1700" dirty="0" smtClean="0"/>
              <a:t>етодический семинар для кураторов учебных групп</a:t>
            </a:r>
            <a:br>
              <a:rPr lang="ru-RU" sz="1700" dirty="0" smtClean="0"/>
            </a:br>
            <a:r>
              <a:rPr lang="ru-RU" sz="1700" dirty="0" smtClean="0"/>
              <a:t>и  </a:t>
            </a:r>
            <a:r>
              <a:rPr lang="ru-RU" sz="1800" dirty="0" smtClean="0"/>
              <a:t>воспитателей общежитий </a:t>
            </a:r>
            <a:br>
              <a:rPr lang="ru-RU" sz="1800" dirty="0" smtClean="0"/>
            </a:b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26089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268760"/>
            <a:ext cx="8643998" cy="5303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Инновационные </a:t>
            </a:r>
            <a:r>
              <a:rPr lang="ru-RU" sz="4000" b="1" dirty="0" smtClean="0"/>
              <a:t>формы работы с первокурсниками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в </a:t>
            </a:r>
            <a:r>
              <a:rPr lang="ru-RU" sz="4000" b="1" dirty="0" smtClean="0"/>
              <a:t>рамках проектов </a:t>
            </a:r>
            <a:r>
              <a:rPr lang="ru-RU" sz="4000" b="1" dirty="0" smtClean="0"/>
              <a:t>ОВРМ</a:t>
            </a:r>
            <a:endParaRPr lang="ru-RU" b="1" dirty="0">
              <a:latin typeface="Candara" pitchFamily="34" charset="0"/>
            </a:endParaRPr>
          </a:p>
          <a:p>
            <a:pPr marL="0" indent="0" algn="just">
              <a:buNone/>
            </a:pPr>
            <a:endParaRPr lang="ru-RU" sz="3200" b="1" dirty="0">
              <a:latin typeface="Candara" pitchFamily="34" charset="0"/>
            </a:endParaRPr>
          </a:p>
          <a:p>
            <a:pPr lvl="0" algn="r">
              <a:buNone/>
            </a:pPr>
            <a:r>
              <a:rPr lang="ru-RU" sz="2800" i="1" dirty="0" smtClean="0"/>
              <a:t>Методист </a:t>
            </a:r>
            <a:r>
              <a:rPr lang="ru-RU" sz="2800" i="1" dirty="0" smtClean="0"/>
              <a:t>отдела </a:t>
            </a:r>
            <a:endParaRPr lang="ru-RU" sz="2800" i="1" dirty="0" smtClean="0"/>
          </a:p>
          <a:p>
            <a:pPr lvl="0" algn="r">
              <a:buNone/>
            </a:pPr>
            <a:r>
              <a:rPr lang="ru-RU" sz="2800" i="1" dirty="0" smtClean="0"/>
              <a:t>в</a:t>
            </a:r>
            <a:r>
              <a:rPr lang="ru-RU" sz="2800" i="1" dirty="0" smtClean="0"/>
              <a:t>оспитательной </a:t>
            </a:r>
            <a:r>
              <a:rPr lang="ru-RU" sz="2800" i="1" dirty="0" smtClean="0"/>
              <a:t>работы </a:t>
            </a:r>
            <a:r>
              <a:rPr lang="ru-RU" sz="2800" i="1" dirty="0" smtClean="0"/>
              <a:t>с молодежью </a:t>
            </a:r>
          </a:p>
          <a:p>
            <a:pPr lvl="0" algn="r">
              <a:buNone/>
            </a:pPr>
            <a:r>
              <a:rPr lang="ru-RU" sz="2800" b="1" i="1" dirty="0" smtClean="0"/>
              <a:t>Елена Леонидовна </a:t>
            </a:r>
            <a:r>
              <a:rPr lang="ru-RU" sz="2800" b="1" i="1" dirty="0" err="1" smtClean="0"/>
              <a:t>Русанович</a:t>
            </a:r>
            <a:endParaRPr lang="ru-RU" sz="3200" b="1" i="1" dirty="0" smtClean="0"/>
          </a:p>
          <a:p>
            <a:pPr lvl="0" algn="r">
              <a:buNone/>
            </a:pPr>
            <a:endParaRPr lang="ru-RU" sz="3200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 smtClean="0"/>
              <a:t>М</a:t>
            </a:r>
            <a:r>
              <a:rPr lang="ru-RU" sz="1700" dirty="0" smtClean="0"/>
              <a:t>етодический семинар для кураторов учебных групп</a:t>
            </a:r>
            <a:br>
              <a:rPr lang="ru-RU" sz="1700" dirty="0" smtClean="0"/>
            </a:br>
            <a:r>
              <a:rPr lang="ru-RU" sz="1700" dirty="0" smtClean="0"/>
              <a:t>и  </a:t>
            </a:r>
            <a:r>
              <a:rPr lang="ru-RU" sz="1800" dirty="0" smtClean="0"/>
              <a:t>воспитателей общежитий </a:t>
            </a:r>
            <a:br>
              <a:rPr lang="ru-RU" sz="1800" dirty="0" smtClean="0"/>
            </a:b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6362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348</TotalTime>
  <Words>302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Отдел воспитательной работы с молодежью </vt:lpstr>
      <vt:lpstr>      Методический семинар для кураторов учебных групп и  воспитателей общежитий        </vt:lpstr>
      <vt:lpstr>Основные трудности адаптации студентов</vt:lpstr>
      <vt:lpstr>Основные трудности адаптации студентов</vt:lpstr>
      <vt:lpstr>Мониторинг мотивации учебной деятельности студентов 1-4 курсов</vt:lpstr>
      <vt:lpstr>Мониторинг мотивации учебной деятельности студентов 1-4 курсов</vt:lpstr>
      <vt:lpstr>      Методический семинар для кураторов учебных групп и  воспитателей общежитий        </vt:lpstr>
      <vt:lpstr>      Методический семинар для кураторов учебных групп и  воспитателей общежитий          </vt:lpstr>
      <vt:lpstr>      Методический семинар для кураторов учебных групп и  воспитателей общежитий      </vt:lpstr>
      <vt:lpstr>      Инструктивно-методический семинар для кураторов учебных групп 1-го курса  и  воспитателей общежитий        </vt:lpstr>
      <vt:lpstr>БЛАГОДАРИМ ЗА ВНИМАНИЕ!</vt:lpstr>
    </vt:vector>
  </TitlesOfParts>
  <Company>RD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воспитательной работы с молодежью </dc:title>
  <dc:creator>RD TEST</dc:creator>
  <cp:lastModifiedBy>User</cp:lastModifiedBy>
  <cp:revision>116</cp:revision>
  <dcterms:created xsi:type="dcterms:W3CDTF">2014-09-09T06:17:59Z</dcterms:created>
  <dcterms:modified xsi:type="dcterms:W3CDTF">2015-10-01T06:37:20Z</dcterms:modified>
</cp:coreProperties>
</file>