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57" r:id="rId3"/>
    <p:sldId id="259" r:id="rId4"/>
    <p:sldId id="260" r:id="rId5"/>
    <p:sldId id="261" r:id="rId6"/>
    <p:sldId id="262" r:id="rId7"/>
    <p:sldId id="263" r:id="rId8"/>
    <p:sldId id="264" r:id="rId9"/>
    <p:sldId id="266" r:id="rId10"/>
    <p:sldId id="268" r:id="rId11"/>
    <p:sldId id="271" r:id="rId12"/>
    <p:sldId id="273" r:id="rId13"/>
    <p:sldId id="272"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00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3A946B-A056-4667-AE4E-DDCE44F209FF}" type="datetimeFigureOut">
              <a:rPr lang="ru-RU" smtClean="0"/>
              <a:t>17.06.2019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BE3F4D-7AAE-48FE-8F9D-C4A5661E67EC}" type="slidenum">
              <a:rPr lang="ru-RU" smtClean="0"/>
              <a:t>‹#›</a:t>
            </a:fld>
            <a:endParaRPr lang="ru-RU"/>
          </a:p>
        </p:txBody>
      </p:sp>
    </p:spTree>
    <p:extLst>
      <p:ext uri="{BB962C8B-B14F-4D97-AF65-F5344CB8AC3E}">
        <p14:creationId xmlns:p14="http://schemas.microsoft.com/office/powerpoint/2010/main" val="310767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53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94A689-AFCA-4FEC-B4C6-70C32E7903B4}" type="slidenum">
              <a:rPr lang="ru-RU">
                <a:cs typeface="Arial" charset="0"/>
              </a:rPr>
              <a:pPr fontAlgn="base">
                <a:spcBef>
                  <a:spcPct val="0"/>
                </a:spcBef>
                <a:spcAft>
                  <a:spcPct val="0"/>
                </a:spcAft>
              </a:pPr>
              <a:t>12</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378083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160997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110871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18533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213645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D3B91B-DDDC-4431-9A9B-8ADFF71F6C48}" type="datetimeFigureOut">
              <a:rPr lang="ru-RU" smtClean="0"/>
              <a:t>17.06.2019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280916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D3B91B-DDDC-4431-9A9B-8ADFF71F6C48}" type="datetimeFigureOut">
              <a:rPr lang="ru-RU" smtClean="0"/>
              <a:t>17.06.2019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302074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D3B91B-DDDC-4431-9A9B-8ADFF71F6C48}" type="datetimeFigureOut">
              <a:rPr lang="ru-RU" smtClean="0"/>
              <a:t>17.06.2019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28041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D3B91B-DDDC-4431-9A9B-8ADFF71F6C48}" type="datetimeFigureOut">
              <a:rPr lang="ru-RU" smtClean="0"/>
              <a:t>17.06.2019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426438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D3B91B-DDDC-4431-9A9B-8ADFF71F6C48}" type="datetimeFigureOut">
              <a:rPr lang="ru-RU" smtClean="0"/>
              <a:t>17.06.2019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45400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D3B91B-DDDC-4431-9A9B-8ADFF71F6C48}" type="datetimeFigureOut">
              <a:rPr lang="ru-RU" smtClean="0"/>
              <a:t>17.06.2019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34DD31-DF1A-4161-8F5A-84790C77AE97}" type="slidenum">
              <a:rPr lang="ru-RU" smtClean="0"/>
              <a:t>‹#›</a:t>
            </a:fld>
            <a:endParaRPr lang="ru-RU"/>
          </a:p>
        </p:txBody>
      </p:sp>
    </p:spTree>
    <p:extLst>
      <p:ext uri="{BB962C8B-B14F-4D97-AF65-F5344CB8AC3E}">
        <p14:creationId xmlns:p14="http://schemas.microsoft.com/office/powerpoint/2010/main" val="228205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3B91B-DDDC-4431-9A9B-8ADFF71F6C48}" type="datetimeFigureOut">
              <a:rPr lang="ru-RU" smtClean="0"/>
              <a:t>17.06.2019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4DD31-DF1A-4161-8F5A-84790C77AE97}" type="slidenum">
              <a:rPr lang="ru-RU" smtClean="0"/>
              <a:t>‹#›</a:t>
            </a:fld>
            <a:endParaRPr lang="ru-RU"/>
          </a:p>
        </p:txBody>
      </p:sp>
    </p:spTree>
    <p:extLst>
      <p:ext uri="{BB962C8B-B14F-4D97-AF65-F5344CB8AC3E}">
        <p14:creationId xmlns:p14="http://schemas.microsoft.com/office/powerpoint/2010/main" val="1858305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Rectangle 25"/>
          <p:cNvSpPr>
            <a:spLocks noGrp="1" noChangeArrowheads="1"/>
          </p:cNvSpPr>
          <p:nvPr>
            <p:ph type="ctrTitle"/>
          </p:nvPr>
        </p:nvSpPr>
        <p:spPr>
          <a:xfrm>
            <a:off x="214282" y="285728"/>
            <a:ext cx="8715436" cy="1785950"/>
          </a:xfrm>
        </p:spPr>
        <p:txBody>
          <a:bodyPr>
            <a:noAutofit/>
          </a:bodyPr>
          <a:lstStyle/>
          <a:p>
            <a:r>
              <a:rPr lang="ru-RU" sz="2800" b="1" spc="-150" dirty="0" smtClean="0">
                <a:solidFill>
                  <a:srgbClr val="C00000"/>
                </a:solidFill>
                <a:effectLst>
                  <a:innerShdw blurRad="63500" dist="50800" dir="5400000">
                    <a:prstClr val="black">
                      <a:alpha val="50000"/>
                    </a:prstClr>
                  </a:innerShdw>
                </a:effectLst>
                <a:latin typeface="Arial Black" pitchFamily="34" charset="0"/>
              </a:rPr>
              <a:t>УВО «Белорусский государственный технологический университет»</a:t>
            </a:r>
            <a:br>
              <a:rPr lang="ru-RU" sz="2800" b="1" spc="-150" dirty="0" smtClean="0">
                <a:solidFill>
                  <a:srgbClr val="C00000"/>
                </a:solidFill>
                <a:effectLst>
                  <a:innerShdw blurRad="63500" dist="50800" dir="5400000">
                    <a:prstClr val="black">
                      <a:alpha val="50000"/>
                    </a:prstClr>
                  </a:innerShdw>
                </a:effectLst>
                <a:latin typeface="Arial Black" pitchFamily="34" charset="0"/>
              </a:rPr>
            </a:br>
            <a:r>
              <a:rPr lang="ru-RU" sz="2800" b="1" spc="-150" dirty="0" smtClean="0">
                <a:solidFill>
                  <a:srgbClr val="C00000"/>
                </a:solidFill>
                <a:effectLst>
                  <a:innerShdw blurRad="63500" dist="50800" dir="5400000">
                    <a:prstClr val="black">
                      <a:alpha val="50000"/>
                    </a:prstClr>
                  </a:innerShdw>
                </a:effectLst>
                <a:latin typeface="Arial Black" pitchFamily="34" charset="0"/>
              </a:rPr>
              <a:t/>
            </a:r>
            <a:br>
              <a:rPr lang="ru-RU" sz="2800" b="1" spc="-150" dirty="0" smtClean="0">
                <a:solidFill>
                  <a:srgbClr val="C00000"/>
                </a:solidFill>
                <a:effectLst>
                  <a:innerShdw blurRad="63500" dist="50800" dir="5400000">
                    <a:prstClr val="black">
                      <a:alpha val="50000"/>
                    </a:prstClr>
                  </a:innerShdw>
                </a:effectLst>
                <a:latin typeface="Arial Black" pitchFamily="34" charset="0"/>
              </a:rPr>
            </a:br>
            <a:r>
              <a:rPr lang="ru-RU" sz="1800" spc="-150" dirty="0" smtClean="0">
                <a:solidFill>
                  <a:srgbClr val="C00000"/>
                </a:solidFill>
                <a:effectLst>
                  <a:innerShdw blurRad="63500" dist="50800" dir="5400000">
                    <a:prstClr val="black">
                      <a:alpha val="50000"/>
                    </a:prstClr>
                  </a:innerShdw>
                </a:effectLst>
                <a:latin typeface="Arial Black" pitchFamily="34" charset="0"/>
              </a:rPr>
              <a:t>инженерно-экономический факультет</a:t>
            </a:r>
            <a:r>
              <a:rPr lang="ru-RU" sz="2800" b="1" spc="-150" dirty="0" smtClean="0">
                <a:solidFill>
                  <a:srgbClr val="C00000"/>
                </a:solidFill>
                <a:effectLst>
                  <a:innerShdw blurRad="63500" dist="50800" dir="5400000">
                    <a:prstClr val="black">
                      <a:alpha val="50000"/>
                    </a:prstClr>
                  </a:innerShdw>
                </a:effectLst>
                <a:latin typeface="Arial Black" pitchFamily="34" charset="0"/>
              </a:rPr>
              <a:t/>
            </a:r>
            <a:br>
              <a:rPr lang="ru-RU" sz="2800" b="1" spc="-150" dirty="0" smtClean="0">
                <a:solidFill>
                  <a:srgbClr val="C00000"/>
                </a:solidFill>
                <a:effectLst>
                  <a:innerShdw blurRad="63500" dist="50800" dir="5400000">
                    <a:prstClr val="black">
                      <a:alpha val="50000"/>
                    </a:prstClr>
                  </a:innerShdw>
                </a:effectLst>
                <a:latin typeface="Arial Black" pitchFamily="34" charset="0"/>
              </a:rPr>
            </a:br>
            <a:endParaRPr lang="ru-RU" sz="2800" dirty="0">
              <a:solidFill>
                <a:srgbClr val="C00000"/>
              </a:solidFill>
              <a:effectLst>
                <a:innerShdw blurRad="63500" dist="50800" dir="5400000">
                  <a:prstClr val="black">
                    <a:alpha val="50000"/>
                  </a:prstClr>
                </a:innerShdw>
              </a:effectLst>
              <a:latin typeface="Arial Black" pitchFamily="34" charset="0"/>
            </a:endParaRPr>
          </a:p>
        </p:txBody>
      </p:sp>
      <p:pic>
        <p:nvPicPr>
          <p:cNvPr id="5" name="Рисунок 4"/>
          <p:cNvPicPr>
            <a:picLocks noChangeAspect="1"/>
          </p:cNvPicPr>
          <p:nvPr/>
        </p:nvPicPr>
        <p:blipFill rotWithShape="1">
          <a:blip r:embed="rId2" cstate="print">
            <a:lum bright="-13000" contrast="36000"/>
            <a:extLst>
              <a:ext uri="{28A0092B-C50C-407E-A947-70E740481C1C}">
                <a14:useLocalDpi xmlns:a14="http://schemas.microsoft.com/office/drawing/2010/main" val="0"/>
              </a:ext>
            </a:extLst>
          </a:blip>
          <a:srcRect t="8722" b="8722"/>
          <a:stretch/>
        </p:blipFill>
        <p:spPr>
          <a:xfrm>
            <a:off x="1285852" y="2500306"/>
            <a:ext cx="6572296" cy="4357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L:\OPEN 2012\Materialy\BSTU - 1.jpg"/>
          <p:cNvPicPr>
            <a:picLocks noChangeAspect="1" noChangeArrowheads="1"/>
          </p:cNvPicPr>
          <p:nvPr/>
        </p:nvPicPr>
        <p:blipFill>
          <a:blip r:embed="rId3" cstate="print"/>
          <a:srcRect/>
          <a:stretch>
            <a:fillRect/>
          </a:stretch>
        </p:blipFill>
        <p:spPr bwMode="auto">
          <a:xfrm>
            <a:off x="285720" y="826462"/>
            <a:ext cx="928694" cy="959446"/>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7929586" y="857232"/>
            <a:ext cx="942972" cy="942972"/>
          </a:xfrm>
          <a:prstGeom prst="rect">
            <a:avLst/>
          </a:prstGeom>
          <a:noFill/>
          <a:ln w="9525">
            <a:noFill/>
            <a:miter lim="800000"/>
            <a:headEnd/>
            <a:tailEnd/>
          </a:ln>
        </p:spPr>
      </p:pic>
    </p:spTree>
    <p:extLst>
      <p:ext uri="{BB962C8B-B14F-4D97-AF65-F5344CB8AC3E}">
        <p14:creationId xmlns:p14="http://schemas.microsoft.com/office/powerpoint/2010/main" val="188661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640960" cy="2708434"/>
          </a:xfrm>
          <a:prstGeom prst="rect">
            <a:avLst/>
          </a:prstGeom>
        </p:spPr>
        <p:txBody>
          <a:bodyPr wrap="square">
            <a:spAutoFit/>
          </a:bodyPr>
          <a:lstStyle/>
          <a:p>
            <a:pPr algn="ctr"/>
            <a:r>
              <a:rPr lang="ru-RU" sz="4000" b="1" dirty="0" smtClean="0">
                <a:solidFill>
                  <a:srgbClr val="FF0000"/>
                </a:solidFill>
              </a:rPr>
              <a:t>Выставки</a:t>
            </a:r>
          </a:p>
          <a:p>
            <a:pPr algn="ctr"/>
            <a:r>
              <a:rPr lang="ru-RU" sz="2800" dirty="0" smtClean="0">
                <a:solidFill>
                  <a:srgbClr val="002060"/>
                </a:solidFill>
              </a:rPr>
              <a:t>Январь </a:t>
            </a:r>
            <a:r>
              <a:rPr lang="ru-RU" sz="2800" dirty="0">
                <a:solidFill>
                  <a:srgbClr val="002060"/>
                </a:solidFill>
              </a:rPr>
              <a:t>2017 </a:t>
            </a:r>
            <a:r>
              <a:rPr lang="en-US" sz="2800" dirty="0" smtClean="0">
                <a:solidFill>
                  <a:srgbClr val="002060"/>
                </a:solidFill>
              </a:rPr>
              <a:t>XV</a:t>
            </a:r>
            <a:r>
              <a:rPr lang="ru-RU" sz="2800" dirty="0" smtClean="0">
                <a:solidFill>
                  <a:srgbClr val="002060"/>
                </a:solidFill>
              </a:rPr>
              <a:t> </a:t>
            </a:r>
            <a:r>
              <a:rPr lang="ru-RU" sz="2800" dirty="0" err="1" smtClean="0">
                <a:solidFill>
                  <a:srgbClr val="002060"/>
                </a:solidFill>
              </a:rPr>
              <a:t>Международнная</a:t>
            </a:r>
            <a:r>
              <a:rPr lang="ru-RU" sz="2800" dirty="0" smtClean="0">
                <a:solidFill>
                  <a:srgbClr val="002060"/>
                </a:solidFill>
              </a:rPr>
              <a:t> </a:t>
            </a:r>
            <a:r>
              <a:rPr lang="ru-RU" sz="2800" dirty="0" err="1" smtClean="0">
                <a:solidFill>
                  <a:srgbClr val="002060"/>
                </a:solidFill>
              </a:rPr>
              <a:t>выствка</a:t>
            </a:r>
            <a:r>
              <a:rPr lang="ru-RU" sz="2800" dirty="0" smtClean="0">
                <a:solidFill>
                  <a:srgbClr val="002060"/>
                </a:solidFill>
              </a:rPr>
              <a:t> </a:t>
            </a:r>
            <a:r>
              <a:rPr lang="ru-RU" sz="2800" dirty="0" smtClean="0">
                <a:solidFill>
                  <a:srgbClr val="C00000"/>
                </a:solidFill>
              </a:rPr>
              <a:t>«Образование </a:t>
            </a:r>
            <a:r>
              <a:rPr lang="ru-RU" sz="2800" dirty="0">
                <a:solidFill>
                  <a:srgbClr val="C00000"/>
                </a:solidFill>
              </a:rPr>
              <a:t>и карьера». </a:t>
            </a:r>
            <a:r>
              <a:rPr lang="ru-RU" sz="2800" dirty="0">
                <a:solidFill>
                  <a:srgbClr val="002060"/>
                </a:solidFill>
              </a:rPr>
              <a:t>От клуба было </a:t>
            </a:r>
            <a:r>
              <a:rPr lang="ru-RU" sz="2800" dirty="0" smtClean="0">
                <a:solidFill>
                  <a:srgbClr val="002060"/>
                </a:solidFill>
              </a:rPr>
              <a:t>4 проекта - </a:t>
            </a:r>
            <a:r>
              <a:rPr lang="ru-RU" sz="2800" dirty="0">
                <a:solidFill>
                  <a:srgbClr val="002060"/>
                </a:solidFill>
              </a:rPr>
              <a:t>видео, 3 </a:t>
            </a:r>
            <a:r>
              <a:rPr lang="ru-RU" sz="2800" dirty="0" smtClean="0">
                <a:solidFill>
                  <a:srgbClr val="002060"/>
                </a:solidFill>
              </a:rPr>
              <a:t>презентации </a:t>
            </a:r>
            <a:endParaRPr lang="ru-RU" sz="2800" dirty="0">
              <a:solidFill>
                <a:srgbClr val="002060"/>
              </a:solidFill>
            </a:endParaRPr>
          </a:p>
          <a:p>
            <a:pPr algn="ctr"/>
            <a:r>
              <a:rPr lang="ru-RU" sz="2800" dirty="0">
                <a:solidFill>
                  <a:srgbClr val="002060"/>
                </a:solidFill>
              </a:rPr>
              <a:t>Участвовали 8 человек  </a:t>
            </a:r>
          </a:p>
          <a:p>
            <a:endParaRPr lang="ru-RU" dirty="0"/>
          </a:p>
        </p:txBody>
      </p:sp>
      <p:pic>
        <p:nvPicPr>
          <p:cNvPr id="1026" name="Picture 2" descr="D:\Мещерякова\Экономикс\2016-2017 год\Выставка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066459"/>
            <a:ext cx="6192688" cy="453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9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640960" cy="6155531"/>
          </a:xfrm>
          <a:prstGeom prst="rect">
            <a:avLst/>
          </a:prstGeom>
        </p:spPr>
        <p:txBody>
          <a:bodyPr wrap="square">
            <a:spAutoFit/>
          </a:bodyPr>
          <a:lstStyle/>
          <a:p>
            <a:pPr algn="ctr"/>
            <a:r>
              <a:rPr lang="ru-RU" sz="4000" b="1" dirty="0" smtClean="0">
                <a:solidFill>
                  <a:srgbClr val="FF0000"/>
                </a:solidFill>
              </a:rPr>
              <a:t>Выставки</a:t>
            </a:r>
            <a:endParaRPr lang="ru-RU" sz="4000" b="1" dirty="0">
              <a:solidFill>
                <a:srgbClr val="FF0000"/>
              </a:solidFill>
            </a:endParaRPr>
          </a:p>
          <a:p>
            <a:r>
              <a:rPr lang="ru-RU" sz="4400" dirty="0" smtClean="0">
                <a:solidFill>
                  <a:srgbClr val="C00000"/>
                </a:solidFill>
              </a:rPr>
              <a:t>XVII </a:t>
            </a:r>
            <a:r>
              <a:rPr lang="ru-RU" sz="4400" dirty="0">
                <a:solidFill>
                  <a:srgbClr val="C00000"/>
                </a:solidFill>
              </a:rPr>
              <a:t>республиканская выставка научно-методической литературы, педагогического опыта и творчества учащейся молодежи </a:t>
            </a:r>
            <a:r>
              <a:rPr lang="ru-RU" sz="4400" dirty="0">
                <a:solidFill>
                  <a:srgbClr val="002060"/>
                </a:solidFill>
              </a:rPr>
              <a:t>«Правильный профессиональный выбор – уверенное будущее молодого </a:t>
            </a:r>
            <a:r>
              <a:rPr lang="ru-RU" sz="4400" dirty="0" smtClean="0">
                <a:solidFill>
                  <a:srgbClr val="002060"/>
                </a:solidFill>
              </a:rPr>
              <a:t>поколения»</a:t>
            </a:r>
          </a:p>
          <a:p>
            <a:r>
              <a:rPr lang="ru-RU" sz="2800" dirty="0" smtClean="0"/>
              <a:t>Высоцкая </a:t>
            </a:r>
            <a:r>
              <a:rPr lang="ru-RU" sz="2800" dirty="0"/>
              <a:t>Алена, Веко </a:t>
            </a:r>
            <a:r>
              <a:rPr lang="ru-RU" sz="2800" dirty="0" smtClean="0"/>
              <a:t>Анастасия </a:t>
            </a:r>
            <a:endParaRPr lang="ru-RU" sz="2800" dirty="0"/>
          </a:p>
          <a:p>
            <a:endParaRPr lang="ru-RU" dirty="0"/>
          </a:p>
        </p:txBody>
      </p:sp>
    </p:spTree>
    <p:extLst>
      <p:ext uri="{BB962C8B-B14F-4D97-AF65-F5344CB8AC3E}">
        <p14:creationId xmlns:p14="http://schemas.microsoft.com/office/powerpoint/2010/main" val="293276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20800" y="114300"/>
            <a:ext cx="6604000" cy="1138773"/>
          </a:xfrm>
          <a:prstGeom prst="rect">
            <a:avLst/>
          </a:prstGeom>
        </p:spPr>
        <p:txBody>
          <a:bodyPr wrap="square">
            <a:spAutoFit/>
          </a:bodyPr>
          <a:lstStyle/>
          <a:p>
            <a:pPr algn="ctr"/>
            <a:r>
              <a:rPr lang="ru-RU" sz="4400" b="1" dirty="0" smtClean="0">
                <a:effectLst>
                  <a:outerShdw blurRad="38100" dist="38100" dir="2700000" algn="tl">
                    <a:srgbClr val="C0C0C0"/>
                  </a:outerShdw>
                </a:effectLst>
                <a:latin typeface="Times New Roman" pitchFamily="18" charset="0"/>
                <a:cs typeface="Times New Roman" pitchFamily="18" charset="0"/>
              </a:rPr>
              <a:t>БГТУ</a:t>
            </a:r>
            <a:r>
              <a:rPr lang="ru-RU" sz="2000" dirty="0">
                <a:effectLst>
                  <a:outerShdw blurRad="38100" dist="38100" dir="2700000" algn="tl">
                    <a:srgbClr val="C0C0C0"/>
                  </a:outerShdw>
                </a:effectLst>
                <a:latin typeface="Times New Roman" pitchFamily="18" charset="0"/>
                <a:cs typeface="Times New Roman" pitchFamily="18" charset="0"/>
              </a:rPr>
              <a:t/>
            </a:r>
            <a:br>
              <a:rPr lang="ru-RU" sz="2000" dirty="0">
                <a:effectLst>
                  <a:outerShdw blurRad="38100" dist="38100" dir="2700000" algn="tl">
                    <a:srgbClr val="C0C0C0"/>
                  </a:outerShdw>
                </a:effectLst>
                <a:latin typeface="Times New Roman" pitchFamily="18" charset="0"/>
                <a:cs typeface="Times New Roman" pitchFamily="18" charset="0"/>
              </a:rPr>
            </a:br>
            <a:r>
              <a:rPr lang="ru-RU" sz="2400" b="1" dirty="0">
                <a:solidFill>
                  <a:srgbClr val="FF0000"/>
                </a:solidFill>
                <a:effectLst>
                  <a:outerShdw blurRad="38100" dist="38100" dir="2700000" algn="tl">
                    <a:srgbClr val="C0C0C0"/>
                  </a:outerShdw>
                </a:effectLst>
                <a:latin typeface="Times New Roman" pitchFamily="18" charset="0"/>
                <a:cs typeface="Times New Roman" pitchFamily="18" charset="0"/>
              </a:rPr>
              <a:t>Экономический клуб "</a:t>
            </a:r>
            <a:r>
              <a:rPr lang="ru-RU" sz="2400" b="1" dirty="0" err="1">
                <a:solidFill>
                  <a:srgbClr val="FF0000"/>
                </a:solidFill>
                <a:effectLst>
                  <a:outerShdw blurRad="38100" dist="38100" dir="2700000" algn="tl">
                    <a:srgbClr val="C0C0C0"/>
                  </a:outerShdw>
                </a:effectLst>
                <a:latin typeface="Times New Roman" pitchFamily="18" charset="0"/>
                <a:cs typeface="Times New Roman" pitchFamily="18" charset="0"/>
              </a:rPr>
              <a:t>Econo</a:t>
            </a:r>
            <a:r>
              <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rPr>
              <a:t>M</a:t>
            </a:r>
            <a:r>
              <a:rPr lang="ru-RU" sz="2400" b="1" dirty="0" err="1">
                <a:solidFill>
                  <a:srgbClr val="FF0000"/>
                </a:solidFill>
                <a:effectLst>
                  <a:outerShdw blurRad="38100" dist="38100" dir="2700000" algn="tl">
                    <a:srgbClr val="C0C0C0"/>
                  </a:outerShdw>
                </a:effectLst>
                <a:latin typeface="Times New Roman" pitchFamily="18" charset="0"/>
                <a:cs typeface="Times New Roman" pitchFamily="18" charset="0"/>
              </a:rPr>
              <a:t>ix</a:t>
            </a:r>
            <a:r>
              <a:rPr lang="ru-RU" sz="2400" b="1" dirty="0">
                <a:solidFill>
                  <a:srgbClr val="FF0000"/>
                </a:solidFill>
                <a:effectLst>
                  <a:outerShdw blurRad="38100" dist="38100" dir="2700000" algn="tl">
                    <a:srgbClr val="C0C0C0"/>
                  </a:outerShdw>
                </a:effectLst>
                <a:latin typeface="Times New Roman" pitchFamily="18" charset="0"/>
                <a:cs typeface="Times New Roman" pitchFamily="18" charset="0"/>
              </a:rPr>
              <a:t>"</a:t>
            </a:r>
            <a:endParaRPr lang="ru-RU" sz="2400" dirty="0">
              <a:solidFill>
                <a:srgbClr val="FF0000"/>
              </a:solidFill>
              <a:latin typeface="Corbel" pitchFamily="34" charset="0"/>
            </a:endParaRPr>
          </a:p>
        </p:txBody>
      </p:sp>
      <p:sp>
        <p:nvSpPr>
          <p:cNvPr id="14339" name="Подзаголовок 2"/>
          <p:cNvSpPr>
            <a:spLocks noGrp="1"/>
          </p:cNvSpPr>
          <p:nvPr>
            <p:ph type="subTitle" idx="1"/>
          </p:nvPr>
        </p:nvSpPr>
        <p:spPr>
          <a:xfrm>
            <a:off x="4267202" y="5500689"/>
            <a:ext cx="4752975" cy="1357312"/>
          </a:xfrm>
        </p:spPr>
        <p:txBody>
          <a:bodyPr>
            <a:normAutofit/>
          </a:bodyPr>
          <a:lstStyle/>
          <a:p>
            <a:pPr algn="r"/>
            <a:r>
              <a:rPr lang="ru-RU" sz="1400" dirty="0" smtClean="0">
                <a:solidFill>
                  <a:schemeClr val="tx1"/>
                </a:solidFill>
                <a:latin typeface="Georgia" pitchFamily="18" charset="0"/>
              </a:rPr>
              <a:t>Руководители клуба: </a:t>
            </a:r>
          </a:p>
          <a:p>
            <a:pPr algn="r"/>
            <a:r>
              <a:rPr lang="ru-RU" sz="1400" b="1" dirty="0" smtClean="0">
                <a:solidFill>
                  <a:schemeClr val="tx1"/>
                </a:solidFill>
                <a:latin typeface="Georgia" pitchFamily="18" charset="0"/>
              </a:rPr>
              <a:t> Мещерякова Елена Валентиновна</a:t>
            </a:r>
            <a:r>
              <a:rPr lang="ru-RU" sz="1400" dirty="0" smtClean="0">
                <a:solidFill>
                  <a:schemeClr val="tx1"/>
                </a:solidFill>
                <a:latin typeface="Georgia" pitchFamily="18" charset="0"/>
              </a:rPr>
              <a:t>, </a:t>
            </a:r>
          </a:p>
          <a:p>
            <a:pPr algn="r"/>
            <a:r>
              <a:rPr lang="ru-RU" sz="1400" b="1" dirty="0" err="1" smtClean="0">
                <a:solidFill>
                  <a:schemeClr val="tx1"/>
                </a:solidFill>
                <a:latin typeface="Georgia" pitchFamily="18" charset="0"/>
              </a:rPr>
              <a:t>Усевич</a:t>
            </a:r>
            <a:r>
              <a:rPr lang="ru-RU" sz="1400" b="1" dirty="0" smtClean="0">
                <a:solidFill>
                  <a:schemeClr val="tx1"/>
                </a:solidFill>
                <a:latin typeface="Georgia" pitchFamily="18" charset="0"/>
              </a:rPr>
              <a:t> Виктория </a:t>
            </a:r>
          </a:p>
          <a:p>
            <a:pPr algn="r"/>
            <a:r>
              <a:rPr lang="ru-RU" sz="1400" b="1" dirty="0" smtClean="0">
                <a:solidFill>
                  <a:schemeClr val="tx1"/>
                </a:solidFill>
                <a:latin typeface="Georgia" pitchFamily="18" charset="0"/>
              </a:rPr>
              <a:t>Анатольевна</a:t>
            </a:r>
            <a:endParaRPr lang="en-US" sz="1400" b="1" dirty="0" smtClean="0">
              <a:solidFill>
                <a:schemeClr val="tx1"/>
              </a:solidFill>
              <a:latin typeface="Georgia" pitchFamily="18" charset="0"/>
            </a:endParaRPr>
          </a:p>
          <a:p>
            <a:pPr algn="r"/>
            <a:endParaRPr lang="ru-RU" sz="1400" dirty="0" smtClean="0">
              <a:solidFill>
                <a:schemeClr val="tx1"/>
              </a:solidFill>
              <a:latin typeface="Georgia" pitchFamily="18" charset="0"/>
            </a:endParaRPr>
          </a:p>
        </p:txBody>
      </p:sp>
      <p:sp>
        <p:nvSpPr>
          <p:cNvPr id="14340" name="TextBox 5"/>
          <p:cNvSpPr txBox="1">
            <a:spLocks noChangeArrowheads="1"/>
          </p:cNvSpPr>
          <p:nvPr/>
        </p:nvSpPr>
        <p:spPr bwMode="auto">
          <a:xfrm>
            <a:off x="827584" y="1748105"/>
            <a:ext cx="2720975" cy="1323439"/>
          </a:xfrm>
          <a:prstGeom prst="rect">
            <a:avLst/>
          </a:prstGeom>
          <a:noFill/>
          <a:ln w="9525">
            <a:noFill/>
            <a:miter lim="800000"/>
            <a:headEnd/>
            <a:tailEnd/>
          </a:ln>
        </p:spPr>
        <p:txBody>
          <a:bodyPr>
            <a:spAutoFit/>
          </a:bodyPr>
          <a:lstStyle/>
          <a:p>
            <a:r>
              <a:rPr lang="ru-RU" sz="2000" dirty="0" smtClean="0">
                <a:solidFill>
                  <a:srgbClr val="FF0000"/>
                </a:solidFill>
                <a:latin typeface="Century Gothic" pitchFamily="34" charset="0"/>
              </a:rPr>
              <a:t>Знать</a:t>
            </a:r>
          </a:p>
          <a:p>
            <a:r>
              <a:rPr lang="ru-RU" sz="2000" dirty="0" smtClean="0">
                <a:solidFill>
                  <a:srgbClr val="002060"/>
                </a:solidFill>
                <a:latin typeface="Century Gothic" pitchFamily="34" charset="0"/>
              </a:rPr>
              <a:t>Уметь</a:t>
            </a:r>
            <a:endParaRPr lang="ru-RU" sz="2000" dirty="0">
              <a:solidFill>
                <a:srgbClr val="002060"/>
              </a:solidFill>
              <a:latin typeface="Century Gothic" pitchFamily="34" charset="0"/>
            </a:endParaRPr>
          </a:p>
          <a:p>
            <a:pPr algn="ctr"/>
            <a:r>
              <a:rPr lang="ru-RU" sz="2000" dirty="0">
                <a:solidFill>
                  <a:srgbClr val="FF0000"/>
                </a:solidFill>
                <a:latin typeface="Century Gothic" pitchFamily="34" charset="0"/>
              </a:rPr>
              <a:t>       </a:t>
            </a:r>
            <a:r>
              <a:rPr lang="ru-RU" sz="2000" dirty="0" smtClean="0">
                <a:solidFill>
                  <a:srgbClr val="FF0000"/>
                </a:solidFill>
                <a:latin typeface="Century Gothic" pitchFamily="34" charset="0"/>
              </a:rPr>
              <a:t>Делать            </a:t>
            </a:r>
            <a:r>
              <a:rPr lang="ru-RU" sz="2000" dirty="0" smtClean="0">
                <a:solidFill>
                  <a:srgbClr val="002060"/>
                </a:solidFill>
                <a:latin typeface="Century Gothic" pitchFamily="34" charset="0"/>
              </a:rPr>
              <a:t>Побеждать</a:t>
            </a:r>
            <a:endParaRPr lang="ru-RU" sz="2000" dirty="0">
              <a:solidFill>
                <a:srgbClr val="002060"/>
              </a:solidFill>
              <a:latin typeface="Century Gothic" pitchFamily="34" charset="0"/>
            </a:endParaRPr>
          </a:p>
        </p:txBody>
      </p:sp>
      <p:pic>
        <p:nvPicPr>
          <p:cNvPr id="14341" name="Picture 3" descr="I:\Проекты БГТУ\logo_bstu_v.png"/>
          <p:cNvPicPr>
            <a:picLocks noChangeAspect="1" noChangeArrowheads="1"/>
          </p:cNvPicPr>
          <p:nvPr/>
        </p:nvPicPr>
        <p:blipFill>
          <a:blip r:embed="rId3"/>
          <a:srcRect/>
          <a:stretch>
            <a:fillRect/>
          </a:stretch>
        </p:blipFill>
        <p:spPr bwMode="auto">
          <a:xfrm>
            <a:off x="1" y="0"/>
            <a:ext cx="755576" cy="701676"/>
          </a:xfrm>
          <a:prstGeom prst="rect">
            <a:avLst/>
          </a:prstGeom>
          <a:noFill/>
          <a:ln w="9525">
            <a:noFill/>
            <a:miter lim="800000"/>
            <a:headEnd/>
            <a:tailEnd/>
          </a:ln>
        </p:spPr>
      </p:pic>
      <p:pic>
        <p:nvPicPr>
          <p:cNvPr id="9" name="Picture 2" descr="J:\OPEN 2012\Materialy\вика1.png"/>
          <p:cNvPicPr>
            <a:picLocks noChangeAspect="1" noChangeArrowheads="1"/>
          </p:cNvPicPr>
          <p:nvPr/>
        </p:nvPicPr>
        <p:blipFill>
          <a:blip r:embed="rId4" cstate="print"/>
          <a:srcRect/>
          <a:stretch>
            <a:fillRect/>
          </a:stretch>
        </p:blipFill>
        <p:spPr bwMode="auto">
          <a:xfrm>
            <a:off x="6084168" y="1340768"/>
            <a:ext cx="2736304" cy="2210718"/>
          </a:xfrm>
          <a:prstGeom prst="rect">
            <a:avLst/>
          </a:prstGeom>
          <a:gradFill flip="none" rotWithShape="1">
            <a:gsLst>
              <a:gs pos="0">
                <a:srgbClr val="070501"/>
              </a:gs>
              <a:gs pos="100000">
                <a:srgbClr val="012831"/>
              </a:gs>
              <a:gs pos="100000">
                <a:srgbClr val="070501"/>
              </a:gs>
              <a:gs pos="0">
                <a:srgbClr val="012F31">
                  <a:alpha val="57647"/>
                </a:srgbClr>
              </a:gs>
              <a:gs pos="50000">
                <a:schemeClr val="accent1">
                  <a:shade val="67500"/>
                  <a:satMod val="115000"/>
                </a:schemeClr>
              </a:gs>
              <a:gs pos="100000">
                <a:schemeClr val="accent1">
                  <a:shade val="100000"/>
                  <a:satMod val="115000"/>
                </a:schemeClr>
              </a:gs>
            </a:gsLst>
            <a:lin ang="5400000" scaled="1"/>
            <a:tileRect/>
          </a:gradFill>
          <a:effectLst>
            <a:outerShdw blurRad="50800" dist="38100" dir="13500000" algn="br" rotWithShape="0">
              <a:prstClr val="black">
                <a:alpha val="40000"/>
              </a:prstClr>
            </a:outerShdw>
          </a:effectLst>
          <a:extLst/>
        </p:spPr>
      </p:pic>
      <p:sp>
        <p:nvSpPr>
          <p:cNvPr id="11" name="TextBox 10"/>
          <p:cNvSpPr txBox="1"/>
          <p:nvPr/>
        </p:nvSpPr>
        <p:spPr>
          <a:xfrm>
            <a:off x="1219200" y="3429000"/>
            <a:ext cx="7112000" cy="2123658"/>
          </a:xfrm>
          <a:prstGeom prst="rect">
            <a:avLst/>
          </a:prstGeom>
          <a:noFill/>
        </p:spPr>
        <p:txBody>
          <a:bodyPr wrap="square" rtlCol="0">
            <a:spAutoFit/>
          </a:bodyPr>
          <a:lstStyle/>
          <a:p>
            <a:pPr algn="ctr"/>
            <a:r>
              <a:rPr lang="ru-RU" b="1" dirty="0" smtClean="0"/>
              <a:t>Тема:</a:t>
            </a:r>
            <a:endParaRPr lang="ru-RU" dirty="0" smtClean="0"/>
          </a:p>
          <a:p>
            <a:pPr algn="ctr"/>
            <a:r>
              <a:rPr lang="ru-RU" sz="2400" b="1" dirty="0" smtClean="0"/>
              <a:t>МОЛОДЕЖЬ В НАУКЕ </a:t>
            </a:r>
          </a:p>
          <a:p>
            <a:pPr algn="ctr"/>
            <a:r>
              <a:rPr lang="ru-RU" sz="2400" b="1" dirty="0" smtClean="0"/>
              <a:t>Продвижение инноваций, воспитание профессионализма и творчества студенческой молодежи</a:t>
            </a:r>
          </a:p>
          <a:p>
            <a:endParaRPr lang="ru-RU" dirty="0"/>
          </a:p>
        </p:txBody>
      </p:sp>
    </p:spTree>
    <p:extLst>
      <p:ext uri="{BB962C8B-B14F-4D97-AF65-F5344CB8AC3E}">
        <p14:creationId xmlns:p14="http://schemas.microsoft.com/office/powerpoint/2010/main" val="547688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640960" cy="2277547"/>
          </a:xfrm>
          <a:prstGeom prst="rect">
            <a:avLst/>
          </a:prstGeom>
        </p:spPr>
        <p:txBody>
          <a:bodyPr wrap="square">
            <a:spAutoFit/>
          </a:bodyPr>
          <a:lstStyle/>
          <a:p>
            <a:pPr algn="ctr"/>
            <a:r>
              <a:rPr lang="ru-RU" sz="4000" b="1" dirty="0" smtClean="0">
                <a:solidFill>
                  <a:srgbClr val="FF0000"/>
                </a:solidFill>
              </a:rPr>
              <a:t>Выставки</a:t>
            </a:r>
            <a:endParaRPr lang="ru-RU" sz="4000" b="1" dirty="0">
              <a:solidFill>
                <a:srgbClr val="FF0000"/>
              </a:solidFill>
            </a:endParaRPr>
          </a:p>
          <a:p>
            <a:r>
              <a:rPr lang="ru-RU" sz="2800" dirty="0" smtClean="0">
                <a:solidFill>
                  <a:srgbClr val="C00000"/>
                </a:solidFill>
              </a:rPr>
              <a:t>Выставка </a:t>
            </a:r>
            <a:r>
              <a:rPr lang="ru-RU" sz="2800" dirty="0">
                <a:solidFill>
                  <a:srgbClr val="C00000"/>
                </a:solidFill>
              </a:rPr>
              <a:t>Международная конференция «Водный форум»</a:t>
            </a:r>
            <a:r>
              <a:rPr lang="ru-RU" sz="2800" dirty="0">
                <a:solidFill>
                  <a:srgbClr val="002060"/>
                </a:solidFill>
              </a:rPr>
              <a:t>, 6-10 октября 2017 г. , БГТУ, </a:t>
            </a:r>
            <a:r>
              <a:rPr lang="ru-RU" sz="2800">
                <a:solidFill>
                  <a:srgbClr val="002060"/>
                </a:solidFill>
              </a:rPr>
              <a:t>1 </a:t>
            </a:r>
            <a:r>
              <a:rPr lang="ru-RU" sz="2800" smtClean="0">
                <a:solidFill>
                  <a:srgbClr val="002060"/>
                </a:solidFill>
              </a:rPr>
              <a:t>корпус</a:t>
            </a:r>
          </a:p>
          <a:p>
            <a:r>
              <a:rPr lang="ru-RU" sz="2800" smtClean="0">
                <a:solidFill>
                  <a:srgbClr val="002060"/>
                </a:solidFill>
              </a:rPr>
              <a:t>Участвовали </a:t>
            </a:r>
            <a:r>
              <a:rPr lang="ru-RU" sz="2800" dirty="0">
                <a:solidFill>
                  <a:srgbClr val="002060"/>
                </a:solidFill>
              </a:rPr>
              <a:t>8 </a:t>
            </a:r>
            <a:r>
              <a:rPr lang="ru-RU" sz="2800" dirty="0" smtClean="0">
                <a:solidFill>
                  <a:srgbClr val="002060"/>
                </a:solidFill>
              </a:rPr>
              <a:t>человек  </a:t>
            </a:r>
            <a:endParaRPr lang="ru-RU" sz="2800" dirty="0">
              <a:solidFill>
                <a:srgbClr val="002060"/>
              </a:solidFill>
            </a:endParaRPr>
          </a:p>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466187"/>
            <a:ext cx="5237559" cy="356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66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prstGeom prst="leftRightArrow">
            <a:avLst/>
          </a:prstGeom>
        </p:spPr>
        <p:txBody>
          <a:bodyPr>
            <a:normAutofit fontScale="90000"/>
          </a:bodyPr>
          <a:lstStyle/>
          <a:p>
            <a:pPr algn="ctr"/>
            <a:r>
              <a:rPr lang="en-US" b="1" dirty="0" smtClean="0">
                <a:ln>
                  <a:solidFill>
                    <a:srgbClr val="00B0F0"/>
                  </a:solidFill>
                </a:ln>
                <a:solidFill>
                  <a:srgbClr val="003399"/>
                </a:solidFill>
              </a:rPr>
              <a:t/>
            </a:r>
            <a:br>
              <a:rPr lang="en-US" b="1" dirty="0" smtClean="0">
                <a:ln>
                  <a:solidFill>
                    <a:srgbClr val="00B0F0"/>
                  </a:solidFill>
                </a:ln>
                <a:solidFill>
                  <a:srgbClr val="003399"/>
                </a:solidFill>
              </a:rPr>
            </a:br>
            <a:r>
              <a:rPr lang="ru-RU" b="1" dirty="0" smtClean="0">
                <a:ln>
                  <a:solidFill>
                    <a:srgbClr val="00B0F0"/>
                  </a:solidFill>
                </a:ln>
                <a:solidFill>
                  <a:srgbClr val="003399"/>
                </a:solidFill>
              </a:rPr>
              <a:t/>
            </a:r>
            <a:br>
              <a:rPr lang="ru-RU" b="1" dirty="0" smtClean="0">
                <a:ln>
                  <a:solidFill>
                    <a:srgbClr val="00B0F0"/>
                  </a:solidFill>
                </a:ln>
                <a:solidFill>
                  <a:srgbClr val="003399"/>
                </a:solidFill>
              </a:rPr>
            </a:br>
            <a:r>
              <a:rPr lang="en-US" sz="6700" b="1" dirty="0" smtClean="0">
                <a:ln>
                  <a:solidFill>
                    <a:srgbClr val="00B0F0"/>
                  </a:solidFill>
                </a:ln>
                <a:solidFill>
                  <a:srgbClr val="C00000"/>
                </a:solidFill>
              </a:rPr>
              <a:t>EconoMix CLUB</a:t>
            </a:r>
            <a:endParaRPr lang="ru-RU" sz="6700" b="1" dirty="0">
              <a:ln>
                <a:solidFill>
                  <a:srgbClr val="00B0F0"/>
                </a:solidFill>
              </a:ln>
              <a:solidFill>
                <a:srgbClr val="C00000"/>
              </a:solidFill>
            </a:endParaRPr>
          </a:p>
        </p:txBody>
      </p:sp>
      <p:sp>
        <p:nvSpPr>
          <p:cNvPr id="3" name="Объект 2"/>
          <p:cNvSpPr>
            <a:spLocks noGrp="1"/>
          </p:cNvSpPr>
          <p:nvPr>
            <p:ph idx="1"/>
          </p:nvPr>
        </p:nvSpPr>
        <p:spPr>
          <a:xfrm>
            <a:off x="467544" y="1988840"/>
            <a:ext cx="8229600" cy="4525963"/>
          </a:xfrm>
          <a:prstGeom prst="flowChartPunchedTape">
            <a:avLst/>
          </a:prstGeo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0" indent="0">
              <a:buNone/>
            </a:pPr>
            <a:r>
              <a:rPr lang="ru-RU" sz="4800" b="1" i="1" spc="600" dirty="0">
                <a:solidFill>
                  <a:srgbClr val="002060"/>
                </a:solidFill>
                <a:effectLst>
                  <a:outerShdw blurRad="38100" dist="38100" dir="2700000" algn="tl">
                    <a:srgbClr val="000000">
                      <a:alpha val="43137"/>
                    </a:srgbClr>
                  </a:outerShdw>
                </a:effectLst>
              </a:rPr>
              <a:t>Знать, </a:t>
            </a:r>
            <a:endParaRPr lang="en-US" sz="4800" b="1" i="1" spc="600" dirty="0" smtClean="0">
              <a:solidFill>
                <a:srgbClr val="002060"/>
              </a:solidFill>
              <a:effectLst>
                <a:outerShdw blurRad="38100" dist="38100" dir="2700000" algn="tl">
                  <a:srgbClr val="000000">
                    <a:alpha val="43137"/>
                  </a:srgbClr>
                </a:outerShdw>
              </a:effectLst>
            </a:endParaRPr>
          </a:p>
          <a:p>
            <a:pPr marL="0" indent="0">
              <a:buNone/>
            </a:pPr>
            <a:r>
              <a:rPr lang="en-US" sz="4800" b="1" i="1" spc="600" dirty="0" smtClean="0">
                <a:solidFill>
                  <a:srgbClr val="002060"/>
                </a:solidFill>
                <a:effectLst>
                  <a:outerShdw blurRad="38100" dist="38100" dir="2700000" algn="tl">
                    <a:srgbClr val="000000">
                      <a:alpha val="43137"/>
                    </a:srgbClr>
                  </a:outerShdw>
                </a:effectLst>
              </a:rPr>
              <a:t>	</a:t>
            </a:r>
            <a:r>
              <a:rPr lang="ru-RU" sz="4800" b="1" i="1" spc="600" dirty="0" smtClean="0">
                <a:solidFill>
                  <a:srgbClr val="002060"/>
                </a:solidFill>
                <a:effectLst>
                  <a:outerShdw blurRad="38100" dist="38100" dir="2700000" algn="tl">
                    <a:srgbClr val="000000">
                      <a:alpha val="43137"/>
                    </a:srgbClr>
                  </a:outerShdw>
                </a:effectLst>
              </a:rPr>
              <a:t>    уметь</a:t>
            </a:r>
            <a:r>
              <a:rPr lang="ru-RU" sz="4800" b="1" i="1" spc="600" dirty="0">
                <a:solidFill>
                  <a:srgbClr val="002060"/>
                </a:solidFill>
                <a:effectLst>
                  <a:outerShdw blurRad="38100" dist="38100" dir="2700000" algn="tl">
                    <a:srgbClr val="000000">
                      <a:alpha val="43137"/>
                    </a:srgbClr>
                  </a:outerShdw>
                </a:effectLst>
              </a:rPr>
              <a:t>, </a:t>
            </a:r>
            <a:endParaRPr lang="en-US" sz="4800" b="1" i="1" spc="600" dirty="0" smtClean="0">
              <a:solidFill>
                <a:srgbClr val="002060"/>
              </a:solidFill>
              <a:effectLst>
                <a:outerShdw blurRad="38100" dist="38100" dir="2700000" algn="tl">
                  <a:srgbClr val="000000">
                    <a:alpha val="43137"/>
                  </a:srgbClr>
                </a:outerShdw>
              </a:effectLst>
            </a:endParaRPr>
          </a:p>
          <a:p>
            <a:pPr marL="0" indent="0">
              <a:buNone/>
            </a:pPr>
            <a:r>
              <a:rPr lang="en-US" sz="4800" b="1" i="1" spc="600" dirty="0" smtClean="0">
                <a:solidFill>
                  <a:srgbClr val="002060"/>
                </a:solidFill>
                <a:effectLst>
                  <a:outerShdw blurRad="38100" dist="38100" dir="2700000" algn="tl">
                    <a:srgbClr val="000000">
                      <a:alpha val="43137"/>
                    </a:srgbClr>
                  </a:outerShdw>
                </a:effectLst>
              </a:rPr>
              <a:t>		</a:t>
            </a:r>
            <a:r>
              <a:rPr lang="ru-RU" sz="4800" b="1" i="1" spc="600" dirty="0" smtClean="0">
                <a:solidFill>
                  <a:srgbClr val="002060"/>
                </a:solidFill>
                <a:effectLst>
                  <a:outerShdw blurRad="38100" dist="38100" dir="2700000" algn="tl">
                    <a:srgbClr val="000000">
                      <a:alpha val="43137"/>
                    </a:srgbClr>
                  </a:outerShdw>
                </a:effectLst>
              </a:rPr>
              <a:t>        делать</a:t>
            </a:r>
            <a:r>
              <a:rPr lang="ru-RU" sz="4800" b="1" i="1" spc="600" dirty="0">
                <a:solidFill>
                  <a:srgbClr val="002060"/>
                </a:solidFill>
                <a:effectLst>
                  <a:outerShdw blurRad="38100" dist="38100" dir="2700000" algn="tl">
                    <a:srgbClr val="000000">
                      <a:alpha val="43137"/>
                    </a:srgbClr>
                  </a:outerShdw>
                </a:effectLst>
              </a:rPr>
              <a:t>, </a:t>
            </a:r>
            <a:r>
              <a:rPr lang="en-US" sz="4800" b="1" i="1" spc="600" dirty="0" smtClean="0">
                <a:solidFill>
                  <a:srgbClr val="002060"/>
                </a:solidFill>
                <a:effectLst>
                  <a:outerShdw blurRad="38100" dist="38100" dir="2700000" algn="tl">
                    <a:srgbClr val="000000">
                      <a:alpha val="43137"/>
                    </a:srgbClr>
                  </a:outerShdw>
                </a:effectLst>
              </a:rPr>
              <a:t>						</a:t>
            </a:r>
            <a:r>
              <a:rPr lang="ru-RU" sz="4800" b="1" i="1" spc="600" dirty="0" smtClean="0">
                <a:solidFill>
                  <a:srgbClr val="002060"/>
                </a:solidFill>
                <a:effectLst>
                  <a:outerShdw blurRad="38100" dist="38100" dir="2700000" algn="tl">
                    <a:srgbClr val="000000">
                      <a:alpha val="43137"/>
                    </a:srgbClr>
                  </a:outerShdw>
                </a:effectLst>
              </a:rPr>
              <a:t>     побеждать!</a:t>
            </a:r>
            <a:endParaRPr lang="ru-RU" sz="4800" b="1" i="1" spc="600" dirty="0">
              <a:solidFill>
                <a:srgbClr val="002060"/>
              </a:solidFill>
              <a:effectLst>
                <a:outerShdw blurRad="38100" dist="38100" dir="2700000" algn="tl">
                  <a:srgbClr val="000000">
                    <a:alpha val="43137"/>
                  </a:srgbClr>
                </a:outerShdw>
              </a:effectLst>
            </a:endParaRPr>
          </a:p>
          <a:p>
            <a:pPr algn="ctr"/>
            <a:endParaRPr lang="ru-RU" sz="3600"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EC5C1692-E723-4BBA-823D-87CDCA2BAF5D}" type="slidenum">
              <a:rPr lang="be-BY" smtClean="0">
                <a:solidFill>
                  <a:srgbClr val="4E5B6F">
                    <a:shade val="90000"/>
                  </a:srgbClr>
                </a:solidFill>
              </a:rPr>
              <a:pPr/>
              <a:t>2</a:t>
            </a:fld>
            <a:endParaRPr lang="be-BY">
              <a:solidFill>
                <a:srgbClr val="4E5B6F">
                  <a:shade val="90000"/>
                </a:srgbClr>
              </a:solidFill>
            </a:endParaRPr>
          </a:p>
        </p:txBody>
      </p:sp>
      <p:sp>
        <p:nvSpPr>
          <p:cNvPr id="5" name="Объект 2"/>
          <p:cNvSpPr txBox="1">
            <a:spLocks/>
          </p:cNvSpPr>
          <p:nvPr/>
        </p:nvSpPr>
        <p:spPr>
          <a:xfrm>
            <a:off x="2915816" y="0"/>
            <a:ext cx="2786050" cy="785794"/>
          </a:xfrm>
          <a:prstGeom prst="rect">
            <a:avLst/>
          </a:prstGeom>
        </p:spPr>
        <p:style>
          <a:lnRef idx="1">
            <a:schemeClr val="accent2"/>
          </a:lnRef>
          <a:fillRef idx="2">
            <a:schemeClr val="accent2"/>
          </a:fillRef>
          <a:effectRef idx="1">
            <a:schemeClr val="accent2"/>
          </a:effectRef>
          <a:fontRef idx="minor">
            <a:schemeClr val="dk1"/>
          </a:fontRef>
        </p:style>
        <p:txBody>
          <a:bodyPr vert="horz">
            <a:normAutofit fontScale="70000" lnSpcReduction="20000"/>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ru-RU" sz="8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n-lt"/>
                <a:ea typeface="+mn-ea"/>
                <a:cs typeface="+mn-cs"/>
              </a:rPr>
              <a:t>2017</a:t>
            </a:r>
            <a:r>
              <a:rPr kumimoji="0" lang="en-US" sz="8000" b="0"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 </a:t>
            </a:r>
            <a:r>
              <a:rPr kumimoji="0" lang="ru-RU" sz="72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n-lt"/>
                <a:ea typeface="+mn-ea"/>
                <a:cs typeface="+mn-cs"/>
              </a:rPr>
              <a:t>год</a:t>
            </a:r>
            <a:endParaRPr kumimoji="0" lang="ru-RU" sz="7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n-lt"/>
              <a:ea typeface="+mn-ea"/>
              <a:cs typeface="+mn-cs"/>
            </a:endParaRPr>
          </a:p>
        </p:txBody>
      </p:sp>
    </p:spTree>
    <p:extLst>
      <p:ext uri="{BB962C8B-B14F-4D97-AF65-F5344CB8AC3E}">
        <p14:creationId xmlns:p14="http://schemas.microsoft.com/office/powerpoint/2010/main" val="248277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9592" y="188640"/>
            <a:ext cx="8208912" cy="1200329"/>
          </a:xfrm>
          <a:prstGeom prst="rect">
            <a:avLst/>
          </a:prstGeom>
        </p:spPr>
        <p:txBody>
          <a:bodyPr wrap="square">
            <a:spAutoFit/>
          </a:bodyPr>
          <a:lstStyle/>
          <a:p>
            <a:r>
              <a:rPr lang="en-US" b="1" dirty="0">
                <a:solidFill>
                  <a:srgbClr val="C00000"/>
                </a:solidFill>
              </a:rPr>
              <a:t>I</a:t>
            </a:r>
            <a:r>
              <a:rPr lang="ru-RU" b="1" dirty="0">
                <a:solidFill>
                  <a:srgbClr val="C00000"/>
                </a:solidFill>
              </a:rPr>
              <a:t>Х</a:t>
            </a:r>
            <a:r>
              <a:rPr lang="be-BY" b="1" dirty="0">
                <a:solidFill>
                  <a:srgbClr val="C00000"/>
                </a:solidFill>
              </a:rPr>
              <a:t> Международный чемпионат “Молодежь и предпринимательство”</a:t>
            </a:r>
            <a:r>
              <a:rPr lang="ru-RU" dirty="0">
                <a:solidFill>
                  <a:srgbClr val="C00000"/>
                </a:solidFill>
              </a:rPr>
              <a:t> </a:t>
            </a:r>
            <a:r>
              <a:rPr lang="ru-RU" dirty="0"/>
              <a:t>(17-19 мая, г. </a:t>
            </a:r>
            <a:r>
              <a:rPr lang="ru-RU" dirty="0" smtClean="0"/>
              <a:t>Гомель), в </a:t>
            </a:r>
            <a:r>
              <a:rPr lang="ru-RU" dirty="0"/>
              <a:t>рамках Государственной программы «Малое и среднее предпринимательство в Республике Беларусь на 2015-2020 годы</a:t>
            </a:r>
            <a:r>
              <a:rPr lang="ru-RU" dirty="0" smtClean="0"/>
              <a:t>». Участвовали </a:t>
            </a:r>
            <a:r>
              <a:rPr lang="ru-RU" dirty="0"/>
              <a:t>команды из университетов Беларуси, России, Казахстана, Украины</a:t>
            </a:r>
          </a:p>
        </p:txBody>
      </p:sp>
      <p:sp>
        <p:nvSpPr>
          <p:cNvPr id="6" name="Прямоугольник 5"/>
          <p:cNvSpPr/>
          <p:nvPr/>
        </p:nvSpPr>
        <p:spPr>
          <a:xfrm>
            <a:off x="1696924" y="6306644"/>
            <a:ext cx="7380312" cy="646331"/>
          </a:xfrm>
          <a:prstGeom prst="rect">
            <a:avLst/>
          </a:prstGeom>
        </p:spPr>
        <p:txBody>
          <a:bodyPr wrap="square">
            <a:spAutoFit/>
          </a:bodyPr>
          <a:lstStyle/>
          <a:p>
            <a:r>
              <a:rPr lang="ru-RU" b="1" dirty="0" smtClean="0">
                <a:solidFill>
                  <a:schemeClr val="tx2">
                    <a:lumMod val="50000"/>
                  </a:schemeClr>
                </a:solidFill>
              </a:rPr>
              <a:t>Результат: </a:t>
            </a:r>
            <a:r>
              <a:rPr lang="ru-RU" b="1" smtClean="0">
                <a:solidFill>
                  <a:schemeClr val="tx2">
                    <a:lumMod val="50000"/>
                  </a:schemeClr>
                </a:solidFill>
              </a:rPr>
              <a:t>Диплом – «За </a:t>
            </a:r>
            <a:r>
              <a:rPr lang="ru-RU" b="1" dirty="0">
                <a:solidFill>
                  <a:schemeClr val="tx2">
                    <a:lumMod val="50000"/>
                  </a:schemeClr>
                </a:solidFill>
              </a:rPr>
              <a:t>лучший </a:t>
            </a:r>
            <a:r>
              <a:rPr lang="ru-RU" b="1">
                <a:solidFill>
                  <a:schemeClr val="tx2">
                    <a:lumMod val="50000"/>
                  </a:schemeClr>
                </a:solidFill>
              </a:rPr>
              <a:t>инновационный </a:t>
            </a:r>
            <a:r>
              <a:rPr lang="ru-RU" b="1" smtClean="0">
                <a:solidFill>
                  <a:schemeClr val="tx2">
                    <a:lumMod val="50000"/>
                  </a:schemeClr>
                </a:solidFill>
              </a:rPr>
              <a:t>проект»</a:t>
            </a:r>
          </a:p>
          <a:p>
            <a:endParaRPr lang="ru-RU" b="1" dirty="0" smtClean="0">
              <a:solidFill>
                <a:schemeClr val="tx2">
                  <a:lumMod val="50000"/>
                </a:schemeClr>
              </a:solidFill>
            </a:endParaRPr>
          </a:p>
        </p:txBody>
      </p:sp>
      <p:pic>
        <p:nvPicPr>
          <p:cNvPr id="1028" name="Picture 4" descr="https://cloclo42.datacloudmail.ru/weblink/thumb/xw1/6uvY/nyYeE6T9h/00%20%D0%9A%D0%BE%D0%BC%D0%B0%D0%BD%D0%B4%D1%8B-%D1%83%D1%87%D0%B0%D1%81%D1%82%D0%BD%D0%B8%D1%86%D1%8B/DSC_0501%20%282%29.jpg?x-email=klmam85%40mail.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88970"/>
            <a:ext cx="7272808" cy="470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2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9592" y="188640"/>
            <a:ext cx="8208912" cy="646331"/>
          </a:xfrm>
          <a:prstGeom prst="rect">
            <a:avLst/>
          </a:prstGeom>
        </p:spPr>
        <p:txBody>
          <a:bodyPr wrap="square">
            <a:spAutoFit/>
          </a:bodyPr>
          <a:lstStyle/>
          <a:p>
            <a:pPr algn="ctr"/>
            <a:r>
              <a:rPr lang="en-US" b="1" dirty="0">
                <a:solidFill>
                  <a:srgbClr val="C00000"/>
                </a:solidFill>
              </a:rPr>
              <a:t>X</a:t>
            </a:r>
            <a:r>
              <a:rPr lang="ru-RU" b="1" dirty="0">
                <a:solidFill>
                  <a:srgbClr val="C00000"/>
                </a:solidFill>
              </a:rPr>
              <a:t> Международный студенческий коммуникационный форум PR-</a:t>
            </a:r>
            <a:r>
              <a:rPr lang="ru-RU" b="1" dirty="0" err="1">
                <a:solidFill>
                  <a:srgbClr val="C00000"/>
                </a:solidFill>
              </a:rPr>
              <a:t>кветка</a:t>
            </a:r>
            <a:r>
              <a:rPr lang="ru-RU" b="1" dirty="0">
                <a:solidFill>
                  <a:srgbClr val="C00000"/>
                </a:solidFill>
              </a:rPr>
              <a:t>, </a:t>
            </a:r>
            <a:endParaRPr lang="en-US" b="1" dirty="0" smtClean="0">
              <a:solidFill>
                <a:srgbClr val="C00000"/>
              </a:solidFill>
            </a:endParaRPr>
          </a:p>
          <a:p>
            <a:pPr algn="ctr"/>
            <a:r>
              <a:rPr lang="ru-RU" b="1" dirty="0" smtClean="0">
                <a:solidFill>
                  <a:srgbClr val="C00000"/>
                </a:solidFill>
              </a:rPr>
              <a:t>апрель 2017 , Минск</a:t>
            </a:r>
            <a:endParaRPr lang="ru-RU" dirty="0">
              <a:solidFill>
                <a:srgbClr val="C00000"/>
              </a:solidFill>
            </a:endParaRPr>
          </a:p>
        </p:txBody>
      </p:sp>
      <p:sp>
        <p:nvSpPr>
          <p:cNvPr id="6" name="Прямоугольник 5"/>
          <p:cNvSpPr/>
          <p:nvPr/>
        </p:nvSpPr>
        <p:spPr>
          <a:xfrm>
            <a:off x="1696924" y="6306644"/>
            <a:ext cx="7380312" cy="369332"/>
          </a:xfrm>
          <a:prstGeom prst="rect">
            <a:avLst/>
          </a:prstGeom>
        </p:spPr>
        <p:txBody>
          <a:bodyPr wrap="square">
            <a:spAutoFit/>
          </a:bodyPr>
          <a:lstStyle/>
          <a:p>
            <a:r>
              <a:rPr lang="ru-RU" b="1" dirty="0" smtClean="0">
                <a:solidFill>
                  <a:schemeClr val="tx2">
                    <a:lumMod val="50000"/>
                  </a:schemeClr>
                </a:solidFill>
              </a:rPr>
              <a:t>Сертификаты участников</a:t>
            </a:r>
          </a:p>
        </p:txBody>
      </p:sp>
      <p:sp>
        <p:nvSpPr>
          <p:cNvPr id="2" name="Прямоугольник 1"/>
          <p:cNvSpPr/>
          <p:nvPr/>
        </p:nvSpPr>
        <p:spPr>
          <a:xfrm>
            <a:off x="1187624" y="1720840"/>
            <a:ext cx="7776864" cy="2031325"/>
          </a:xfrm>
          <a:prstGeom prst="rect">
            <a:avLst/>
          </a:prstGeom>
        </p:spPr>
        <p:txBody>
          <a:bodyPr wrap="square">
            <a:spAutoFit/>
          </a:bodyPr>
          <a:lstStyle/>
          <a:p>
            <a:pPr lvl="0"/>
            <a:r>
              <a:rPr lang="be-BY" dirty="0">
                <a:solidFill>
                  <a:schemeClr val="accent1">
                    <a:lumMod val="50000"/>
                  </a:schemeClr>
                </a:solidFill>
              </a:rPr>
              <a:t>«Viva </a:t>
            </a:r>
            <a:r>
              <a:rPr lang="be-BY" dirty="0" smtClean="0">
                <a:solidFill>
                  <a:schemeClr val="accent1">
                    <a:lumMod val="50000"/>
                  </a:schemeClr>
                </a:solidFill>
              </a:rPr>
              <a:t>Kandinsky», </a:t>
            </a:r>
            <a:r>
              <a:rPr lang="be-BY" dirty="0" smtClean="0"/>
              <a:t>Чалей </a:t>
            </a:r>
            <a:r>
              <a:rPr lang="be-BY" dirty="0"/>
              <a:t>Д.С., Рудая Ю.В., Кузьмич Д.А., Винокурова Е.С.</a:t>
            </a:r>
            <a:endParaRPr lang="ru-RU" dirty="0"/>
          </a:p>
          <a:p>
            <a:pPr lvl="0"/>
            <a:r>
              <a:rPr lang="be-BY" dirty="0" smtClean="0">
                <a:solidFill>
                  <a:schemeClr val="accent1">
                    <a:lumMod val="50000"/>
                  </a:schemeClr>
                </a:solidFill>
              </a:rPr>
              <a:t>«</a:t>
            </a:r>
            <a:r>
              <a:rPr lang="be-BY" dirty="0">
                <a:solidFill>
                  <a:schemeClr val="accent1">
                    <a:lumMod val="50000"/>
                  </a:schemeClr>
                </a:solidFill>
              </a:rPr>
              <a:t>Разработка технологии формования нановолокон для раневых покрытий из растворов хитозана</a:t>
            </a:r>
            <a:r>
              <a:rPr lang="be-BY" dirty="0" smtClean="0">
                <a:solidFill>
                  <a:schemeClr val="accent1">
                    <a:lumMod val="50000"/>
                  </a:schemeClr>
                </a:solidFill>
              </a:rPr>
              <a:t>»,</a:t>
            </a:r>
            <a:r>
              <a:rPr lang="be-BY" dirty="0" smtClean="0"/>
              <a:t> </a:t>
            </a:r>
            <a:r>
              <a:rPr lang="be-BY" dirty="0"/>
              <a:t>Михалькевич К. А., Смирнова В. С., Устимчук Е. И., Дикевич О. О., Аринович Е. А.</a:t>
            </a:r>
            <a:endParaRPr lang="ru-RU" dirty="0"/>
          </a:p>
          <a:p>
            <a:pPr lvl="0"/>
            <a:r>
              <a:rPr lang="be-BY" dirty="0">
                <a:solidFill>
                  <a:schemeClr val="accent1">
                    <a:lumMod val="50000"/>
                  </a:schemeClr>
                </a:solidFill>
              </a:rPr>
              <a:t>"Продвижение низкотемпературного способа производства красных железооксидных </a:t>
            </a:r>
            <a:r>
              <a:rPr lang="be-BY" dirty="0" smtClean="0">
                <a:solidFill>
                  <a:schemeClr val="accent1">
                    <a:lumMod val="50000"/>
                  </a:schemeClr>
                </a:solidFill>
              </a:rPr>
              <a:t>пигментов-наполнителей«, </a:t>
            </a:r>
            <a:r>
              <a:rPr lang="be-BY" dirty="0"/>
              <a:t>Веко А. А., Звертовский А. А., Матусенко М.О., Черепова А. В.</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76782"/>
            <a:ext cx="320990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4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9592" y="188640"/>
            <a:ext cx="8208912" cy="369332"/>
          </a:xfrm>
          <a:prstGeom prst="rect">
            <a:avLst/>
          </a:prstGeom>
        </p:spPr>
        <p:txBody>
          <a:bodyPr wrap="square">
            <a:spAutoFit/>
          </a:bodyPr>
          <a:lstStyle/>
          <a:p>
            <a:r>
              <a:rPr lang="en-US" b="1" dirty="0" smtClean="0">
                <a:solidFill>
                  <a:srgbClr val="C00000"/>
                </a:solidFill>
              </a:rPr>
              <a:t>II</a:t>
            </a:r>
            <a:r>
              <a:rPr lang="ru-RU" b="1" dirty="0" smtClean="0">
                <a:solidFill>
                  <a:srgbClr val="C00000"/>
                </a:solidFill>
              </a:rPr>
              <a:t> Республиканский конкурс инновационных проектов </a:t>
            </a:r>
            <a:r>
              <a:rPr lang="en-US" b="1" dirty="0" smtClean="0">
                <a:solidFill>
                  <a:srgbClr val="C00000"/>
                </a:solidFill>
              </a:rPr>
              <a:t>InPRO</a:t>
            </a:r>
            <a:r>
              <a:rPr lang="ru-RU" b="1" dirty="0" smtClean="0">
                <a:solidFill>
                  <a:srgbClr val="C00000"/>
                </a:solidFill>
              </a:rPr>
              <a:t>, 20.10.2017, БГТУ</a:t>
            </a:r>
            <a:endParaRPr lang="ru-RU" dirty="0" smtClean="0">
              <a:solidFill>
                <a:srgbClr val="C00000"/>
              </a:solidFill>
            </a:endParaRPr>
          </a:p>
        </p:txBody>
      </p:sp>
      <p:sp>
        <p:nvSpPr>
          <p:cNvPr id="2" name="Прямоугольник 1"/>
          <p:cNvSpPr/>
          <p:nvPr/>
        </p:nvSpPr>
        <p:spPr>
          <a:xfrm>
            <a:off x="683568" y="908720"/>
            <a:ext cx="7776864" cy="5078313"/>
          </a:xfrm>
          <a:prstGeom prst="rect">
            <a:avLst/>
          </a:prstGeom>
        </p:spPr>
        <p:txBody>
          <a:bodyPr wrap="square">
            <a:spAutoFit/>
          </a:bodyPr>
          <a:lstStyle/>
          <a:p>
            <a:r>
              <a:rPr lang="ru-RU" b="1" dirty="0">
                <a:solidFill>
                  <a:srgbClr val="002060"/>
                </a:solidFill>
              </a:rPr>
              <a:t>Диплом</a:t>
            </a:r>
            <a:r>
              <a:rPr lang="ru-RU" dirty="0">
                <a:solidFill>
                  <a:srgbClr val="002060"/>
                </a:solidFill>
              </a:rPr>
              <a:t> 1 место «Продвижение вспененных теплоизоляционных материалов»</a:t>
            </a:r>
            <a:r>
              <a:rPr lang="ru-RU" dirty="0"/>
              <a:t> (Веко А.А., </a:t>
            </a:r>
            <a:r>
              <a:rPr lang="ru-RU" dirty="0" err="1"/>
              <a:t>Боталко</a:t>
            </a:r>
            <a:r>
              <a:rPr lang="ru-RU" dirty="0"/>
              <a:t> О.В., </a:t>
            </a:r>
            <a:r>
              <a:rPr lang="ru-RU" dirty="0" err="1"/>
              <a:t>Ляшук</a:t>
            </a:r>
            <a:r>
              <a:rPr lang="ru-RU" dirty="0"/>
              <a:t> Л.В., </a:t>
            </a:r>
            <a:r>
              <a:rPr lang="ru-RU" dirty="0" err="1"/>
              <a:t>Звертовский</a:t>
            </a:r>
            <a:r>
              <a:rPr lang="ru-RU" dirty="0"/>
              <a:t> А.А., </a:t>
            </a:r>
            <a:r>
              <a:rPr lang="ru-RU" dirty="0" err="1"/>
              <a:t>Жих</a:t>
            </a:r>
            <a:r>
              <a:rPr lang="ru-RU" dirty="0"/>
              <a:t> Б.П. - БГТУ)</a:t>
            </a:r>
          </a:p>
          <a:p>
            <a:r>
              <a:rPr lang="ru-RU" b="1" dirty="0">
                <a:solidFill>
                  <a:srgbClr val="002060"/>
                </a:solidFill>
              </a:rPr>
              <a:t>Диплом</a:t>
            </a:r>
            <a:r>
              <a:rPr lang="ru-RU" dirty="0">
                <a:solidFill>
                  <a:srgbClr val="002060"/>
                </a:solidFill>
              </a:rPr>
              <a:t> 2 место «Антибактериальное композиционное покрытие» </a:t>
            </a:r>
            <a:r>
              <a:rPr lang="ru-RU" dirty="0"/>
              <a:t>(</a:t>
            </a:r>
            <a:r>
              <a:rPr lang="ru-RU" dirty="0" err="1"/>
              <a:t>Михалькевич</a:t>
            </a:r>
            <a:r>
              <a:rPr lang="ru-RU" dirty="0"/>
              <a:t> К.А., Смирнова В.С., Муха А.А., </a:t>
            </a:r>
            <a:r>
              <a:rPr lang="ru-RU" dirty="0" err="1"/>
              <a:t>Бондарук</a:t>
            </a:r>
            <a:r>
              <a:rPr lang="ru-RU" dirty="0"/>
              <a:t> М.Г., Пянко А.В. - БГТУ)</a:t>
            </a:r>
          </a:p>
          <a:p>
            <a:r>
              <a:rPr lang="ru-RU" b="1" dirty="0">
                <a:solidFill>
                  <a:srgbClr val="002060"/>
                </a:solidFill>
              </a:rPr>
              <a:t>Диплом</a:t>
            </a:r>
            <a:r>
              <a:rPr lang="ru-RU" dirty="0">
                <a:solidFill>
                  <a:srgbClr val="002060"/>
                </a:solidFill>
              </a:rPr>
              <a:t> 3 место</a:t>
            </a:r>
            <a:r>
              <a:rPr lang="ru-RU" dirty="0"/>
              <a:t> </a:t>
            </a:r>
            <a:r>
              <a:rPr lang="ru-RU" dirty="0">
                <a:solidFill>
                  <a:srgbClr val="002060"/>
                </a:solidFill>
              </a:rPr>
              <a:t>«Идея производства детской модульной мебели</a:t>
            </a:r>
            <a:r>
              <a:rPr lang="ru-RU" dirty="0"/>
              <a:t>» (</a:t>
            </a:r>
            <a:r>
              <a:rPr lang="ru-RU" dirty="0" err="1"/>
              <a:t>Чалей</a:t>
            </a:r>
            <a:r>
              <a:rPr lang="ru-RU" dirty="0"/>
              <a:t> Д.С., Рудая Ю.В., </a:t>
            </a:r>
            <a:r>
              <a:rPr lang="ru-RU" dirty="0" err="1"/>
              <a:t>Винокурова</a:t>
            </a:r>
            <a:r>
              <a:rPr lang="ru-RU" dirty="0"/>
              <a:t> Е.С., </a:t>
            </a:r>
            <a:r>
              <a:rPr lang="ru-RU" dirty="0" err="1"/>
              <a:t>Французова</a:t>
            </a:r>
            <a:r>
              <a:rPr lang="ru-RU" dirty="0"/>
              <a:t> А.М., Карпухина А.А. - БГТУ)</a:t>
            </a:r>
          </a:p>
          <a:p>
            <a:r>
              <a:rPr lang="ru-RU" b="1" dirty="0"/>
              <a:t>Сертификат</a:t>
            </a:r>
            <a:r>
              <a:rPr lang="ru-RU" dirty="0"/>
              <a:t> участника </a:t>
            </a:r>
            <a:r>
              <a:rPr lang="ru-RU" dirty="0">
                <a:solidFill>
                  <a:srgbClr val="002060"/>
                </a:solidFill>
              </a:rPr>
              <a:t>«Технология производства микросфер, на основе </a:t>
            </a:r>
            <a:r>
              <a:rPr lang="ru-RU" dirty="0" err="1">
                <a:solidFill>
                  <a:srgbClr val="002060"/>
                </a:solidFill>
              </a:rPr>
              <a:t>геополимеров</a:t>
            </a:r>
            <a:r>
              <a:rPr lang="ru-RU" dirty="0">
                <a:solidFill>
                  <a:srgbClr val="002060"/>
                </a:solidFill>
              </a:rPr>
              <a:t>»</a:t>
            </a:r>
            <a:r>
              <a:rPr lang="ru-RU" dirty="0"/>
              <a:t> (Павлович Е.О., Лебедева Н.О., </a:t>
            </a:r>
            <a:r>
              <a:rPr lang="ru-RU" dirty="0" err="1"/>
              <a:t>Протосовицкая</a:t>
            </a:r>
            <a:r>
              <a:rPr lang="ru-RU" dirty="0"/>
              <a:t> А., Царь К., Кулеш И., Ленская В.)</a:t>
            </a:r>
          </a:p>
          <a:p>
            <a:r>
              <a:rPr lang="ru-RU" b="1" dirty="0"/>
              <a:t>Сертификат</a:t>
            </a:r>
            <a:r>
              <a:rPr lang="ru-RU" dirty="0"/>
              <a:t> участника </a:t>
            </a:r>
            <a:r>
              <a:rPr lang="ru-RU" dirty="0">
                <a:solidFill>
                  <a:srgbClr val="002060"/>
                </a:solidFill>
              </a:rPr>
              <a:t>«</a:t>
            </a:r>
            <a:r>
              <a:rPr lang="ru-RU" dirty="0" err="1">
                <a:solidFill>
                  <a:srgbClr val="002060"/>
                </a:solidFill>
              </a:rPr>
              <a:t>Мультинаправленный</a:t>
            </a:r>
            <a:r>
              <a:rPr lang="ru-RU" dirty="0">
                <a:solidFill>
                  <a:srgbClr val="002060"/>
                </a:solidFill>
              </a:rPr>
              <a:t> туристический комплекс «СПЛОТКА»</a:t>
            </a:r>
            <a:r>
              <a:rPr lang="ru-RU" dirty="0"/>
              <a:t> (проект продвижения Ивановского района Брестской области)» (Кузьмич Д.А., </a:t>
            </a:r>
            <a:r>
              <a:rPr lang="ru-RU" dirty="0" err="1"/>
              <a:t>Макрецкая</a:t>
            </a:r>
            <a:r>
              <a:rPr lang="ru-RU" dirty="0"/>
              <a:t> Ю., Астапенко В., Мороз К., Федько О.)</a:t>
            </a:r>
          </a:p>
          <a:p>
            <a:r>
              <a:rPr lang="ru-RU" b="1" dirty="0"/>
              <a:t>Сертификат</a:t>
            </a:r>
            <a:r>
              <a:rPr lang="ru-RU" dirty="0"/>
              <a:t> участника – </a:t>
            </a:r>
            <a:r>
              <a:rPr lang="ru-RU" dirty="0">
                <a:solidFill>
                  <a:srgbClr val="002060"/>
                </a:solidFill>
              </a:rPr>
              <a:t>«</a:t>
            </a:r>
            <a:r>
              <a:rPr lang="ru-RU" dirty="0" err="1">
                <a:solidFill>
                  <a:srgbClr val="002060"/>
                </a:solidFill>
              </a:rPr>
              <a:t>Youtour</a:t>
            </a:r>
            <a:r>
              <a:rPr lang="ru-RU" dirty="0">
                <a:solidFill>
                  <a:srgbClr val="002060"/>
                </a:solidFill>
              </a:rPr>
              <a:t>» </a:t>
            </a:r>
            <a:r>
              <a:rPr lang="ru-RU" dirty="0"/>
              <a:t>(Королев Сергей, Евдокимова Дарья, </a:t>
            </a:r>
            <a:r>
              <a:rPr lang="ru-RU" dirty="0" err="1"/>
              <a:t>Сакевич</a:t>
            </a:r>
            <a:r>
              <a:rPr lang="ru-RU" dirty="0"/>
              <a:t> Анастасия, </a:t>
            </a:r>
            <a:r>
              <a:rPr lang="ru-RU" dirty="0" err="1"/>
              <a:t>Богородецкая</a:t>
            </a:r>
            <a:r>
              <a:rPr lang="ru-RU" dirty="0"/>
              <a:t> А.)</a:t>
            </a:r>
          </a:p>
          <a:p>
            <a:r>
              <a:rPr lang="ru-RU" b="1" dirty="0"/>
              <a:t>Сертификат</a:t>
            </a:r>
            <a:r>
              <a:rPr lang="ru-RU" dirty="0"/>
              <a:t> участника </a:t>
            </a:r>
            <a:r>
              <a:rPr lang="ru-RU" dirty="0">
                <a:solidFill>
                  <a:srgbClr val="002060"/>
                </a:solidFill>
              </a:rPr>
              <a:t>«Развитие </a:t>
            </a:r>
            <a:r>
              <a:rPr lang="ru-RU" dirty="0" err="1">
                <a:solidFill>
                  <a:srgbClr val="002060"/>
                </a:solidFill>
              </a:rPr>
              <a:t>Лошицкого</a:t>
            </a:r>
            <a:r>
              <a:rPr lang="ru-RU" dirty="0">
                <a:solidFill>
                  <a:srgbClr val="002060"/>
                </a:solidFill>
              </a:rPr>
              <a:t> парка» </a:t>
            </a:r>
            <a:r>
              <a:rPr lang="ru-RU" dirty="0" err="1"/>
              <a:t>Матусенко</a:t>
            </a:r>
            <a:r>
              <a:rPr lang="ru-RU" dirty="0"/>
              <a:t> М., </a:t>
            </a:r>
            <a:r>
              <a:rPr lang="ru-RU" dirty="0" err="1"/>
              <a:t>Клюкач</a:t>
            </a:r>
            <a:r>
              <a:rPr lang="ru-RU" dirty="0"/>
              <a:t> В. Р., </a:t>
            </a:r>
            <a:r>
              <a:rPr lang="ru-RU" dirty="0" err="1"/>
              <a:t>Лукашик</a:t>
            </a:r>
            <a:r>
              <a:rPr lang="ru-RU" dirty="0"/>
              <a:t> Е. Г.</a:t>
            </a:r>
          </a:p>
        </p:txBody>
      </p:sp>
    </p:spTree>
    <p:extLst>
      <p:ext uri="{BB962C8B-B14F-4D97-AF65-F5344CB8AC3E}">
        <p14:creationId xmlns:p14="http://schemas.microsoft.com/office/powerpoint/2010/main" val="135791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9592" y="188640"/>
            <a:ext cx="8208912" cy="369332"/>
          </a:xfrm>
          <a:prstGeom prst="rect">
            <a:avLst/>
          </a:prstGeom>
        </p:spPr>
        <p:txBody>
          <a:bodyPr wrap="square">
            <a:spAutoFit/>
          </a:bodyPr>
          <a:lstStyle/>
          <a:p>
            <a:r>
              <a:rPr lang="en-US" b="1" dirty="0" smtClean="0">
                <a:solidFill>
                  <a:srgbClr val="C00000"/>
                </a:solidFill>
              </a:rPr>
              <a:t>II</a:t>
            </a:r>
            <a:r>
              <a:rPr lang="ru-RU" b="1" dirty="0" smtClean="0">
                <a:solidFill>
                  <a:srgbClr val="C00000"/>
                </a:solidFill>
              </a:rPr>
              <a:t> Республиканский конкурс инновационных проектов </a:t>
            </a:r>
            <a:r>
              <a:rPr lang="en-US" b="1" dirty="0" smtClean="0">
                <a:solidFill>
                  <a:srgbClr val="C00000"/>
                </a:solidFill>
              </a:rPr>
              <a:t>InPRO</a:t>
            </a:r>
            <a:r>
              <a:rPr lang="ru-RU" b="1" dirty="0" smtClean="0">
                <a:solidFill>
                  <a:srgbClr val="C00000"/>
                </a:solidFill>
              </a:rPr>
              <a:t>, 20.10.2017, БГТУ</a:t>
            </a:r>
            <a:endParaRPr lang="ru-RU" dirty="0" smtClean="0">
              <a:solidFill>
                <a:srgbClr val="C00000"/>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4" y="724522"/>
            <a:ext cx="2522964" cy="168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0086" y="2974384"/>
            <a:ext cx="2555206" cy="170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689" y="4661151"/>
            <a:ext cx="3312368" cy="220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287" y="594897"/>
            <a:ext cx="2807234" cy="187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628013"/>
            <a:ext cx="3455306" cy="230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63" y="4169702"/>
            <a:ext cx="4032448" cy="268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5278" y="2406497"/>
            <a:ext cx="2644808" cy="176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9598" y="2931550"/>
            <a:ext cx="2594402" cy="172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16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188640"/>
            <a:ext cx="8640960" cy="646331"/>
          </a:xfrm>
          <a:prstGeom prst="rect">
            <a:avLst/>
          </a:prstGeom>
        </p:spPr>
        <p:txBody>
          <a:bodyPr wrap="square">
            <a:spAutoFit/>
          </a:bodyPr>
          <a:lstStyle/>
          <a:p>
            <a:r>
              <a:rPr lang="ru-RU" b="1" dirty="0" smtClean="0">
                <a:solidFill>
                  <a:srgbClr val="C00000"/>
                </a:solidFill>
              </a:rPr>
              <a:t>Республиканский </a:t>
            </a:r>
            <a:r>
              <a:rPr lang="ru-RU" b="1" dirty="0">
                <a:solidFill>
                  <a:srgbClr val="C00000"/>
                </a:solidFill>
              </a:rPr>
              <a:t>молодежный конкурс «100 идей для Беларуси</a:t>
            </a:r>
            <a:r>
              <a:rPr lang="ru-RU" b="1" dirty="0" smtClean="0">
                <a:solidFill>
                  <a:srgbClr val="C00000"/>
                </a:solidFill>
              </a:rPr>
              <a:t>»,  </a:t>
            </a:r>
            <a:r>
              <a:rPr lang="ru-RU" b="1" dirty="0">
                <a:solidFill>
                  <a:srgbClr val="C00000"/>
                </a:solidFill>
              </a:rPr>
              <a:t>Отборочный тур, 24.11.2017</a:t>
            </a:r>
            <a:endParaRPr lang="ru-RU" dirty="0" smtClean="0">
              <a:solidFill>
                <a:srgbClr val="C00000"/>
              </a:solidFill>
            </a:endParaRPr>
          </a:p>
        </p:txBody>
      </p:sp>
      <p:sp>
        <p:nvSpPr>
          <p:cNvPr id="3" name="Прямоугольник 2"/>
          <p:cNvSpPr/>
          <p:nvPr/>
        </p:nvSpPr>
        <p:spPr>
          <a:xfrm>
            <a:off x="735814" y="845120"/>
            <a:ext cx="7776864" cy="646331"/>
          </a:xfrm>
          <a:prstGeom prst="rect">
            <a:avLst/>
          </a:prstGeom>
        </p:spPr>
        <p:txBody>
          <a:bodyPr wrap="square">
            <a:spAutoFit/>
          </a:bodyPr>
          <a:lstStyle/>
          <a:p>
            <a:r>
              <a:rPr lang="ru-RU" dirty="0">
                <a:solidFill>
                  <a:srgbClr val="002060"/>
                </a:solidFill>
              </a:rPr>
              <a:t>«Идея производства детской модульной мебели» </a:t>
            </a:r>
            <a:r>
              <a:rPr lang="ru-RU" dirty="0" err="1"/>
              <a:t>Чалей</a:t>
            </a:r>
            <a:r>
              <a:rPr lang="ru-RU" dirty="0"/>
              <a:t> Д.С., Рудая Ю.В., </a:t>
            </a:r>
            <a:r>
              <a:rPr lang="ru-RU" dirty="0" err="1"/>
              <a:t>Винокурова</a:t>
            </a:r>
            <a:r>
              <a:rPr lang="ru-RU" dirty="0"/>
              <a:t> Е.С., </a:t>
            </a:r>
            <a:r>
              <a:rPr lang="ru-RU" dirty="0" err="1"/>
              <a:t>Французова</a:t>
            </a:r>
            <a:r>
              <a:rPr lang="ru-RU" dirty="0"/>
              <a:t> А.М., Карпухина А.А.</a:t>
            </a:r>
          </a:p>
        </p:txBody>
      </p:sp>
      <p:sp>
        <p:nvSpPr>
          <p:cNvPr id="4" name="Прямоугольник 3"/>
          <p:cNvSpPr/>
          <p:nvPr/>
        </p:nvSpPr>
        <p:spPr>
          <a:xfrm>
            <a:off x="467544" y="4797152"/>
            <a:ext cx="8568952" cy="1477328"/>
          </a:xfrm>
          <a:prstGeom prst="rect">
            <a:avLst/>
          </a:prstGeom>
        </p:spPr>
        <p:txBody>
          <a:bodyPr wrap="square">
            <a:spAutoFit/>
          </a:bodyPr>
          <a:lstStyle/>
          <a:p>
            <a:r>
              <a:rPr lang="ru-RU" b="1" dirty="0">
                <a:solidFill>
                  <a:srgbClr val="C00000"/>
                </a:solidFill>
              </a:rPr>
              <a:t>Открытый конкурс на разработку талисмана II Европейских игр 2019 года (Национальный олимпийский комитет Республики Беларусь, Министерство информации Республики Беларусь, фонд ”Дирекция II Европейских игр 2019 года“, Национальная государственная телерадиокомпания Республики Беларусь</a:t>
            </a:r>
            <a:r>
              <a:rPr lang="ru-RU" b="1" dirty="0" smtClean="0">
                <a:solidFill>
                  <a:srgbClr val="C00000"/>
                </a:solidFill>
              </a:rPr>
              <a:t>)</a:t>
            </a:r>
            <a:endParaRPr lang="ru-RU" b="1" dirty="0"/>
          </a:p>
          <a:p>
            <a:r>
              <a:rPr lang="ru-RU" dirty="0"/>
              <a:t>Подан </a:t>
            </a:r>
            <a:r>
              <a:rPr lang="ru-RU" dirty="0" smtClean="0"/>
              <a:t> </a:t>
            </a:r>
            <a:r>
              <a:rPr lang="ru-RU" dirty="0"/>
              <a:t>проект – </a:t>
            </a:r>
            <a:r>
              <a:rPr lang="ru-RU" dirty="0">
                <a:solidFill>
                  <a:srgbClr val="002060"/>
                </a:solidFill>
              </a:rPr>
              <a:t>«птица «Феникс</a:t>
            </a:r>
            <a:r>
              <a:rPr lang="ru-RU" dirty="0" smtClean="0">
                <a:solidFill>
                  <a:srgbClr val="002060"/>
                </a:solidFill>
              </a:rPr>
              <a:t>»</a:t>
            </a:r>
            <a:r>
              <a:rPr lang="ru-RU" dirty="0" smtClean="0"/>
              <a:t> </a:t>
            </a:r>
            <a:r>
              <a:rPr lang="ru-RU" dirty="0"/>
              <a:t>Автор Евдокимова Дарья (3 к. 4 гр.)</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02" y="1491451"/>
            <a:ext cx="3316074" cy="307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44" r="12568"/>
          <a:stretch/>
        </p:blipFill>
        <p:spPr bwMode="auto">
          <a:xfrm>
            <a:off x="4756049" y="1570291"/>
            <a:ext cx="3632204" cy="299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83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83568" y="332656"/>
            <a:ext cx="8280920" cy="923330"/>
          </a:xfrm>
          <a:prstGeom prst="rect">
            <a:avLst/>
          </a:prstGeom>
        </p:spPr>
        <p:txBody>
          <a:bodyPr wrap="square">
            <a:spAutoFit/>
          </a:bodyPr>
          <a:lstStyle/>
          <a:p>
            <a:r>
              <a:rPr lang="ru-RU" b="1" dirty="0">
                <a:solidFill>
                  <a:srgbClr val="C00000"/>
                </a:solidFill>
              </a:rPr>
              <a:t>Международный проект по маркетингу </a:t>
            </a:r>
            <a:r>
              <a:rPr lang="ru-RU" b="1" dirty="0" smtClean="0">
                <a:solidFill>
                  <a:srgbClr val="C00000"/>
                </a:solidFill>
              </a:rPr>
              <a:t>Marketorium-2017, г. Санкт-Петербург</a:t>
            </a:r>
            <a:endParaRPr lang="ru-RU" b="1" dirty="0">
              <a:solidFill>
                <a:srgbClr val="C00000"/>
              </a:solidFill>
            </a:endParaRPr>
          </a:p>
          <a:p>
            <a:r>
              <a:rPr lang="ru-RU" dirty="0" smtClean="0">
                <a:solidFill>
                  <a:srgbClr val="002060"/>
                </a:solidFill>
              </a:rPr>
              <a:t>Диплом </a:t>
            </a:r>
            <a:r>
              <a:rPr lang="ru-RU" dirty="0">
                <a:solidFill>
                  <a:srgbClr val="002060"/>
                </a:solidFill>
              </a:rPr>
              <a:t>в Номинации «Умение проще донести сложные решения</a:t>
            </a:r>
            <a:r>
              <a:rPr lang="ru-RU" dirty="0" smtClean="0">
                <a:solidFill>
                  <a:srgbClr val="002060"/>
                </a:solidFill>
              </a:rPr>
              <a:t>»</a:t>
            </a:r>
            <a:endParaRPr lang="ru-RU" dirty="0">
              <a:solidFill>
                <a:srgbClr val="002060"/>
              </a:solidFill>
            </a:endParaRPr>
          </a:p>
          <a:p>
            <a:r>
              <a:rPr lang="ru-RU" dirty="0" smtClean="0"/>
              <a:t>3 </a:t>
            </a:r>
            <a:r>
              <a:rPr lang="ru-RU" dirty="0"/>
              <a:t>сертификата слушателя осенней школы </a:t>
            </a:r>
            <a:r>
              <a:rPr lang="ru-RU" dirty="0" err="1" smtClean="0"/>
              <a:t>маркеториума</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5986"/>
            <a:ext cx="528716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334" y="4290976"/>
            <a:ext cx="3846587" cy="256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5085184"/>
            <a:ext cx="4572000" cy="1200329"/>
          </a:xfrm>
          <a:prstGeom prst="rect">
            <a:avLst/>
          </a:prstGeom>
        </p:spPr>
        <p:txBody>
          <a:bodyPr>
            <a:spAutoFit/>
          </a:bodyPr>
          <a:lstStyle/>
          <a:p>
            <a:r>
              <a:rPr lang="ru-RU" dirty="0"/>
              <a:t> Команда выполняла кейс для реального заказчика – компании </a:t>
            </a:r>
            <a:r>
              <a:rPr lang="ru-RU" dirty="0">
                <a:solidFill>
                  <a:srgbClr val="002060"/>
                </a:solidFill>
              </a:rPr>
              <a:t>TS </a:t>
            </a:r>
            <a:r>
              <a:rPr lang="ru-RU" dirty="0" err="1">
                <a:solidFill>
                  <a:srgbClr val="002060"/>
                </a:solidFill>
              </a:rPr>
              <a:t>Solution</a:t>
            </a:r>
            <a:r>
              <a:rPr lang="ru-RU" dirty="0">
                <a:solidFill>
                  <a:srgbClr val="002060"/>
                </a:solidFill>
              </a:rPr>
              <a:t>, </a:t>
            </a:r>
            <a:r>
              <a:rPr lang="ru-RU" dirty="0"/>
              <a:t>системного интегратора в области информационной безопасности</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255986"/>
            <a:ext cx="2835201" cy="206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4688" y="3020182"/>
            <a:ext cx="2092671" cy="1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452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404664"/>
            <a:ext cx="8496944" cy="646331"/>
          </a:xfrm>
          <a:prstGeom prst="rect">
            <a:avLst/>
          </a:prstGeom>
        </p:spPr>
        <p:txBody>
          <a:bodyPr wrap="square">
            <a:spAutoFit/>
          </a:bodyPr>
          <a:lstStyle/>
          <a:p>
            <a:r>
              <a:rPr lang="ru-RU" b="1" dirty="0">
                <a:solidFill>
                  <a:srgbClr val="C00000"/>
                </a:solidFill>
              </a:rPr>
              <a:t>Ярмарка инновационных идей  «</a:t>
            </a:r>
            <a:r>
              <a:rPr lang="ru-RU" b="1" dirty="0" err="1">
                <a:solidFill>
                  <a:srgbClr val="C00000"/>
                </a:solidFill>
              </a:rPr>
              <a:t>Smart</a:t>
            </a:r>
            <a:r>
              <a:rPr lang="ru-RU" b="1" dirty="0">
                <a:solidFill>
                  <a:srgbClr val="C00000"/>
                </a:solidFill>
              </a:rPr>
              <a:t> Patent’17»</a:t>
            </a:r>
            <a:r>
              <a:rPr lang="ru-RU" dirty="0"/>
              <a:t> в рамках инновационной недели «INMAX’17»  13-15 декабря (</a:t>
            </a:r>
            <a:r>
              <a:rPr lang="ru-RU" dirty="0" err="1"/>
              <a:t>г.Минск</a:t>
            </a:r>
            <a:r>
              <a:rPr lang="ru-RU" dirty="0" smtClean="0"/>
              <a:t>)</a:t>
            </a:r>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896135"/>
            <a:ext cx="2540922"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9151" y="1252760"/>
            <a:ext cx="2286644" cy="161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140968"/>
            <a:ext cx="2871513" cy="202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1281" y="1556792"/>
            <a:ext cx="2444902" cy="171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02" y="4075781"/>
            <a:ext cx="3261553" cy="237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1287319"/>
            <a:ext cx="1477594" cy="122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481" t="16130" r="19652" b="8510"/>
          <a:stretch/>
        </p:blipFill>
        <p:spPr bwMode="auto">
          <a:xfrm>
            <a:off x="5920549" y="4051293"/>
            <a:ext cx="3223451" cy="23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1272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461</Words>
  <Application>Microsoft Office PowerPoint</Application>
  <PresentationFormat>Экран (4:3)</PresentationFormat>
  <Paragraphs>54</Paragraphs>
  <Slides>13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УВО «Белорусский государственный технологический университет»  инженерно-экономический факультет </vt:lpstr>
      <vt:lpstr>  EconoMix CLUB</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Torrents.by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Виктория</cp:lastModifiedBy>
  <cp:revision>22</cp:revision>
  <dcterms:created xsi:type="dcterms:W3CDTF">2017-12-12T15:59:51Z</dcterms:created>
  <dcterms:modified xsi:type="dcterms:W3CDTF">2019-06-17T01:41:04Z</dcterms:modified>
</cp:coreProperties>
</file>