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061A5-AD0D-452C-8A48-52DAEF941DEF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A35E3-37A1-4308-B30A-8144A485CB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A2A91-DA10-4871-B069-E41363C7BAA0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78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" y="53975"/>
            <a:ext cx="7392988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‹#›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12033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03F3-6460-4317-AE12-5BECE6FB84D3}" type="datetimeFigureOut">
              <a:rPr lang="ru-RU" smtClean="0"/>
              <a:pPr/>
              <a:t>30.05.2016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122A-2274-4F7C-8F23-BDEE57E30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0"/>
            <a:ext cx="6072198" cy="1857364"/>
          </a:xfrm>
          <a:solidFill>
            <a:schemeClr val="bg1">
              <a:lumMod val="9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Международный </a:t>
            </a:r>
            <a:r>
              <a:rPr lang="ru-RU" sz="2800" b="1" dirty="0">
                <a:solidFill>
                  <a:srgbClr val="002060"/>
                </a:solidFill>
              </a:rPr>
              <a:t>конкурс студенческих идей «Шаг в будущее-2013», г. Салават, </a:t>
            </a:r>
            <a:r>
              <a:rPr lang="ru-RU" sz="2800" b="1" dirty="0" smtClean="0">
                <a:solidFill>
                  <a:srgbClr val="002060"/>
                </a:solidFill>
              </a:rPr>
              <a:t>Россия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67544" y="2071678"/>
            <a:ext cx="8229600" cy="4572032"/>
          </a:xfrm>
          <a:ln w="7620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ru-RU" sz="3000" dirty="0"/>
              <a:t>Васильев Игорь «Сжиженный природный газ, как альтернативное моторное топливо для транспортных средств»</a:t>
            </a:r>
          </a:p>
          <a:p>
            <a:pPr algn="ctr"/>
            <a:r>
              <a:rPr lang="ru-RU" sz="3000" dirty="0"/>
              <a:t>Лосенок А. «Организация мебельного центра». </a:t>
            </a:r>
          </a:p>
          <a:p>
            <a:pPr algn="ctr"/>
            <a:r>
              <a:rPr lang="ru-RU" sz="3000" dirty="0"/>
              <a:t>Калугин Александр «Производство светодиодных приборов на основе разработки БГТУ (легкоплавкое стекло)». </a:t>
            </a:r>
            <a:endParaRPr lang="ru-RU" sz="3000" dirty="0" smtClean="0"/>
          </a:p>
          <a:p>
            <a:pPr algn="ctr"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Признан </a:t>
            </a:r>
            <a:r>
              <a:rPr lang="ru-RU" sz="3000" b="1" dirty="0">
                <a:solidFill>
                  <a:srgbClr val="FF0000"/>
                </a:solidFill>
              </a:rPr>
              <a:t>победителем в номинации «Инновационные технологии 21 века» </a:t>
            </a:r>
          </a:p>
          <a:p>
            <a:pPr algn="ctr"/>
            <a:endParaRPr lang="ru-RU" b="1" dirty="0"/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1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0" y="0"/>
            <a:ext cx="2786050" cy="78579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2013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год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409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0"/>
            <a:ext cx="3357562" cy="392906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10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6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502"/>
            <a:ext cx="2714644" cy="400049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Содержимое 4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28934" cy="414337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0"/>
            <a:ext cx="2786058" cy="40004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3000373"/>
            <a:ext cx="2714644" cy="385762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2143140"/>
          </a:xfrm>
          <a:prstGeom prst="snip1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V</a:t>
            </a:r>
            <a:r>
              <a:rPr lang="ru-RU" sz="2800" b="1" dirty="0">
                <a:solidFill>
                  <a:srgbClr val="002060"/>
                </a:solidFill>
              </a:rPr>
              <a:t> Международный фестиваль маркетинга и рекламы «Белый квадрат</a:t>
            </a:r>
            <a:r>
              <a:rPr lang="ru-RU" sz="2800" b="1" dirty="0" smtClean="0">
                <a:solidFill>
                  <a:srgbClr val="002060"/>
                </a:solidFill>
              </a:rPr>
              <a:t>» 19 </a:t>
            </a:r>
            <a:r>
              <a:rPr lang="ru-RU" sz="2800" b="1" dirty="0">
                <a:solidFill>
                  <a:srgbClr val="002060"/>
                </a:solidFill>
              </a:rPr>
              <a:t>апреля 2013 г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Выход в финал 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Барило</a:t>
            </a:r>
            <a:r>
              <a:rPr lang="ru-RU" sz="2800" dirty="0" smtClean="0">
                <a:solidFill>
                  <a:srgbClr val="002060"/>
                </a:solidFill>
              </a:rPr>
              <a:t> Евгений, 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err="1" smtClean="0">
                <a:solidFill>
                  <a:srgbClr val="002060"/>
                </a:solidFill>
              </a:rPr>
              <a:t>Балаш</a:t>
            </a:r>
            <a:r>
              <a:rPr lang="ru-RU" sz="2800" dirty="0" smtClean="0">
                <a:solidFill>
                  <a:srgbClr val="002060"/>
                </a:solidFill>
              </a:rPr>
              <a:t> Дмитрий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11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5" name="Picture 2" descr="C:\Users\Zenya\AppData\Local\Temp\Rar$DIa0.545\семены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571744"/>
            <a:ext cx="7286676" cy="4286256"/>
          </a:xfrm>
          <a:prstGeom prst="hexagon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1424432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4389120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19050">
            <a:solidFill>
              <a:srgbClr val="00206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Участие </a:t>
            </a: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рекламной компании газеты «Комсомольская правда»</a:t>
            </a:r>
            <a:r>
              <a:rPr lang="ru-RU" dirty="0">
                <a:solidFill>
                  <a:srgbClr val="002060"/>
                </a:solidFill>
              </a:rPr>
              <a:t>. Графический материал – слоган, логотип, рекламные плакаты.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Команда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dirty="0" err="1">
                <a:solidFill>
                  <a:srgbClr val="002060"/>
                </a:solidFill>
              </a:rPr>
              <a:t>Барило</a:t>
            </a:r>
            <a:r>
              <a:rPr lang="ru-RU" dirty="0">
                <a:solidFill>
                  <a:srgbClr val="002060"/>
                </a:solidFill>
              </a:rPr>
              <a:t> Евгений, </a:t>
            </a:r>
            <a:r>
              <a:rPr lang="ru-RU" dirty="0" err="1">
                <a:solidFill>
                  <a:srgbClr val="002060"/>
                </a:solidFill>
              </a:rPr>
              <a:t>Балаш</a:t>
            </a:r>
            <a:r>
              <a:rPr lang="ru-RU" dirty="0">
                <a:solidFill>
                  <a:srgbClr val="002060"/>
                </a:solidFill>
              </a:rPr>
              <a:t> Дмитрий. </a:t>
            </a:r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12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5" name="Рисунок 4" descr="PU20hXf4gU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0570"/>
            <a:ext cx="4429124" cy="2000264"/>
          </a:xfrm>
          <a:prstGeom prst="flowChartAlternateProcess">
            <a:avLst/>
          </a:prstGeom>
          <a:ln w="38100">
            <a:solidFill>
              <a:srgbClr val="00206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6" name="Рисунок 5" descr="fBNmQON12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571876"/>
            <a:ext cx="3286148" cy="3286124"/>
          </a:xfrm>
          <a:prstGeom prst="foldedCorner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631551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oj-hwAPFz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4000" cy="4429156"/>
          </a:xfrm>
          <a:prstGeom prst="round2Diag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13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928826"/>
          </a:xfrm>
          <a:prstGeom prst="snip2Diag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Помощь в организации и проведении </a:t>
            </a:r>
            <a:r>
              <a:rPr lang="en-US" sz="2600" b="1" dirty="0">
                <a:solidFill>
                  <a:srgbClr val="002060"/>
                </a:solidFill>
              </a:rPr>
              <a:t>XIV</a:t>
            </a:r>
            <a:r>
              <a:rPr lang="ru-RU" sz="2600" b="1" dirty="0">
                <a:solidFill>
                  <a:srgbClr val="002060"/>
                </a:solidFill>
              </a:rPr>
              <a:t> АССАМБЛЕЕ деловых кругов Республики Беларусь «Национальная платформа бизнеса Беларуси-2013</a:t>
            </a:r>
            <a:r>
              <a:rPr lang="ru-RU" sz="2600" b="1" dirty="0" smtClean="0">
                <a:solidFill>
                  <a:srgbClr val="002060"/>
                </a:solidFill>
              </a:rPr>
              <a:t>» </a:t>
            </a:r>
            <a:r>
              <a:rPr lang="ru-RU" sz="2600" b="1" dirty="0">
                <a:solidFill>
                  <a:srgbClr val="002060"/>
                </a:solidFill>
              </a:rPr>
              <a:t>13 марта 2013 г.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14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Капля 4"/>
          <p:cNvSpPr/>
          <p:nvPr/>
        </p:nvSpPr>
        <p:spPr>
          <a:xfrm>
            <a:off x="4214810" y="3071810"/>
            <a:ext cx="4572000" cy="1817727"/>
          </a:xfrm>
          <a:prstGeom prst="teardrop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Нашим студентам  объявлена благодарность</a:t>
            </a:r>
            <a:endParaRPr lang="ru-RU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IMG_4913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2928934"/>
            <a:ext cx="3643306" cy="2786082"/>
          </a:xfrm>
          <a:prstGeom prst="rect">
            <a:avLst/>
          </a:prstGeom>
          <a:ln w="38100">
            <a:solidFill>
              <a:srgbClr val="002060"/>
            </a:solidFill>
          </a:ln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33807265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7293" y="2482108"/>
            <a:ext cx="668324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Бренд города Минска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39833" y="908720"/>
            <a:ext cx="311816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Georgia" pitchFamily="18" charset="0"/>
              </a:rPr>
              <a:t>Цикл проектов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4659" y="3632250"/>
            <a:ext cx="352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летящей молодости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657" y="4010773"/>
            <a:ext cx="3603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почтения к вечности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6643" y="4380105"/>
            <a:ext cx="615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встреч мимолетных и прощаний надолго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6645" y="4749437"/>
            <a:ext cx="7015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Город, держащий, как птицу, наши сердца в ладонях...</a:t>
            </a:r>
          </a:p>
        </p:txBody>
      </p:sp>
    </p:spTree>
    <p:extLst>
      <p:ext uri="{BB962C8B-B14F-4D97-AF65-F5344CB8AC3E}">
        <p14:creationId xmlns:p14="http://schemas.microsoft.com/office/powerpoint/2010/main" xmlns="" val="1510551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81502">
            <a:off x="-1267568" y="676737"/>
            <a:ext cx="6345726" cy="2553731"/>
          </a:xfrm>
        </p:spPr>
        <p:txBody>
          <a:bodyPr>
            <a:normAutofit/>
          </a:bodyPr>
          <a:lstStyle/>
          <a:p>
            <a:pPr marL="2240280" lvl="8" indent="0">
              <a:buNone/>
            </a:pPr>
            <a:r>
              <a:rPr lang="ru-RU" sz="3600" b="1" dirty="0">
                <a:latin typeface="Courier New" pitchFamily="49" charset="0"/>
                <a:cs typeface="Courier New" pitchFamily="49" charset="0"/>
              </a:rPr>
              <a:t>Минск – город Героев</a:t>
            </a:r>
            <a:br>
              <a:rPr lang="ru-RU" sz="3600" b="1" dirty="0">
                <a:latin typeface="Courier New" pitchFamily="49" charset="0"/>
                <a:cs typeface="Courier New" pitchFamily="49" charset="0"/>
              </a:rPr>
            </a:br>
            <a:endParaRPr lang="ru-RU" sz="2000" dirty="0"/>
          </a:p>
        </p:txBody>
      </p:sp>
      <p:pic>
        <p:nvPicPr>
          <p:cNvPr id="4" name="Рисунок 3" descr="C:\Users\BARAZYAN\Desktop\Бренд Минска\DG5CI9yr7D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8267">
            <a:off x="5931492" y="620101"/>
            <a:ext cx="25717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BARAZYAN\Desktop\Бренд Минска\mF6DFyArCFA.jpg"/>
          <p:cNvPicPr/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84769"/>
            <a:ext cx="4392487" cy="286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981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ЭКОНОМИКС-ПРОЕКТЫ\БРЭНД МИНСКА\единение\СРАВНЕНИЕ\новое\новое готовое\689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53"/>
          <a:stretch/>
        </p:blipFill>
        <p:spPr bwMode="auto">
          <a:xfrm>
            <a:off x="0" y="-1"/>
            <a:ext cx="4499992" cy="28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ЭКОНОМИКС-ПРОЕКТЫ\БРЭНД МИНСКА\единение\СРАВНЕНИЕ\новое\новое готовое\689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73"/>
          <a:stretch/>
        </p:blipFill>
        <p:spPr bwMode="auto">
          <a:xfrm>
            <a:off x="4532693" y="0"/>
            <a:ext cx="4611307" cy="281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ЭКОНОМИКС-ПРОЕКТЫ\БРЭНД МИНСКА\единение\СРАВНЕНИЕ\новое\новое готовое\fad8d0662a9a4efc16228d8d21db2a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" y="2564904"/>
            <a:ext cx="3533933" cy="26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ЭКОНОМИКС-ПРОЕКТЫ\БРЭНД МИНСКА\единение\СРАВНЕНИЕ\новое\новое готовое\IMG_4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610" y="2676225"/>
            <a:ext cx="3181390" cy="212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ЭКОНОМИКС-ПРОЕКТЫ\БРЭНД МИНСКА\единение\СРАВНЕНИЕ\новое\новое готовое\стиль\борд минс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621" y="2144606"/>
            <a:ext cx="3456749" cy="21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ЭКОНОМИКС-ПРОЕКТЫ\БРЭНД МИНСКА\единение\СРАВНЕНИЕ\новое\новое готовое\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12" r="4416"/>
          <a:stretch/>
        </p:blipFill>
        <p:spPr bwMode="auto">
          <a:xfrm>
            <a:off x="2589874" y="4090833"/>
            <a:ext cx="4248472" cy="276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ЭКОНОМИКС-ПРОЕКТЫ\БРЭНД МИНСКА\единение\СРАВНЕНИЕ\новое\новое готовое\стиль\стиль без фона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83" r="38641"/>
          <a:stretch/>
        </p:blipFill>
        <p:spPr bwMode="auto">
          <a:xfrm flipV="1">
            <a:off x="6955477" y="4718584"/>
            <a:ext cx="2184490" cy="21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ЭКОНОМИКС-ПРОЕКТЫ\БРЭНД МИНСКА\единение\СРАВНЕНИЕ\новое\новое готовое\стиль\стиль без фона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83" r="38641"/>
          <a:stretch/>
        </p:blipFill>
        <p:spPr bwMode="auto">
          <a:xfrm flipH="1" flipV="1">
            <a:off x="0" y="4718584"/>
            <a:ext cx="2184490" cy="21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0836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48848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Логотип и слоган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60032" y="751352"/>
            <a:ext cx="3826768" cy="37863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</a:t>
            </a:r>
            <a:r>
              <a:rPr lang="en-US" dirty="0"/>
              <a:t>i</a:t>
            </a:r>
            <a:r>
              <a:rPr lang="ru-RU" dirty="0" err="1"/>
              <a:t>нск</a:t>
            </a:r>
            <a:r>
              <a:rPr lang="ru-RU" dirty="0"/>
              <a:t>. </a:t>
            </a:r>
            <a:r>
              <a:rPr lang="en-US" dirty="0" smtClean="0"/>
              <a:t>C</a:t>
            </a:r>
            <a:r>
              <a:rPr lang="ru-RU" dirty="0" smtClean="0"/>
              <a:t>мак </a:t>
            </a:r>
            <a:r>
              <a:rPr lang="ru-RU" dirty="0" err="1" smtClean="0"/>
              <a:t>жыцця</a:t>
            </a:r>
            <a:r>
              <a:rPr lang="ru-RU" dirty="0" smtClean="0"/>
              <a:t>!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Минск</a:t>
            </a:r>
            <a:r>
              <a:rPr lang="ru-RU" dirty="0"/>
              <a:t>. </a:t>
            </a:r>
            <a:r>
              <a:rPr lang="ru-RU" dirty="0" smtClean="0"/>
              <a:t>Вкус жизни!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 smtClean="0"/>
              <a:t>Taste Minsk</a:t>
            </a:r>
            <a:r>
              <a:rPr lang="ru-RU" dirty="0" smtClean="0"/>
              <a:t>!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D:\ЭКОНОМИКС-ПРОЕКТЫ\БРЭНД МИНСКА\единение\СРАВНЕНИЕ\ГОТОВОЕ_ПАРУС_РУ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12" r="3198" b="25922"/>
          <a:stretch/>
        </p:blipFill>
        <p:spPr bwMode="auto">
          <a:xfrm>
            <a:off x="395535" y="2105132"/>
            <a:ext cx="4321743" cy="11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ЭКОНОМИКС-ПРОЕКТЫ\БРЭНД МИНСКА\единение\СРАВНЕНИЕ\ГОТОВОЕ_ПАРУС_АНГ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3" r="10088" b="24989"/>
          <a:stretch/>
        </p:blipFill>
        <p:spPr bwMode="auto">
          <a:xfrm>
            <a:off x="395534" y="3258815"/>
            <a:ext cx="4321743" cy="12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ЭКОНОМИКС-ПРОЕКТЫ\БРЭНД МИНСКА\единение\СРАВНЕНИЕ\ГОТОВОЕ_ПАРУС_БЕЛ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65" r="7600" b="27942"/>
          <a:stretch/>
        </p:blipFill>
        <p:spPr bwMode="auto">
          <a:xfrm>
            <a:off x="395535" y="851714"/>
            <a:ext cx="4321742" cy="12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643022" y="4581128"/>
            <a:ext cx="781741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/>
              <a:t>Возможны сокращенные варианты логотипа</a:t>
            </a:r>
            <a:endParaRPr lang="ru-RU" b="1" dirty="0"/>
          </a:p>
        </p:txBody>
      </p:sp>
      <p:pic>
        <p:nvPicPr>
          <p:cNvPr id="1029" name="Picture 5" descr="D:\ЭКОНОМИКС-ПРОЕКТЫ\БРЭНД МИНСКА\единение\СРАВНЕНИЕ\ГОТОВОЕ_ПАРУС_БЕЛ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973" y="5157193"/>
            <a:ext cx="1536864" cy="11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ЭКОНОМИКС-ПРОЕКТЫ\БРЭНД МИНСКА\единение\СРАВНЕНИЕ\ГОТОВОЕ_ПАРУС_РУС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196" y="5157193"/>
            <a:ext cx="1691061" cy="112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ЭКОНОМИКС-ПРОЕКТЫ\БРЭНД МИНСКА\единение\СРАВНЕНИЕ\ГОТОВОЕ_ПАРУС_АНГ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36205"/>
            <a:ext cx="1438899" cy="114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ЭКОНОМИКС-ПРОЕКТЫ\БРЭНД МИНСКА\единение\СРАВНЕНИЕ\новое\новое готовое\стиль\стиль без фона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83" r="38641"/>
          <a:stretch/>
        </p:blipFill>
        <p:spPr bwMode="auto">
          <a:xfrm flipV="1">
            <a:off x="6955477" y="4718584"/>
            <a:ext cx="2184490" cy="21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8073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ЭКОНОМИКС-ПРОЕКТЫ\БРЭНД МИНСКА\единение\СРАВНЕНИЕ\новое\новое готовое\стиль\стиль без фон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83" r="38641"/>
          <a:stretch/>
        </p:blipFill>
        <p:spPr bwMode="auto">
          <a:xfrm>
            <a:off x="6955477" y="0"/>
            <a:ext cx="2188523" cy="21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33" y="69269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Применение концепции и ее стилистики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075" name="Picture 3" descr="D:\ЭКОНОМИКС-ПРОЕКТЫ\БРЭНД МИНСКА\единение\СРАВНЕНИЕ\новое\новое готовое\3_майка черн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634" y="3543654"/>
            <a:ext cx="3111222" cy="29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ЭКОНОМИКС-ПРОЕКТЫ\БРЭНД МИНСКА\единение\СРАВНЕНИЕ\новое\новое готовое\стиль\майка черн стиль лого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43654"/>
            <a:ext cx="3113895" cy="29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ЭКОНОМИКС-ПРОЕКТЫ\БРЭНД МИНСКА\единение\СРАВНЕНИЕ\новое\новое готовое\стиль\майка си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1512" y="1700806"/>
            <a:ext cx="215507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ЭКОНОМИКС-ПРОЕКТЫ\БРЭНД МИНСКА\единение\СРАВНЕНИЕ\новое\новое готовое\5138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588" y="1700806"/>
            <a:ext cx="215425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ЭКОНОМИКС-ПРОЕКТЫ\БРЭНД МИНСКА\единение\СРАВНЕНИЕ\новое\новое готовое\3_майка чер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33" y="1700806"/>
            <a:ext cx="211327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ЭКОНОМИКС-ПРОЕКТЫ\БРЭНД МИНСКА\единение\СРАВНЕНИЕ\новое\новое готовое\стиль\стиль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0844" y="1700806"/>
            <a:ext cx="21138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ЭКОНОМИКС-ПРОЕКТЫ\БРЭНД МИНСКА\единение\СРАВНЕНИЕ\новое\новое готовое\пакет 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8120" y="3367983"/>
            <a:ext cx="2752032" cy="33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7355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2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5" name="Picture 2" descr="C:\Users\Администратор\Desktop\defaul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71744"/>
            <a:ext cx="3087107" cy="4100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esktop\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571744"/>
            <a:ext cx="3071802" cy="4143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истратор\Desktop\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2643182" cy="3517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esktop\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9" y="0"/>
            <a:ext cx="2714612" cy="38576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1.jpe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00042"/>
            <a:ext cx="3857652" cy="5715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48814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Batang" pitchFamily="18" charset="-127"/>
                <a:ea typeface="Batang" pitchFamily="18" charset="-127"/>
              </a:rPr>
              <a:t>ЛОГОТИП</a:t>
            </a:r>
            <a:endParaRPr lang="en-US" smtClean="0">
              <a:solidFill>
                <a:schemeClr val="accent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929188" y="6450013"/>
            <a:ext cx="4052887" cy="320675"/>
          </a:xfrm>
        </p:spPr>
        <p:txBody>
          <a:bodyPr/>
          <a:lstStyle/>
          <a:p>
            <a:pPr defTabSz="957263">
              <a:defRPr/>
            </a:pPr>
            <a:r>
              <a:rPr lang="ru-RU" dirty="0">
                <a:solidFill>
                  <a:srgbClr val="000066"/>
                </a:solidFill>
                <a:latin typeface="Verdana"/>
              </a:rPr>
              <a:t>Мечты реализуются в Минске!</a:t>
            </a:r>
            <a:endParaRPr lang="en-US" dirty="0">
              <a:solidFill>
                <a:srgbClr val="000066"/>
              </a:solidFill>
              <a:latin typeface="Verdana"/>
            </a:endParaRPr>
          </a:p>
        </p:txBody>
      </p:sp>
      <p:pic>
        <p:nvPicPr>
          <p:cNvPr id="15363" name="Picture 6" descr="C:\Users\Comp\Desktop\бренд Минска\BVE6BytCv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28813"/>
            <a:ext cx="675005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0"/>
          <p:cNvSpPr txBox="1">
            <a:spLocks noChangeArrowheads="1"/>
          </p:cNvSpPr>
          <p:nvPr/>
        </p:nvSpPr>
        <p:spPr bwMode="auto">
          <a:xfrm>
            <a:off x="107950" y="5487988"/>
            <a:ext cx="92868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>
              <a:solidFill>
                <a:srgbClr val="00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srgbClr val="000066"/>
                </a:solidFill>
              </a:rPr>
              <a:t>Две башни, расположенные напротив здания вокзала, воспринимается как парадный въезд в город со стороны железнодорожного и автобусного вокзалов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>
                <a:solidFill>
                  <a:srgbClr val="000066"/>
                </a:solidFill>
              </a:rPr>
              <a:t>	</a:t>
            </a:r>
            <a:endParaRPr lang="ru-RU" sz="1600">
              <a:solidFill>
                <a:srgbClr val="00006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66"/>
              </a:solidFill>
            </a:endParaRPr>
          </a:p>
        </p:txBody>
      </p:sp>
      <p:sp>
        <p:nvSpPr>
          <p:cNvPr id="15365" name="Прямоугольник 11"/>
          <p:cNvSpPr>
            <a:spLocks noChangeArrowheads="1"/>
          </p:cNvSpPr>
          <p:nvPr/>
        </p:nvSpPr>
        <p:spPr bwMode="auto">
          <a:xfrm>
            <a:off x="142875" y="1285875"/>
            <a:ext cx="900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000066"/>
                </a:solidFill>
                <a:latin typeface="Arial" pitchFamily="34" charset="0"/>
              </a:rPr>
              <a:t>В основу логотипа легли «Ворота города» белорусской столицы:</a:t>
            </a:r>
          </a:p>
        </p:txBody>
      </p:sp>
    </p:spTree>
    <p:extLst>
      <p:ext uri="{BB962C8B-B14F-4D97-AF65-F5344CB8AC3E}">
        <p14:creationId xmlns:p14="http://schemas.microsoft.com/office/powerpoint/2010/main" xmlns="" val="1117189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mp\Desktop\бренд Минска\wedd-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429000"/>
            <a:ext cx="2119318" cy="139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Batang" pitchFamily="18" charset="-127"/>
                <a:ea typeface="Batang" pitchFamily="18" charset="-127"/>
              </a:rPr>
              <a:t>ОПИСАНИЕ КОНЦЕПЦИИ</a:t>
            </a:r>
            <a:endParaRPr lang="en-US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dirty="0" smtClean="0">
                <a:latin typeface="+mj-lt"/>
              </a:rPr>
              <a:t>… тех людей, которые строили его, а затем возрождали в послевоенные годы</a:t>
            </a: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r>
              <a:rPr lang="ru-RU" sz="2000" dirty="0" smtClean="0">
                <a:latin typeface="+mj-lt"/>
              </a:rPr>
              <a:t>… молодых людей, которые приезжая сюда, встречают друзей на всю жизнь и находят свою  «половинку» - девушку мечты</a:t>
            </a:r>
          </a:p>
          <a:p>
            <a:pPr>
              <a:buFont typeface="Wingdings" pitchFamily="2" charset="2"/>
              <a:buNone/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endParaRPr lang="ru-RU" sz="2000" dirty="0" smtClean="0">
              <a:latin typeface="+mj-lt"/>
            </a:endParaRPr>
          </a:p>
          <a:p>
            <a:pPr>
              <a:defRPr/>
            </a:pPr>
            <a:r>
              <a:rPr lang="ru-RU" sz="2000" dirty="0" smtClean="0">
                <a:latin typeface="+mj-lt"/>
              </a:rPr>
              <a:t> … автомобилистов, которые, проезжая город Минск, попадают на главные европейские автомагистрали</a:t>
            </a:r>
          </a:p>
          <a:p>
            <a:pPr>
              <a:buFont typeface="Wingdings" pitchFamily="2" charset="2"/>
              <a:buNone/>
              <a:defRPr/>
            </a:pPr>
            <a:endParaRPr lang="en-US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929188" y="6450013"/>
            <a:ext cx="4052887" cy="320675"/>
          </a:xfrm>
        </p:spPr>
        <p:txBody>
          <a:bodyPr/>
          <a:lstStyle/>
          <a:p>
            <a:pPr defTabSz="957263">
              <a:defRPr/>
            </a:pPr>
            <a:r>
              <a:rPr lang="ru-RU" sz="1800" dirty="0">
                <a:solidFill>
                  <a:srgbClr val="000066"/>
                </a:solidFill>
                <a:latin typeface="Verdana"/>
              </a:rPr>
              <a:t>Мечты реализуются в Минске!</a:t>
            </a:r>
            <a:endParaRPr lang="en-US" sz="1800" dirty="0">
              <a:solidFill>
                <a:srgbClr val="000066"/>
              </a:solidFill>
              <a:latin typeface="Verdana"/>
            </a:endParaRPr>
          </a:p>
        </p:txBody>
      </p:sp>
      <p:pic>
        <p:nvPicPr>
          <p:cNvPr id="7171" name="Picture 3" descr="C:\Users\Comp\Desktop\бренд Минска\2c4d4343b06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286388"/>
            <a:ext cx="1714512" cy="116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 descr="C:\Users\Comp\Desktop\бренд Минска\027415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785926"/>
            <a:ext cx="2000264" cy="128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2643188" y="928688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0066"/>
                </a:solidFill>
              </a:rPr>
              <a:t>Минск – мечта…</a:t>
            </a:r>
          </a:p>
        </p:txBody>
      </p:sp>
    </p:spTree>
    <p:extLst>
      <p:ext uri="{BB962C8B-B14F-4D97-AF65-F5344CB8AC3E}">
        <p14:creationId xmlns:p14="http://schemas.microsoft.com/office/powerpoint/2010/main" xmlns="" val="23382969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http://www.ctv.by/sites/default/files/field/image/137/%7Eklumby_43974_0x0_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5072074"/>
            <a:ext cx="2143140" cy="12858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6" name="Picture 2" descr="http://www.webpay.by/WebPay/UserFiles/1%282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14488"/>
            <a:ext cx="2524125" cy="166687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latin typeface="Batang" pitchFamily="18" charset="-127"/>
                <a:ea typeface="Batang" pitchFamily="18" charset="-127"/>
              </a:rPr>
              <a:t>ОПИСАНИЕ КОНЦЕПЦИИ</a:t>
            </a:r>
            <a:endParaRPr lang="en-US" sz="1900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714375" y="1395413"/>
            <a:ext cx="82867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66FF">
                  <a:lumMod val="60000"/>
                  <a:lumOff val="40000"/>
                </a:srgbClr>
              </a:buClr>
              <a:buFont typeface="Wingdings" pitchFamily="2" charset="2"/>
              <a:buChar char="v"/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… спортсменов, для которых созданы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все условия для развития возможностей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FF">
                  <a:lumMod val="60000"/>
                  <a:lumOff val="40000"/>
                </a:srgbClr>
              </a:buClr>
              <a:buFont typeface="Wingdings" pitchFamily="2" charset="2"/>
              <a:buChar char="v"/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… фотографов, которые могут найти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«свое» время через сочетание старины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новизны в архитектуре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6FF">
                  <a:lumMod val="60000"/>
                  <a:lumOff val="40000"/>
                </a:srgbClr>
              </a:buClr>
              <a:buFont typeface="Wingdings" pitchFamily="2" charset="2"/>
              <a:buChar char="v"/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… озеленителей и уборщиков, город с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удовольствием купается в зелени и цветах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 город чист</a:t>
            </a:r>
            <a:endParaRPr lang="ru-RU" sz="2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2643188" y="928688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0066"/>
                </a:solidFill>
              </a:rPr>
              <a:t>Минск – мечта…</a:t>
            </a:r>
          </a:p>
        </p:txBody>
      </p:sp>
      <p:pic>
        <p:nvPicPr>
          <p:cNvPr id="6152" name="Picture 8" descr="http://img1.liveinternet.ru/images/attach/b/3/3/256/3256395_fotograf_mins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357562"/>
            <a:ext cx="1076292" cy="15371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9" name="Нижний колонтитул 3"/>
          <p:cNvSpPr txBox="1">
            <a:spLocks/>
          </p:cNvSpPr>
          <p:nvPr/>
        </p:nvSpPr>
        <p:spPr>
          <a:xfrm>
            <a:off x="4929188" y="6450013"/>
            <a:ext cx="4052887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Мечты реализуются в Минске!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200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642938" y="1785938"/>
            <a:ext cx="8143875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66A3FF"/>
              </a:buClr>
              <a:buFont typeface="Wingdings" pitchFamily="2" charset="2"/>
              <a:buChar char="v"/>
              <a:tabLst>
                <a:tab pos="3876675" algn="l"/>
              </a:tabLst>
            </a:pPr>
            <a:r>
              <a:rPr lang="ru-RU" sz="2000" b="1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… туристов, которых встречают улыбчивые,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876675" algn="l"/>
              </a:tabLst>
            </a:pPr>
            <a:r>
              <a:rPr lang="ru-RU" sz="2000" b="1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общительные и доброжелательные люди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876675" algn="l"/>
              </a:tabLst>
            </a:pPr>
            <a:endParaRPr lang="ru-RU" sz="2000" b="1">
              <a:solidFill>
                <a:srgbClr val="000066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66A3FF"/>
              </a:buClr>
              <a:buFont typeface="Wingdings" pitchFamily="2" charset="2"/>
              <a:buChar char="v"/>
              <a:tabLst>
                <a:tab pos="3876675" algn="l"/>
              </a:tabLst>
            </a:pPr>
            <a:r>
              <a:rPr lang="ru-RU" sz="2000" b="1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… тех, кто любит  блюда из «бульбы»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6675" algn="l"/>
              </a:tabLst>
            </a:pPr>
            <a:r>
              <a:rPr lang="ru-RU" sz="2000" b="1">
                <a:solidFill>
                  <a:srgbClr val="00006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вкусные, натуральные мясные изделия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6675" algn="l"/>
              </a:tabLst>
            </a:pPr>
            <a:endParaRPr lang="ru-RU" sz="2000" b="1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6675" algn="l"/>
              </a:tabLst>
            </a:pPr>
            <a:endParaRPr lang="ru-RU" sz="200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lvl="2" algn="ctr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3876675" algn="l"/>
              </a:tabLst>
            </a:pPr>
            <a:endParaRPr lang="ru-RU" sz="2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2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A3FF"/>
              </a:buClr>
              <a:buFont typeface="Wingdings" pitchFamily="2" charset="2"/>
              <a:buChar char="v"/>
              <a:tabLst>
                <a:tab pos="3876675" algn="l"/>
              </a:tabLst>
            </a:pPr>
            <a:r>
              <a:rPr lang="ru-RU" sz="2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…  всех вернуться сюда вновь!</a:t>
            </a:r>
            <a:endParaRPr lang="ru-RU" sz="2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latin typeface="Batang" pitchFamily="18" charset="-127"/>
                <a:ea typeface="Batang" pitchFamily="18" charset="-127"/>
              </a:rPr>
              <a:t>ОПИСАНИЕ КОНЦЕПЦИИ</a:t>
            </a:r>
            <a:endParaRPr lang="en-US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643188" y="928688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0066"/>
                </a:solidFill>
              </a:rPr>
              <a:t>Минск – мечта…</a:t>
            </a:r>
          </a:p>
        </p:txBody>
      </p:sp>
      <p:sp>
        <p:nvSpPr>
          <p:cNvPr id="18437" name="AutoShape 4" descr="data:image/jpeg;base64,/9j/4AAQSkZJRgABAQAAAQABAAD/2wCEAAkGBxQTEhQUExQWFhUXGBgbFhgXFRgYGBgYFxYYHBccHRkcHCggGhwlHBgcIjEiJSkrLi4uFx8zODMsNygtLisBCgoKDg0OGxAQGywmICQ0LCwsLCw0LCwsLywsLCwsLCwsMCwsLCw0LCwsLCwsLCwsLCwsLCwsLCwsLCwsLCwsLP/AABEIAM0A9gMBIgACEQEDEQH/xAAcAAACAgMBAQAAAAAAAAAAAAAFBgMEAAIHAQj/xAA/EAACAQIEAwYDBgQGAgIDAAABAhEAAwQSITEFQVEGEyJhcYEykaFCUrHB0fAHFCNicoKSouHxM0NTwhZEk//EABsBAAIDAQEBAAAAAAAAAAAAAAMEAQIFBgAH/8QAMBEAAgIBBAEDAgUDBQEAAAAAAQIAAxEEEiExQQUTUSIyYYGRobEUcdEVQlLh8SP/2gAMAwEAAhEDEQA/AOe5a9C1LFZlrF3T6SFngFegVsBWwWq5lts1ivUBrYCt1FentkkVJEHUVujQQp9jWq1mIWVMbjUeoqhGeDB3VBl/GFMPeij2Cu+EnypPwOMDqJOtFsNjMoIpG+k9TLfBHEI8Mb+sB1b866Sixb03jSuZcNtXGuobaM0MDAFdJwmGxbgRaCDq7R9Br9KE+iutI2LM7VWIMZIijjiVPePqSedMnZ+8rpK0Qudjhd/81yfJVgfjRPA9mbFoQoaP8ZH0WBTaei2sPqIEXu19RXAzB5StmYdR8xRteGWh/wCtfcT+NSrhEGyL/pFML6EPL/tETq/wi8Ly/eX/AFD9a1N1fvL/AKh+tNAQDYV7FX/0Ov8A5GR/VH4iuLi/eHzFZlmmVrCndVPqBUTYG2fsL8qq3oa+H/aSNX+EWyK8imC5wq2dgV9GP4GR9Kq3ODdHn/EPzED6UrZ6JcPtIMMurTzBiiqGLuNdbukML9th+A86JY7h10LAETuy+LTyG8+1VrCBBCjb5+9Z1ukup+9TGa7EPIPMu4W2tpAq6AbVrfxGlU2vSYrS41KmeFXOTIcSZNFeFYaNaHrb1FMGFEKKhRkz2pswgUT26YFeIdKzEbVGrQKsYkBxJEFZXlrasqJB7nzaorYLWyipAtdNPoe2RBa9y1KFr3LXpGJCFrdVqTJXqDWACT0GpqQCepDEKMmRXGgTVReIidNfSnbB9hL9y33l5Tbtbn7xHWOny9aqX+A2EBFoZuhub/IaD2plNMSMtMDXesqh20c/j4gDs5gbeJxS2u9FjP8ACX0DN90Hkeg512FuyWCwFh7+IzXhaXM2msbaKDP1rh/GsAV5fIEiqkXj45uMcuUtmYtk+6dZy+W1FTYByOZzd2sus+4/pxOv8L7c2LnEFbDKUwyqqMuTICHOr5Y0hj/tPWup4PGJdBKGQGZTHVSQf19CK+ZuzuF8QYEjkY5g8vwpz7K45rGJVAT3Yvq4XYTcQKT9SPaqpqMOQYpmduFe0tcb7X2rDFF8bDfXQUvcR7Z3mC5ctsHeN4mOdNW3pWMmXWskgfM6FcuhRLEAeZihOK7U4VN7oPKFBY/Sudi6L0m8zQdlkk/PeoLrWwpC5hGgEHWOprLt9U/4D9ZpV+njP1k/lOmp2kwxE95A6kMB+Fbv2iwwj+vb12hp/DauX4bH5YyyZEFG2k9DWYS7kLFgTuTERPKqD1WzyBC/6YmezOw2boYBlIYHUEGQR61JXKeF8auYcTamAZZNMjA7+h85rofBuNWsSs221ABZToyz1HTfXbStHTaxLx8H4iOp0b089j5/zCdZWpNeg05mJzIqG/hUf4lBPXmPQ7ipq9qCAeDPA4gLGcD5ofY7/Pn7/Og+IsMphhtTrUOIsK4hhNZmq9Kqt5T6T+0bq1jpw3IiUlyXEUw4S7Iqlj+DlDmXb979Pw9KqYPFFWg1zWo0tmnba4j7lb1yviMDrIqnidBVxGkVXxySB60u44zE6z9WDNbLSKyssjSvKgCWbufPS1KtRKKmSuln0IGbZa9C9a9ZwBJ/Uk8h6029juxFzFN3l7wWgfhidjt0ZvLYc5OgJXU1h4iWs11WlXLnnwIB4H2ev41wtkQmkuenUHkPPnymuv8AZXsRh8GoOUPc5s2sHyn8T9NqYMBgLdlAltQqj5k9SdyfM1YYaVqV1Kg4nFaz1G3Ut9RwPiQYoBlKyNRSbiuzkZmIGWiHFVdGlCSPKh+L7YmzZc5A7qJVC2XPGpWY3ImPOKtmKAYERO2mDt2gGUMykGSoBAPzkfKkyxemWXboROh6xRjtF/EC3ddjasDIwUrJIIlRmVhESDOoMHSlqzxAd5mRbYR4BGYgKT1kaesRQLV3DiDY5m4x163m7p8g6ALPnuD9KKcO4pcuISzF7ispnQFkDAkaeWYe1BeI4oBsuVZ5Mrb/AJVnDMztKGLignLGrLpMGYnUGP7aAU45lB3HHD8WW5fAY+JyWCnmAZ9P+qN2lD3IOuXxH1JJA/flSThyouW8QBquaVJjK8aiOSmZHTajHBOMWrIdrrF2JkwCSSR8hsBr0pTV5fqO6crv3MeozYpfDAyg6kdfnQA8TyhgwOYEe8z1qbAccs3y5B7tp8CsZJBG/IewqfF4RXQd4RKiQYMn2G5jc0gE2Ha4m1VYGXcpmW+K2oAnKY5jahuL4+c+RAGmBPnSzxG5DxqY60U7P4DO6MZknTTamfYRF3GUFjM4AjPh++WNiCOk+WlF8Pw+6mVwWTnKtB3B5fhRvg3Dx3eYxOusRsdIqvxDEIpIzMAN4nWTER+9qQ9wg8Rj3ASVEsXbt2Ql7EMUM5SVB+Zy1YwRuWiDbvKy/dBksP8ACfyoGONB2S3nJbTKABvyGvOrRx2VlZxqZBGUTp6c4q/u2Zzk5gjVxtwP7R54TxZbqmYVhoynTX0NEprnd3iU6G05AAyso1LTzkjSjvCO0ACxezLHNhpHWa19P6j0tn6zLv0LL9Sj8o0V5UeHvq6hkIZTsQZB96lrWBzM4jE1IoLxThAJzroR9B+lHK8od1KXJsccS9djIcrAmGxAJIn4dP8Amaix/FLKqc1xR7iflQ7t1wO5ctZrLMpBkqrEBweRj6efrpy5Hrmr/TTU2CePE6D0/wBPr1a79+MdjzGzivbFyYsDKo5sJJ9uVZSqDWVAoUDqdEnp+nUY2CBVtVIlqpFFNvYXs02JuB2BCCDvEKZg/wCJtcvQeLfLWjVWXbAl9bq00tRdvyEtdhuxhvMLt4EKp0HMEch/d1b7OqjWSOsWbSqoVQFUCAAIAA6CvMPZVFCqAqqAABsANqkrXRAgwJ8/1Ops1FhdzPagxmIFtGc7Aa1MWpQ7VdrLdglGNuDuCw29KknECqkmKHaztbbRpTvtei+H/VP0pNv9prz6lFABkBlJ26mYPyq5xrtDhTmFtixaYVAYE6atGg1pdFy40TkjoCf01pW5yOjIsyOIF4mqF2KGBO0yBO4EiYqLAcMLt8WUa6769KbcNYzQDl85/wCjVTiaYZGIkZgNDbllLDcNBgD2J8qCtxPAg8yuOHBLZA7tmiJOx+etZ2a4Pd75XXuwomQ1wCAQRtvVSzjDqclo+vefk4re53N3RgLLfeXvnU+oa60fKpUHkMe5IhLjufvgptx4WzPM5gI0UjSBMz50BVpo7wfgF1y2Rx3IjNdbMEHkFIzE67DfSnXh38PS6Tbwr3DBi5iLndLJ+7aXxEf4qkV+BJ2mc/4RcyXUMKTIgMsjU8xXSOOWQySNJXQTI0A0HQetXsB2DxIXWzhl/tAWR7jerV3spiFBBt6DbI35T+VKanTWMQQJpaO1axgmca4jaIc9adOzuG1TyBPyX9ap8a7PNnOQ+LmlwZX9Qfhb6U0pw3uMjj4eRPyM0DVEisCaGnYe5GvH4pEtWwNoWIG8/nSv2lhrDMrFSNYaNRGn1o3Zy92C/jK6RPnvtSljMT/P4rI+lpMxInLOQgAGORpJF3HcYVPoGB+sg7FY7Ilwm3N1mhHKnVYGx6Azt1ppwZRCGuGXbbmBHTpW3CMMrMzgADZRyAGkAch5VPdsnYQRt71Wx97ZEuuBlT35lb+Z7x/CxUawTt6gHlRLg/FxJRyrINJjX/ke1DbNiASQWuAxl5CKujBNcDQyrI1GhPUDTbUV5ODxPWhCuD1C2G4gli6Mrf0XOonRG5EeR5+tNSsDsa5zZw6/DdJUecaHlsKsYXGXMLcOUhwwBMnQxzHQ/StTR67Z9L9fxM/UaIP9h5/n850CsqHCYhbiB1MqRIqatwEEZExyCDgzR1BEHY71yH+I/AjYud9bHgc+PyPJvfY+cfersFDuPcPW/ZZGEgg6eXOPPp5gUO2sWLgxz0/Vtpbg468/2nz8mNjesq9xHhYS4yNoVMHz6H0Ig+9ZWKVwcT6Gp3AMp4M24Lw437qoBIlZH3ix8KTyBgljyVWrunB+HrYtBF1O7NEZmO5/IdAAOVKX8NOCd2huNuJA87jAd6f8sC2OmRutEe1nar+XPd2wDcIkk7LP51r0VitOe5wnqmsbV3nH2jqHeJ8WtWFm40dBux9BSFxz+JEhlsJB1hyw5eUa/vWud9peOXblx1Zp6mZJBg+w12oCrkCQfnoKDdex4Weo0a43PzHDivah8QB/MXXLJ8CooVZPMkHelHiyORnggHYnn+tbZiVgcx5Ez617ZsM8KVLabeL8KTBIOSY97YAwogLKy69elT/zBTUsdd9fyo8OzL5cxJEfYyNPz2occAFYPcVvCdJEAkbb0f3VaZFuldn4g69eZtAC3ua3gQJRl69N+XtRXG32WF7tUB1ka6nzq5bRFtEuoadiG+cjeqm3A6hk0A28nmL7KoIPiI5iYnynlU2BU4i9bs2UKF2yzmLHXfUjTToKvWMAXUwpMGZ+zHqaO/w54cTxTDsF8GW5HkRZf6zRanBOIC7RtVz2J2DstwK3YS2oWcghJ5AAAuerMQTPSmbvFBiZI3qpatP3jRoukGOQHKp2TLlVRuZY+Q3J8+VNCAMsg16a0cGRrH51l26F35+RP4USUgzj3AbeJXxCHHwuIzCNhPMeVAsbwUd2V2I5cpHTpNOdUOK2MyyNDt+lK6nTrYuYei0oROe38SUnMAGGx+9pA0pH4DeY37zMBqDMHmWJ/KnXtPiB3bIdLizE9DI09xSJ2fvQHncH51ie2UVgZurargGdD4WmVAZGwknz8vpFRY/EBSwDBRtmPPQEkdNKErjL1wQlvKJJBfT3jnWycHtKc91jdusRKjZdvafU0qVA5MKGG6WsMrZCyg5SdSA2o9YM/Si2BxKBWDeEbqdASNNI9akOLhVTIBmAiZIUemg/6qticacwAdTkmfDy9BUHvieJZ+CJNcsJcMB211EExoNzp0rMPZVGZW1B1BnnVfE43M4OSIHiI2PSa3AMT8Y306H0r2DJwwGCYxdksQqs9qTqcyyfKCPXSaZxSTZtm3luR4gQfUcx8qdVOldB6bdvr2HsTC16AWbh5/mbV4a9rK0ojOSfxO4QUurdQb+FonUGSh05/Evoq1ldC7Q2UIVri5lmIideR+Wb51lK2aVXbdOh0frZppFbDOJsL1vBYdFdgAqgT95olj6kyfeuO9pONqcQ51ZmMjyGw1rp/wDES2Thdphhy231rjnaWw7Yci3OckRBgxOuvpNWuY9TJ0+0ckQBct/1G8Wbmcx3P51bvWu9ZQoQQBIzDl1HI+VDMGTbZQwOaNjOo6x+9qaGwdp7ZdFOaIEDUfKs21th5/Wa6MCoMoYmyFRhu0wI5e4qFFywBc/qE7E//blXt5lswVfMxBBUgE6+XI0KRhMERJ96qikiXJyeIdxfGcTbMO5f/SV+YAJqvc4qt4HvSwI1AUQPnyqbh3CWzZ1YAcpgj/mqfEEJu6HOx+6PDAqQUJ4g9gzIg5fQlmImNzH5VgvqEAyEtOhMRNb4bEFG8JGZiQwIEfOrb5TEqJGoVSTNSxxDKmZmAvXY7tSYciF03OntT1wIJh8bbCjS2ck9TkKk/wCo1p2E7OyDiroHh+AchHPzjYUPsYgXblwgqSWYkAjTWopb/wChxFtWwYbR47nZMBxJbjFNmAkf3KeY9DoRyNe32Y30XZQCx8zsJpA4dxOYVywYGVcfErcyOs8xzpwwXHIjvwBppdUSjDqRuv1HnWkrhuDMhqyvIh+sIrSzeVgCrBgdiDI+db0x3ATKr41wF16j5DU/hW2IxaJ8TAToBzJ6Abk+lLHaXixCMWBS2BoCYe6eSgfZSdydTtFDsYAS6KSZz/tXji+IZgCV+e5J29xVbs9w9dbxWWJIVSdAPvR1M7eVSWs7sSFLMZJjQA+ZO1MnCOGlROYAkHYSFPqdzqeVYWqPJC+ZsUYUZM8vYIJazqwzjdemmw5T5VAMMUAJBH2s53kbienlU9nhTDRSWAMmZ/WJ86m43xG6lgwsKog6ZoHWYpAJzHFfGNvMrYTBl8wNwLzktrv05nX8KJ3ltKmjHNJkc48/3zpR4fiW2YalhEkg66gR01FE+HW+8fIwIZidZ+fny+lEAhWXdzu4EJ3sSGuAWxyy+LWduXPeq+M4VcsXAyqdxJjcc/IVpYwxzFQsGZmdfPlEbU0YbGMTkuoMuUw3IwOc1YAeYK1zVjZyPPzInRRb8OoIkHoekdKa8NGVY2gfhSJwfiAAuWnI8JItmd1O3rFO+AvqyAoQwGkjquh+orR9L+5pka5WXAMs1lZWVtTPmpWd6yvRWVAM9K3Emi0/hzeE6ddK4B2ox6p4R8TMCo1+HNBPTlFfRBrlf8Rv4dNeZ8RYcAAEtbyknUicp9ZMedDtTIh6XwZz+29tmPeRJAC6DMPz51XxWEupItOcvkdams4BgR3rDMh8JGx05mN6OYfAMyFwBGuvWN4rHf6GmsrkAY6iSVM7kHcknnW5sM5GpjUnrPOmnGYBHAJXXYkRWtjsxmkhtADHr0Ne98QyshgGLiIJEISQsncjy963wOJyMzEFiNBBjrV7F8DdI5xPoBy3q5wjswzOM5QZjPxeLryqhtr2w4x3niV+Gdnr91i1sbnTLrlJ6k04cN7H27L5rzAsNxJ38yNSCeQii3D7QssFBKoBJbMNfTprPnVbiWKVUuNOZp1LtrS5uYiBaxmbanUvdoe0SW15QYCCQBp+XpXKcZfViT+A6mfzq1ff+YukLMbAkzqK2fBLYtsLokyCeo060UDHfclUWrgSKxdbQm442+00fjTNw7it61rnDISNJB/7PlSRh7obn7TtRizhiUnUfdhtfWCKlyynuF9tHHUeMJxZWb4GDHc289tj6lZmr441ZWczXiRya85j6CkrF8bvlRba8VEAZUCpMaSzKMxOnWPKgzYV82bL8R3JPz86aGo+Jm/0ozzOjv2uRZ7m0Ax+1Gp9WOtBb117zZ7pnyGg/GaXMJhXB8FyGkaTIPz0ohdF62jHOpytqDuSZO0UGzVZGBCJoxnuNeCtgzPhUbCJo7hLUCeXqBSTh+NwdACY5RAJ9TV/C9oFbfMI9DWcznyIX+mYiNwdAI28hXt22rrlMRqKV14pqcu8az+VT2cc5PIDXUkSfaaH7hPiT/SkeYy2MGoBB1HSBy2qtjeDK4kDKw2YaH3odh+IMDrJHXeigx8HXaRPlV1tHWIFq7UbIMBWh/KvnujOpUgEDbbcfhW2Du2+9tkMArLoub4eREcp0opikDTOoO3n0oE2AW4yqGCuJDAgwehGnr86upB4jSsHBLdyhxHBW2ugOCtoXFBjXwzvrvXUODcNt4e0tq1OQbSxbfXc0iYnh+RFz8zGjbjeJpg7D8RZluWHMtZIynU+A/Dqd4rU9NcBtuIr6ipesMp4Hf8AmNVZWVhrZmHPBWVqWA3NZVZM3rwioMBixdtpcXZ1Dekjb1G1WKtIiZ2i7DWrgZrXhbcr9k/pXNLmCuWWORmQ8xy36HSu+xXPe3PA8h75dmMH1oFlY+IxVYejOb4zjjWmC3Ez5tyDlIA5xsfpRjhd6yyFrbqNwTnyMI5Mp3oF2nwBYi4oJgAGPIn9aHJgMy5pKwJHLXTnyrLvRAfia1NYZe48W+Ipoyw3KSwb8fwqLGcUtghn+JdFidI2/ZpK7nKAyy3mTpPT6UVw2EN2XK5Rl5ERoP1pVkHzxD+wq8mScX7UlpUAxy1576np5Ch+DuteaDcP4AkbaeVVr2EynWcvyPrVzD28uoUdQaIdqr9MIvHUNcEsorgsBm/L51rx6yGLa78p/Ch64iQWkT0ArCWMFjP5a6xQeQcmU9rc2TPeD4FUlm30I02EUZ0GgAM6CdPXpFZw+znkQ2w1J3EA8qJYK1buOASSgaTIgk6SNN9gPSl7LCTzGBgH+0TLmBZ7rBSDDET+tXLfD2BBa409ANvedKrcWxIGLxDWz4e8aADEgGKrYS87sZcgevKnypxFjluRCFrHsc1tFEAbxr7nmauphmzKCSS0QB51olpbUt3gbTceYmK24NxEoWe4Gb7sDSeXpS7g+IVD5EKYvgbWfFOY7k89utVuG4dXvnN4QxjLrsIgnketN/CicRZBJAzA6cxHL86AYzAkBjbJ7wQUjQMI8Q8joCPcUANg8+ZdbCQVPYnmLxttO8AML8K+cUS4UxZAdhy8gNIpRs2mKwUkkk85BmNaduzmHbu4IEDzEH66e9S6CQ5AXMktWWghT86tPaYAAk6+Wh6URw6rmzHYjnt/zVLEYmQQQNCMpjSgkDEW90scASGxcysA5kjkJiYMfhVPjL+IG2QCRBO/SNOZ3qB8a2mcZSTrHWfDHtUeJOmf4hyGw159f+6vXw0ZWrncZEltgttc2ZfFEmY0Mn11pl7A2ct3ETJYi2S3LXNA9qV1drKEsp+yFAHX1/e9P3YjDlcMHaM11i5jkDoo+QFa+iUmwGK+ouFpI+f/AGMNeNXtaMa2TOdgrj1k3AttTBktI6LpH+76V7S1257RthvGhIYuLa7aqik3D/rYL/krKG1qKcEzT03pl91YdBxCHYbiouJl2Djvbfox/qp6rcJ9nWmyuKdiuIsrC2p8YbPZkwC0Q9s+Trp5GDXYuH4tbttbifCwnzHUEciDoRyINV09wtTMW1dBqsI8SzQHtmp/lmjlE+lHqrY/Dd5bdD9oEUVhkRdTg5nGokQaBWH3Urm3EQOvTrpTFisObbsjDUEihGIt5XLCdwSNtR/3WRrB9OZt6IjJHzKSYSCZBmfh/flW9osAwXSAeX7GnpRZwHAcf5hMtPQdBzmvHv5lnu45aDQ1m+4Y+eR1AGIsMQstmJ1+u1SYTDsWyxp5+VEJK5igYCI1E+saVLg8G2/MCTHLyqxs4lcESI2ml4jLzOUCRM8tvape6zEdyhMbyf2Kv3LLKvjA12UbHlJ61PatQIWJhYiNgfzoJskgEyph7L/AwAOhhGOVJiZkamKlbitqzdtqGAzSNpjTTkYG8mosfwu9cKhDl8YZuQyidCZ1qjxvhCi8CTmC5g0sWLMQN+kARFFrSt+WP6SrsV4ga44uXLjKvxsxHTVjEdNINZhLTp42Twc5GhohZu2yCoQKJ0kiN+ZqfiWGfukLNOsLGogef73oxcZxPdDmV8TdW4UCrkCnxCNPXzMcqYrty0lpQIJgEjTfXbypWW4rCHMc5Akk7T6RR3AcIdsmgAn4iY+dDs7ksi45MOdkA2hLCDmOUbzrE9Ksb3QdArNC+gMH5zQ1sB3ZENmHMjbUxFE8Jh2ZcwXRY15gTrSjnxiTxnfnviBcIHF1hAgkkHnGaaZ8FbtmJzCJkDryoIOHN/M3VBgEyPRvEPbf0orba5bgGI2MH9zRDyZVyCBtPMJPdUmLbTB+UT18xUxsKy6jI+gnkdJ/Oly5jbfe934g2XMhGknUETvvHzqxh7r5fiOmup/Dz6VIGO4E1HwZ7jbA8RJnIPSTyocbji2SNQsBNJ1kSfSBVvHXJIjaNTsN9/rRrsHh863GfKyhoQEaidSduekUXT1G1wB3DW2+zTvbnqKvAsPexeJK3JIGzEEKoG8Rofed66xhMMttFRBCqAAPKpFUDlW1dBp9P7XZyZg6rVG8jjAHieGquNxHdoW3OgUfeZjCD3Yge9WGpW7W8Z7pGcEf05VNfivONPZFJJ828qMSByfEDVW1jhF7M5/24Iv38gaRZGTyLTNxvdj/ALRXlA5MzMzuTuaysax9zEmfR9NT7NS1r4E8sgiCNwZB6EbV0vsj2h0zNorEC+OVu4dBcHRH0B6HXmTSBd4bdtyShIHMaiPapOGYw23DrB5FTsynRlI6Gl9LqvafPgzmNVQLkx5neQa9pT7M8dXKikk2m0tMd0bSLNw9eSt9oCDrGZsrolYOMjqc46FDgxW7a8F7xO9QeNN43K/8Vzi8jDxJqea6eIe+x6Gu3mlPtF2VDzcsAB9yuwb06Gl76dwjFF208znhwZID25M6NyynTQjr5VmEtAMO8JEDTpvzq2VezcOhHK4hG8c/UUTGFtXUlGGbz39xuK5++hkPHU26tQCPqg7FG3HhIOsaA7czUtgqoKjUkjbavbHC7g+Iz7TUGKwl8urKFyBvFoFJHkduXWltuTiHwvgyw6F4eNACNTrmEip8Lhgil7jBUUSzHQDnr+FTW79uzbIdlQcsxjY8huaVe0fEmxUW1kWlYNlIhmMaE9B0FWrr3HJ6kZPKrJ+KdqG//XXLbJIDaF2/uM/DzgelD+GvFsktOswN/rvJ1qHh+KKsFIBXMNCBHpP72rTG2SHkRAY/DsefymKb2jocSduOP3mlprfiIUx906SefpXiXmcEKDEgAb6tP4RUlzDlgCBl0Ejed9f30q5w/D3UCMFOg000kGvEqOZ7GZSt4TLJeFKzGkyRJGnrpTb2YvMbZDHYHSJmBpr1qhgsITnLqfECAY2J3MUw8EAhrK8iCW5gHc0F7MniQ/2czThPCWZsxzBTOn2dDpA5+po/jgLVmBGpq0uRckwIECNv2aE8SvG5dGVSwXkNieZ9tPlVMAA/MTDta4z0IPvgC6jSZS1bX5FyfcBvrXuKxqhRngSRl1MZt9vT8amS1Eu8ySdxt50KZ7LuDvlO7KfoBMDTnVF5jaAH8oTwl+ZUqCN9iD/zUj4ODm1jSemp096mt2w2o6aGtv5mEOaN9tyekdTyqQfEoWwcrBnELwMIASSQuvLMd59qduy/CP5azlJBdjmYjaTyHkBQ/gvZtGQviLYZmMhWHwjZfQx+NM4WNq3vT9KUG9u5l67VBx7SdDv8TPRWE1lQYvEi2pZth01JJ0AA5knQDzrSmZIOI4oosLHeNogO0xqx/tUan5c64x214v3lwKhJtW5CE7uSZe4epY8/1pu7X8bILWwYuuIuRB7q2dRaB2zHQsf+K55xZJFI6q7/AGD851fomgKj33HJ+3/P+J5hHzCsqLhugIrKz+J069TplgNM+f0qpxDs+jy9vwtuQBoT+VEXxCjQamsw95p10HSuaV2XqcoSexFfD3HsMQyhlYQ6N8DjofyPKnzgPHwEGdy1mQFusZa2Tsl78rh3566sKxuGVviEih1vh72mL4c7jxI2zLzU8mHketa2h9SNJw3UBqaEvGejOoV7SXwHjZXworED47B/8lvqbRPxpzyHUaxyWmzB4xLqh0bMp9d+YIOoI5g6iuqqtWxdynMw7K2rOGEh4hwq1e/8iAnrsfnQW52Iw5MjMD6z/wBUz1leapG7EhbHXowNw/s7bt82foGMj5GhXbTsst9A9tQGQGVA0I9OtN9eRVTQmMYlhc+7OZwTF8Lg7awY/P8A6qXh2FKmW0nQk7D9iuq8e7LJeBZPBc5RsT+R8xSlZ4UysbdzwMJiR4T1MxHLrWLrNO9Z46m5pdajJgyj/wDjyTn3WRpEyTufaracMRQyKB4tz08hVrE8OC8iQeaPofaqF7EPaI0MctOc0g26GDbh3JrPBlRWDDUxBI5c6uYS2WAkeFCY0jkNfrXrcUt3LYBkMNxHy1rexjAqwCWkaCCY94qpHIlPrPYlTE4hFVjA26a6T9ai4TiIzEAQwlnBERE6kbxUtvhAullujRhAUGNDvqOdFezfZ3wIniFm3sG1LgMSBJ1yj60WmlrTgdz1liVqcxZxna9WYIqmeT3Bkt6dBMk+sUR4bxmxmhbyScpIzjTyEx9KcL/ZTCvM2hrvFBOJfwxwd34c9s/2ER8orSf0wnqIrra8Y8STF3ZUjISI1IB/QzS1jcSLbjKrNmGpWIAXffc7CB5mjyfwysKoyXbquN3nU+wiKL8A7JJh7nes7XbkQGbZQd4EnWOc1RfTH3fV1LLra0Q7e4K4PgmvKGCETHiecuXLOi6TyGhpowXCktmYBaZnKB8oq+BWVoUaGqrnGTELtU9h+BMrKyarYzFhAJksdFUasx8h+Z0HOKbJi03xN4IpZjCjc/vc+XOkrtV2iNqP/m/9Vswe5BB/qP1uEbDkD6zL2t4vespnFs3LnLKM1vDj7xG7P5xA8tZ5W+PLsWZsxJJJmZPmaSu1QAwh5/ib3pHpgvb3LPtHj5/6/mXkcsSWJJJJJJkkkySTzM/jUeLSRWlq5NTHWs7OZ2QGOoPspE1lWxYrK9CblnQxaC1pcM1V/mM21b2bZOvyrmcTlAPmXcO071YS3FVRC1NbxE7a+degnHxM4jw0XRI8NxdVYaGfPyoZhePm1ci+TaujQ3VEhgNu9TZx/cNRyI1okEcnU6VP/JBviAPrB/GnNLq3oOVMEyIV22cj9xDOD46sDvYUGMtxWzWXno/2T5MBvoTRgGky7g+6UtZYWmjUQCj+TLt7jWveF4p1Hg/ox9lf6uHPoujW/wDLoOhrpNN6tVaMPwZmWaQgZTkR0rKD2eNQP6qFB99D3lr3YCVHmyiidi8rgMjBlOxUgg+hFaisDyIoQR3Ja0ZAdwDW1ZU9yII4jwC3cgqAjDmunzihL9m7xbVkuL/cWU/RabqylrNHVZyR+kYr1ViDAMCL2dtMmW6oPkCQB8onUVUt9kkGYZzkO0aMPemasipGkqAxtkDU2g5BgfDdnrSjxF3b7zO34AgR7UXAr2soqVIn2jEG9jP9xzPK9rKyiSkysrytXcASSAPOozPTetGaPSqJ4lm/8Slx98nJb/1EEsPNQaH4q6P/AGt3p+6BltA8vDJLe5PtQLtRXUMucS6VsxwJducRLT3QEDe63/j/AMvO4fSB58jQv3Ms5SSzfE5+JvIclXyH4yarYnFs53/f5VpZtnnXPaz1RrPpr4H7x+rShfqab2Z9KC8f7I2cRLqBavR8a7N0zLsfXeme1ZmtnswKyVtKHKw63lGypwZxviXBr+FP9VdDs66offl6GK8w9ya625VgVYAqRqDqKUOLdjAk3MNtube+n9p/Kn6dYrcNwZv6X1VW+i7g/Pj/AKi+BWVsK8rRmluEaLC1K97LtqelVTegGOlTcPIgEjU1zOD3OfyJZs4fNq2tEbVmByqCzc02+tb3L/l9ajBizvk4lpmAFDr3E9dK0bEySI2HWhRuy505jb3qyrLJWvmFwpfczVyysVXw7gDat7mI025VbmVY54EnFwgyuh6jStlurJJWGO72ybbE9SVgN7ihxxM8vrXou+X1pmnU3VfYZRqUb7hDmHx9wbXVcdLq5W9M9vw/7Ku2uKt9uy8fetlbi/JTn/20ltxIi/btwIZbhJ5yuWPxopaxB/ZrVr9XtXG9QYo+iXwYzJxizzcKejhrZ+TgGrVvEo3wup9GBpZGPcaSY8zI+RFa/wA0pjNatt6ov6U8nq1TdgiLnSN4jbXlKa3bR/8ARbH+Hw/hU6C3/wDGf/6XP1poa2o9QRoYdxlmtLl5V+JgPUgUt3mtDXuUP+KW/Gq6Y5QfDZtL6IP0qjeoVL8yy6d26jG/FbO3eAnosufksk1GeIMfgsuR95otqPZzn/20DPFrmwMDygflWhxjHck+pNLP6ug+1TCjRt5MMYjEufiupb6i2M7+xbwj3U1TOIQEEKXYbPcOYg9RyHsBVTvfKvLlzTb61n3eqXt9vEKmnQd8ye/jHfc1Xya9aiW95fWpRe8vrWU7s5yTmNYCjAkyWqmtCo0u+VSd95fWhnMEzS7bFSONKq27/l9amN/y+tRtMVPcE4xINW8Hcmo8W4PL61Xwl+D71TaQY3nckh4z2YW+2dG7t/tECQ3t186yjSX/AC+tZTS32gYBnk1+orG1W4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8438" name="AutoShape 6" descr="data:image/jpeg;base64,/9j/4AAQSkZJRgABAQAAAQABAAD/2wCEAAkGBxQTEhQUExQWFhUXGBgbFhgXFRgYGBgYFxYYHBccHRkcHCggGhwlHBgcIjEiJSkrLi4uFx8zODMsNygtLisBCgoKDg0OGxAQGywmICQ0LCwsLCw0LCwsLywsLCwsLCwsMCwsLCw0LCwsLCwsLCwsLCwsLCwsLCwsLCwsLCwsLP/AABEIAM0A9gMBIgACEQEDEQH/xAAcAAACAgMBAQAAAAAAAAAAAAAFBgMEAAIHAQj/xAA/EAACAQIEAwYDBgQGAgIDAAABAhEAAwQSITEFQVEGEyJhcYEykaFCUrHB0fAHFCNicoKSouHxM0NTwhZEk//EABsBAAIDAQEBAAAAAAAAAAAAAAMEAQIFBgAH/8QAMBEAAgIBBAEDAgUDBQEAAAAAAQIAAxEEEiExQQUTUSIyYYGRobEUcdEVQlLh8SP/2gAMAwEAAhEDEQA/AOe5a9C1LFZlrF3T6SFngFegVsBWwWq5lts1ivUBrYCt1FentkkVJEHUVujQQp9jWq1mIWVMbjUeoqhGeDB3VBl/GFMPeij2Cu+EnypPwOMDqJOtFsNjMoIpG+k9TLfBHEI8Mb+sB1b866Sixb03jSuZcNtXGuobaM0MDAFdJwmGxbgRaCDq7R9Br9KE+iutI2LM7VWIMZIijjiVPePqSedMnZ+8rpK0Qudjhd/81yfJVgfjRPA9mbFoQoaP8ZH0WBTaei2sPqIEXu19RXAzB5StmYdR8xRteGWh/wCtfcT+NSrhEGyL/pFML6EPL/tETq/wi8Ly/eX/AFD9a1N1fvL/AKh+tNAQDYV7FX/0Ov8A5GR/VH4iuLi/eHzFZlmmVrCndVPqBUTYG2fsL8qq3oa+H/aSNX+EWyK8imC5wq2dgV9GP4GR9Kq3ODdHn/EPzED6UrZ6JcPtIMMurTzBiiqGLuNdbukML9th+A86JY7h10LAETuy+LTyG8+1VrCBBCjb5+9Z1ukup+9TGa7EPIPMu4W2tpAq6AbVrfxGlU2vSYrS41KmeFXOTIcSZNFeFYaNaHrb1FMGFEKKhRkz2pswgUT26YFeIdKzEbVGrQKsYkBxJEFZXlrasqJB7nzaorYLWyipAtdNPoe2RBa9y1KFr3LXpGJCFrdVqTJXqDWACT0GpqQCepDEKMmRXGgTVReIidNfSnbB9hL9y33l5Tbtbn7xHWOny9aqX+A2EBFoZuhub/IaD2plNMSMtMDXesqh20c/j4gDs5gbeJxS2u9FjP8ACX0DN90Hkeg512FuyWCwFh7+IzXhaXM2msbaKDP1rh/GsAV5fIEiqkXj45uMcuUtmYtk+6dZy+W1FTYByOZzd2sus+4/pxOv8L7c2LnEFbDKUwyqqMuTICHOr5Y0hj/tPWup4PGJdBKGQGZTHVSQf19CK+ZuzuF8QYEjkY5g8vwpz7K45rGJVAT3Yvq4XYTcQKT9SPaqpqMOQYpmduFe0tcb7X2rDFF8bDfXQUvcR7Z3mC5ctsHeN4mOdNW3pWMmXWskgfM6FcuhRLEAeZihOK7U4VN7oPKFBY/Sudi6L0m8zQdlkk/PeoLrWwpC5hGgEHWOprLt9U/4D9ZpV+njP1k/lOmp2kwxE95A6kMB+Fbv2iwwj+vb12hp/DauX4bH5YyyZEFG2k9DWYS7kLFgTuTERPKqD1WzyBC/6YmezOw2boYBlIYHUEGQR61JXKeF8auYcTamAZZNMjA7+h85rofBuNWsSs221ABZToyz1HTfXbStHTaxLx8H4iOp0b089j5/zCdZWpNeg05mJzIqG/hUf4lBPXmPQ7ipq9qCAeDPA4gLGcD5ofY7/Pn7/Og+IsMphhtTrUOIsK4hhNZmq9Kqt5T6T+0bq1jpw3IiUlyXEUw4S7Iqlj+DlDmXb979Pw9KqYPFFWg1zWo0tmnba4j7lb1yviMDrIqnidBVxGkVXxySB60u44zE6z9WDNbLSKyssjSvKgCWbufPS1KtRKKmSuln0IGbZa9C9a9ZwBJ/Uk8h6029juxFzFN3l7wWgfhidjt0ZvLYc5OgJXU1h4iWs11WlXLnnwIB4H2ev41wtkQmkuenUHkPPnymuv8AZXsRh8GoOUPc5s2sHyn8T9NqYMBgLdlAltQqj5k9SdyfM1YYaVqV1Kg4nFaz1G3Ut9RwPiQYoBlKyNRSbiuzkZmIGWiHFVdGlCSPKh+L7YmzZc5A7qJVC2XPGpWY3ImPOKtmKAYERO2mDt2gGUMykGSoBAPzkfKkyxemWXboROh6xRjtF/EC3ddjasDIwUrJIIlRmVhESDOoMHSlqzxAd5mRbYR4BGYgKT1kaesRQLV3DiDY5m4x163m7p8g6ALPnuD9KKcO4pcuISzF7ispnQFkDAkaeWYe1BeI4oBsuVZ5Mrb/AJVnDMztKGLignLGrLpMGYnUGP7aAU45lB3HHD8WW5fAY+JyWCnmAZ9P+qN2lD3IOuXxH1JJA/flSThyouW8QBquaVJjK8aiOSmZHTajHBOMWrIdrrF2JkwCSSR8hsBr0pTV5fqO6crv3MeozYpfDAyg6kdfnQA8TyhgwOYEe8z1qbAccs3y5B7tp8CsZJBG/IewqfF4RXQd4RKiQYMn2G5jc0gE2Ha4m1VYGXcpmW+K2oAnKY5jahuL4+c+RAGmBPnSzxG5DxqY60U7P4DO6MZknTTamfYRF3GUFjM4AjPh++WNiCOk+WlF8Pw+6mVwWTnKtB3B5fhRvg3Dx3eYxOusRsdIqvxDEIpIzMAN4nWTER+9qQ9wg8Rj3ASVEsXbt2Ql7EMUM5SVB+Zy1YwRuWiDbvKy/dBksP8ACfyoGONB2S3nJbTKABvyGvOrRx2VlZxqZBGUTp6c4q/u2Zzk5gjVxtwP7R54TxZbqmYVhoynTX0NEprnd3iU6G05AAyso1LTzkjSjvCO0ACxezLHNhpHWa19P6j0tn6zLv0LL9Sj8o0V5UeHvq6hkIZTsQZB96lrWBzM4jE1IoLxThAJzroR9B+lHK8od1KXJsccS9djIcrAmGxAJIn4dP8Amaix/FLKqc1xR7iflQ7t1wO5ctZrLMpBkqrEBweRj6efrpy5Hrmr/TTU2CePE6D0/wBPr1a79+MdjzGzivbFyYsDKo5sJJ9uVZSqDWVAoUDqdEnp+nUY2CBVtVIlqpFFNvYXs02JuB2BCCDvEKZg/wCJtcvQeLfLWjVWXbAl9bq00tRdvyEtdhuxhvMLt4EKp0HMEch/d1b7OqjWSOsWbSqoVQFUCAAIAA6CvMPZVFCqAqqAABsANqkrXRAgwJ8/1Ops1FhdzPagxmIFtGc7Aa1MWpQ7VdrLdglGNuDuCw29KknECqkmKHaztbbRpTvtei+H/VP0pNv9prz6lFABkBlJ26mYPyq5xrtDhTmFtixaYVAYE6atGg1pdFy40TkjoCf01pW5yOjIsyOIF4mqF2KGBO0yBO4EiYqLAcMLt8WUa6769KbcNYzQDl85/wCjVTiaYZGIkZgNDbllLDcNBgD2J8qCtxPAg8yuOHBLZA7tmiJOx+etZ2a4Pd75XXuwomQ1wCAQRtvVSzjDqclo+vefk4re53N3RgLLfeXvnU+oa60fKpUHkMe5IhLjufvgptx4WzPM5gI0UjSBMz50BVpo7wfgF1y2Rx3IjNdbMEHkFIzE67DfSnXh38PS6Tbwr3DBi5iLndLJ+7aXxEf4qkV+BJ2mc/4RcyXUMKTIgMsjU8xXSOOWQySNJXQTI0A0HQetXsB2DxIXWzhl/tAWR7jerV3spiFBBt6DbI35T+VKanTWMQQJpaO1axgmca4jaIc9adOzuG1TyBPyX9ap8a7PNnOQ+LmlwZX9Qfhb6U0pw3uMjj4eRPyM0DVEisCaGnYe5GvH4pEtWwNoWIG8/nSv2lhrDMrFSNYaNRGn1o3Zy92C/jK6RPnvtSljMT/P4rI+lpMxInLOQgAGORpJF3HcYVPoGB+sg7FY7Ilwm3N1mhHKnVYGx6Azt1ppwZRCGuGXbbmBHTpW3CMMrMzgADZRyAGkAch5VPdsnYQRt71Wx97ZEuuBlT35lb+Z7x/CxUawTt6gHlRLg/FxJRyrINJjX/ke1DbNiASQWuAxl5CKujBNcDQyrI1GhPUDTbUV5ODxPWhCuD1C2G4gli6Mrf0XOonRG5EeR5+tNSsDsa5zZw6/DdJUecaHlsKsYXGXMLcOUhwwBMnQxzHQ/StTR67Z9L9fxM/UaIP9h5/n850CsqHCYhbiB1MqRIqatwEEZExyCDgzR1BEHY71yH+I/AjYud9bHgc+PyPJvfY+cfersFDuPcPW/ZZGEgg6eXOPPp5gUO2sWLgxz0/Vtpbg468/2nz8mNjesq9xHhYS4yNoVMHz6H0Ig+9ZWKVwcT6Gp3AMp4M24Lw437qoBIlZH3ix8KTyBgljyVWrunB+HrYtBF1O7NEZmO5/IdAAOVKX8NOCd2huNuJA87jAd6f8sC2OmRutEe1nar+XPd2wDcIkk7LP51r0VitOe5wnqmsbV3nH2jqHeJ8WtWFm40dBux9BSFxz+JEhlsJB1hyw5eUa/vWud9peOXblx1Zp6mZJBg+w12oCrkCQfnoKDdex4Weo0a43PzHDivah8QB/MXXLJ8CooVZPMkHelHiyORnggHYnn+tbZiVgcx5Ez617ZsM8KVLabeL8KTBIOSY97YAwogLKy69elT/zBTUsdd9fyo8OzL5cxJEfYyNPz2occAFYPcVvCdJEAkbb0f3VaZFuldn4g69eZtAC3ua3gQJRl69N+XtRXG32WF7tUB1ka6nzq5bRFtEuoadiG+cjeqm3A6hk0A28nmL7KoIPiI5iYnynlU2BU4i9bs2UKF2yzmLHXfUjTToKvWMAXUwpMGZ+zHqaO/w54cTxTDsF8GW5HkRZf6zRanBOIC7RtVz2J2DstwK3YS2oWcghJ5AAAuerMQTPSmbvFBiZI3qpatP3jRoukGOQHKp2TLlVRuZY+Q3J8+VNCAMsg16a0cGRrH51l26F35+RP4USUgzj3AbeJXxCHHwuIzCNhPMeVAsbwUd2V2I5cpHTpNOdUOK2MyyNDt+lK6nTrYuYei0oROe38SUnMAGGx+9pA0pH4DeY37zMBqDMHmWJ/KnXtPiB3bIdLizE9DI09xSJ2fvQHncH51ie2UVgZurargGdD4WmVAZGwknz8vpFRY/EBSwDBRtmPPQEkdNKErjL1wQlvKJJBfT3jnWycHtKc91jdusRKjZdvafU0qVA5MKGG6WsMrZCyg5SdSA2o9YM/Si2BxKBWDeEbqdASNNI9akOLhVTIBmAiZIUemg/6qticacwAdTkmfDy9BUHvieJZ+CJNcsJcMB211EExoNzp0rMPZVGZW1B1BnnVfE43M4OSIHiI2PSa3AMT8Y306H0r2DJwwGCYxdksQqs9qTqcyyfKCPXSaZxSTZtm3luR4gQfUcx8qdVOldB6bdvr2HsTC16AWbh5/mbV4a9rK0ojOSfxO4QUurdQb+FonUGSh05/Evoq1ldC7Q2UIVri5lmIideR+Wb51lK2aVXbdOh0frZppFbDOJsL1vBYdFdgAqgT95olj6kyfeuO9pONqcQ51ZmMjyGw1rp/wDES2Thdphhy231rjnaWw7Yci3OckRBgxOuvpNWuY9TJ0+0ckQBct/1G8Wbmcx3P51bvWu9ZQoQQBIzDl1HI+VDMGTbZQwOaNjOo6x+9qaGwdp7ZdFOaIEDUfKs21th5/Wa6MCoMoYmyFRhu0wI5e4qFFywBc/qE7E//blXt5lswVfMxBBUgE6+XI0KRhMERJ96qikiXJyeIdxfGcTbMO5f/SV+YAJqvc4qt4HvSwI1AUQPnyqbh3CWzZ1YAcpgj/mqfEEJu6HOx+6PDAqQUJ4g9gzIg5fQlmImNzH5VgvqEAyEtOhMRNb4bEFG8JGZiQwIEfOrb5TEqJGoVSTNSxxDKmZmAvXY7tSYciF03OntT1wIJh8bbCjS2ck9TkKk/wCo1p2E7OyDiroHh+AchHPzjYUPsYgXblwgqSWYkAjTWopb/wChxFtWwYbR47nZMBxJbjFNmAkf3KeY9DoRyNe32Y30XZQCx8zsJpA4dxOYVywYGVcfErcyOs8xzpwwXHIjvwBppdUSjDqRuv1HnWkrhuDMhqyvIh+sIrSzeVgCrBgdiDI+db0x3ATKr41wF16j5DU/hW2IxaJ8TAToBzJ6Abk+lLHaXixCMWBS2BoCYe6eSgfZSdydTtFDsYAS6KSZz/tXji+IZgCV+e5J29xVbs9w9dbxWWJIVSdAPvR1M7eVSWs7sSFLMZJjQA+ZO1MnCOGlROYAkHYSFPqdzqeVYWqPJC+ZsUYUZM8vYIJazqwzjdemmw5T5VAMMUAJBH2s53kbienlU9nhTDRSWAMmZ/WJ86m43xG6lgwsKog6ZoHWYpAJzHFfGNvMrYTBl8wNwLzktrv05nX8KJ3ltKmjHNJkc48/3zpR4fiW2YalhEkg66gR01FE+HW+8fIwIZidZ+fny+lEAhWXdzu4EJ3sSGuAWxyy+LWduXPeq+M4VcsXAyqdxJjcc/IVpYwxzFQsGZmdfPlEbU0YbGMTkuoMuUw3IwOc1YAeYK1zVjZyPPzInRRb8OoIkHoekdKa8NGVY2gfhSJwfiAAuWnI8JItmd1O3rFO+AvqyAoQwGkjquh+orR9L+5pka5WXAMs1lZWVtTPmpWd6yvRWVAM9K3Emi0/hzeE6ddK4B2ox6p4R8TMCo1+HNBPTlFfRBrlf8Rv4dNeZ8RYcAAEtbyknUicp9ZMedDtTIh6XwZz+29tmPeRJAC6DMPz51XxWEupItOcvkdams4BgR3rDMh8JGx05mN6OYfAMyFwBGuvWN4rHf6GmsrkAY6iSVM7kHcknnW5sM5GpjUnrPOmnGYBHAJXXYkRWtjsxmkhtADHr0Ne98QyshgGLiIJEISQsncjy963wOJyMzEFiNBBjrV7F8DdI5xPoBy3q5wjswzOM5QZjPxeLryqhtr2w4x3niV+Gdnr91i1sbnTLrlJ6k04cN7H27L5rzAsNxJ38yNSCeQii3D7QssFBKoBJbMNfTprPnVbiWKVUuNOZp1LtrS5uYiBaxmbanUvdoe0SW15QYCCQBp+XpXKcZfViT+A6mfzq1ff+YukLMbAkzqK2fBLYtsLokyCeo060UDHfclUWrgSKxdbQm442+00fjTNw7it61rnDISNJB/7PlSRh7obn7TtRizhiUnUfdhtfWCKlyynuF9tHHUeMJxZWb4GDHc289tj6lZmr441ZWczXiRya85j6CkrF8bvlRba8VEAZUCpMaSzKMxOnWPKgzYV82bL8R3JPz86aGo+Jm/0ozzOjv2uRZ7m0Ax+1Gp9WOtBb117zZ7pnyGg/GaXMJhXB8FyGkaTIPz0ohdF62jHOpytqDuSZO0UGzVZGBCJoxnuNeCtgzPhUbCJo7hLUCeXqBSTh+NwdACY5RAJ9TV/C9oFbfMI9DWcznyIX+mYiNwdAI28hXt22rrlMRqKV14pqcu8az+VT2cc5PIDXUkSfaaH7hPiT/SkeYy2MGoBB1HSBy2qtjeDK4kDKw2YaH3odh+IMDrJHXeigx8HXaRPlV1tHWIFq7UbIMBWh/KvnujOpUgEDbbcfhW2Du2+9tkMArLoub4eREcp0opikDTOoO3n0oE2AW4yqGCuJDAgwehGnr86upB4jSsHBLdyhxHBW2ugOCtoXFBjXwzvrvXUODcNt4e0tq1OQbSxbfXc0iYnh+RFz8zGjbjeJpg7D8RZluWHMtZIynU+A/Dqd4rU9NcBtuIr6ipesMp4Hf8AmNVZWVhrZmHPBWVqWA3NZVZM3rwioMBixdtpcXZ1Dekjb1G1WKtIiZ2i7DWrgZrXhbcr9k/pXNLmCuWWORmQ8xy36HSu+xXPe3PA8h75dmMH1oFlY+IxVYejOb4zjjWmC3Ez5tyDlIA5xsfpRjhd6yyFrbqNwTnyMI5Mp3oF2nwBYi4oJgAGPIn9aHJgMy5pKwJHLXTnyrLvRAfia1NYZe48W+Ipoyw3KSwb8fwqLGcUtghn+JdFidI2/ZpK7nKAyy3mTpPT6UVw2EN2XK5Rl5ERoP1pVkHzxD+wq8mScX7UlpUAxy1576np5Ch+DuteaDcP4AkbaeVVr2EynWcvyPrVzD28uoUdQaIdqr9MIvHUNcEsorgsBm/L51rx6yGLa78p/Ch64iQWkT0ArCWMFjP5a6xQeQcmU9rc2TPeD4FUlm30I02EUZ0GgAM6CdPXpFZw+znkQ2w1J3EA8qJYK1buOASSgaTIgk6SNN9gPSl7LCTzGBgH+0TLmBZ7rBSDDET+tXLfD2BBa409ANvedKrcWxIGLxDWz4e8aADEgGKrYS87sZcgevKnypxFjluRCFrHsc1tFEAbxr7nmauphmzKCSS0QB51olpbUt3gbTceYmK24NxEoWe4Gb7sDSeXpS7g+IVD5EKYvgbWfFOY7k89utVuG4dXvnN4QxjLrsIgnketN/CicRZBJAzA6cxHL86AYzAkBjbJ7wQUjQMI8Q8joCPcUANg8+ZdbCQVPYnmLxttO8AML8K+cUS4UxZAdhy8gNIpRs2mKwUkkk85BmNaduzmHbu4IEDzEH66e9S6CQ5AXMktWWghT86tPaYAAk6+Wh6URw6rmzHYjnt/zVLEYmQQQNCMpjSgkDEW90scASGxcysA5kjkJiYMfhVPjL+IG2QCRBO/SNOZ3qB8a2mcZSTrHWfDHtUeJOmf4hyGw159f+6vXw0ZWrncZEltgttc2ZfFEmY0Mn11pl7A2ct3ETJYi2S3LXNA9qV1drKEsp+yFAHX1/e9P3YjDlcMHaM11i5jkDoo+QFa+iUmwGK+ouFpI+f/AGMNeNXtaMa2TOdgrj1k3AttTBktI6LpH+76V7S1257RthvGhIYuLa7aqik3D/rYL/krKG1qKcEzT03pl91YdBxCHYbiouJl2Djvbfox/qp6rcJ9nWmyuKdiuIsrC2p8YbPZkwC0Q9s+Trp5GDXYuH4tbttbifCwnzHUEciDoRyINV09wtTMW1dBqsI8SzQHtmp/lmjlE+lHqrY/Dd5bdD9oEUVhkRdTg5nGokQaBWH3Urm3EQOvTrpTFisObbsjDUEihGIt5XLCdwSNtR/3WRrB9OZt6IjJHzKSYSCZBmfh/flW9osAwXSAeX7GnpRZwHAcf5hMtPQdBzmvHv5lnu45aDQ1m+4Y+eR1AGIsMQstmJ1+u1SYTDsWyxp5+VEJK5igYCI1E+saVLg8G2/MCTHLyqxs4lcESI2ml4jLzOUCRM8tvape6zEdyhMbyf2Kv3LLKvjA12UbHlJ61PatQIWJhYiNgfzoJskgEyph7L/AwAOhhGOVJiZkamKlbitqzdtqGAzSNpjTTkYG8mosfwu9cKhDl8YZuQyidCZ1qjxvhCi8CTmC5g0sWLMQN+kARFFrSt+WP6SrsV4ga44uXLjKvxsxHTVjEdNINZhLTp42Twc5GhohZu2yCoQKJ0kiN+ZqfiWGfukLNOsLGogef73oxcZxPdDmV8TdW4UCrkCnxCNPXzMcqYrty0lpQIJgEjTfXbypWW4rCHMc5Akk7T6RR3AcIdsmgAn4iY+dDs7ksi45MOdkA2hLCDmOUbzrE9Ksb3QdArNC+gMH5zQ1sB3ZENmHMjbUxFE8Jh2ZcwXRY15gTrSjnxiTxnfnviBcIHF1hAgkkHnGaaZ8FbtmJzCJkDryoIOHN/M3VBgEyPRvEPbf0orba5bgGI2MH9zRDyZVyCBtPMJPdUmLbTB+UT18xUxsKy6jI+gnkdJ/Oly5jbfe934g2XMhGknUETvvHzqxh7r5fiOmup/Dz6VIGO4E1HwZ7jbA8RJnIPSTyocbji2SNQsBNJ1kSfSBVvHXJIjaNTsN9/rRrsHh863GfKyhoQEaidSduekUXT1G1wB3DW2+zTvbnqKvAsPexeJK3JIGzEEKoG8Rofed66xhMMttFRBCqAAPKpFUDlW1dBp9P7XZyZg6rVG8jjAHieGquNxHdoW3OgUfeZjCD3Yge9WGpW7W8Z7pGcEf05VNfivONPZFJJ828qMSByfEDVW1jhF7M5/24Iv38gaRZGTyLTNxvdj/ALRXlA5MzMzuTuaysax9zEmfR9NT7NS1r4E8sgiCNwZB6EbV0vsj2h0zNorEC+OVu4dBcHRH0B6HXmTSBd4bdtyShIHMaiPapOGYw23DrB5FTsynRlI6Gl9LqvafPgzmNVQLkx5neQa9pT7M8dXKikk2m0tMd0bSLNw9eSt9oCDrGZsrolYOMjqc46FDgxW7a8F7xO9QeNN43K/8Vzi8jDxJqea6eIe+x6Gu3mlPtF2VDzcsAB9yuwb06Gl76dwjFF208znhwZID25M6NyynTQjr5VmEtAMO8JEDTpvzq2VezcOhHK4hG8c/UUTGFtXUlGGbz39xuK5++hkPHU26tQCPqg7FG3HhIOsaA7czUtgqoKjUkjbavbHC7g+Iz7TUGKwl8urKFyBvFoFJHkduXWltuTiHwvgyw6F4eNACNTrmEip8Lhgil7jBUUSzHQDnr+FTW79uzbIdlQcsxjY8huaVe0fEmxUW1kWlYNlIhmMaE9B0FWrr3HJ6kZPKrJ+KdqG//XXLbJIDaF2/uM/DzgelD+GvFsktOswN/rvJ1qHh+KKsFIBXMNCBHpP72rTG2SHkRAY/DsefymKb2jocSduOP3mlprfiIUx906SefpXiXmcEKDEgAb6tP4RUlzDlgCBl0Ejed9f30q5w/D3UCMFOg000kGvEqOZ7GZSt4TLJeFKzGkyRJGnrpTb2YvMbZDHYHSJmBpr1qhgsITnLqfECAY2J3MUw8EAhrK8iCW5gHc0F7MniQ/2czThPCWZsxzBTOn2dDpA5+po/jgLVmBGpq0uRckwIECNv2aE8SvG5dGVSwXkNieZ9tPlVMAA/MTDta4z0IPvgC6jSZS1bX5FyfcBvrXuKxqhRngSRl1MZt9vT8amS1Eu8ySdxt50KZ7LuDvlO7KfoBMDTnVF5jaAH8oTwl+ZUqCN9iD/zUj4ODm1jSemp096mt2w2o6aGtv5mEOaN9tyekdTyqQfEoWwcrBnELwMIASSQuvLMd59qduy/CP5azlJBdjmYjaTyHkBQ/gvZtGQviLYZmMhWHwjZfQx+NM4WNq3vT9KUG9u5l67VBx7SdDv8TPRWE1lQYvEi2pZth01JJ0AA5knQDzrSmZIOI4oosLHeNogO0xqx/tUan5c64x214v3lwKhJtW5CE7uSZe4epY8/1pu7X8bILWwYuuIuRB7q2dRaB2zHQsf+K55xZJFI6q7/AGD851fomgKj33HJ+3/P+J5hHzCsqLhugIrKz+J069TplgNM+f0qpxDs+jy9vwtuQBoT+VEXxCjQamsw95p10HSuaV2XqcoSexFfD3HsMQyhlYQ6N8DjofyPKnzgPHwEGdy1mQFusZa2Tsl78rh3566sKxuGVviEih1vh72mL4c7jxI2zLzU8mHketa2h9SNJw3UBqaEvGejOoV7SXwHjZXworED47B/8lvqbRPxpzyHUaxyWmzB4xLqh0bMp9d+YIOoI5g6iuqqtWxdynMw7K2rOGEh4hwq1e/8iAnrsfnQW52Iw5MjMD6z/wBUz1leapG7EhbHXowNw/s7bt82foGMj5GhXbTsst9A9tQGQGVA0I9OtN9eRVTQmMYlhc+7OZwTF8Lg7awY/P8A6qXh2FKmW0nQk7D9iuq8e7LJeBZPBc5RsT+R8xSlZ4UysbdzwMJiR4T1MxHLrWLrNO9Z46m5pdajJgyj/wDjyTn3WRpEyTufaracMRQyKB4tz08hVrE8OC8iQeaPofaqF7EPaI0MctOc0g26GDbh3JrPBlRWDDUxBI5c6uYS2WAkeFCY0jkNfrXrcUt3LYBkMNxHy1rexjAqwCWkaCCY94qpHIlPrPYlTE4hFVjA26a6T9ai4TiIzEAQwlnBERE6kbxUtvhAullujRhAUGNDvqOdFezfZ3wIniFm3sG1LgMSBJ1yj60WmlrTgdz1liVqcxZxna9WYIqmeT3Bkt6dBMk+sUR4bxmxmhbyScpIzjTyEx9KcL/ZTCvM2hrvFBOJfwxwd34c9s/2ER8orSf0wnqIrra8Y8STF3ZUjISI1IB/QzS1jcSLbjKrNmGpWIAXffc7CB5mjyfwysKoyXbquN3nU+wiKL8A7JJh7nes7XbkQGbZQd4EnWOc1RfTH3fV1LLra0Q7e4K4PgmvKGCETHiecuXLOi6TyGhpowXCktmYBaZnKB8oq+BWVoUaGqrnGTELtU9h+BMrKyarYzFhAJksdFUasx8h+Z0HOKbJi03xN4IpZjCjc/vc+XOkrtV2iNqP/m/9Vswe5BB/qP1uEbDkD6zL2t4vespnFs3LnLKM1vDj7xG7P5xA8tZ5W+PLsWZsxJJJmZPmaSu1QAwh5/ib3pHpgvb3LPtHj5/6/mXkcsSWJJJJJJkkkySTzM/jUeLSRWlq5NTHWs7OZ2QGOoPspE1lWxYrK9CblnQxaC1pcM1V/mM21b2bZOvyrmcTlAPmXcO071YS3FVRC1NbxE7a+degnHxM4jw0XRI8NxdVYaGfPyoZhePm1ci+TaujQ3VEhgNu9TZx/cNRyI1okEcnU6VP/JBviAPrB/GnNLq3oOVMEyIV22cj9xDOD46sDvYUGMtxWzWXno/2T5MBvoTRgGky7g+6UtZYWmjUQCj+TLt7jWveF4p1Hg/ox9lf6uHPoujW/wDLoOhrpNN6tVaMPwZmWaQgZTkR0rKD2eNQP6qFB99D3lr3YCVHmyiidi8rgMjBlOxUgg+hFaisDyIoQR3Ja0ZAdwDW1ZU9yII4jwC3cgqAjDmunzihL9m7xbVkuL/cWU/RabqylrNHVZyR+kYr1ViDAMCL2dtMmW6oPkCQB8onUVUt9kkGYZzkO0aMPemasipGkqAxtkDU2g5BgfDdnrSjxF3b7zO34AgR7UXAr2soqVIn2jEG9jP9xzPK9rKyiSkysrytXcASSAPOozPTetGaPSqJ4lm/8Slx98nJb/1EEsPNQaH4q6P/AGt3p+6BltA8vDJLe5PtQLtRXUMucS6VsxwJducRLT3QEDe63/j/AMvO4fSB58jQv3Ms5SSzfE5+JvIclXyH4yarYnFs53/f5VpZtnnXPaz1RrPpr4H7x+rShfqab2Z9KC8f7I2cRLqBavR8a7N0zLsfXeme1ZmtnswKyVtKHKw63lGypwZxviXBr+FP9VdDs66offl6GK8w9ya625VgVYAqRqDqKUOLdjAk3MNtube+n9p/Kn6dYrcNwZv6X1VW+i7g/Pj/AKi+BWVsK8rRmluEaLC1K97LtqelVTegGOlTcPIgEjU1zOD3OfyJZs4fNq2tEbVmByqCzc02+tb3L/l9ajBizvk4lpmAFDr3E9dK0bEySI2HWhRuy505jb3qyrLJWvmFwpfczVyysVXw7gDat7mI025VbmVY54EnFwgyuh6jStlurJJWGO72ybbE9SVgN7ihxxM8vrXou+X1pmnU3VfYZRqUb7hDmHx9wbXVcdLq5W9M9vw/7Ku2uKt9uy8fetlbi/JTn/20ltxIi/btwIZbhJ5yuWPxopaxB/ZrVr9XtXG9QYo+iXwYzJxizzcKejhrZ+TgGrVvEo3wup9GBpZGPcaSY8zI+RFa/wA0pjNatt6ov6U8nq1TdgiLnSN4jbXlKa3bR/8ARbH+Hw/hU6C3/wDGf/6XP1poa2o9QRoYdxlmtLl5V+JgPUgUt3mtDXuUP+KW/Gq6Y5QfDZtL6IP0qjeoVL8yy6d26jG/FbO3eAnosufksk1GeIMfgsuR95otqPZzn/20DPFrmwMDygflWhxjHck+pNLP6ug+1TCjRt5MMYjEufiupb6i2M7+xbwj3U1TOIQEEKXYbPcOYg9RyHsBVTvfKvLlzTb61n3eqXt9vEKmnQd8ye/jHfc1Xya9aiW95fWpRe8vrWU7s5yTmNYCjAkyWqmtCo0u+VSd95fWhnMEzS7bFSONKq27/l9amN/y+tRtMVPcE4xINW8Hcmo8W4PL61Xwl+D71TaQY3nckh4z2YW+2dG7t/tECQ3t186yjSX/AC+tZTS32gYBnk1+orG1W4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8439" name="AutoShape 8" descr="data:image/jpeg;base64,/9j/4AAQSkZJRgABAQAAAQABAAD/2wCEAAkGBxQTEhQUExQWFhUXGBgbFhgXFRgYGBgYFxYYHBccHRkcHCggGhwlHBgcIjEiJSkrLi4uFx8zODMsNygtLisBCgoKDg0OGxAQGywmICQ0LCwsLCw0LCwsLywsLCwsLCwsMCwsLCw0LCwsLCwsLCwsLCwsLCwsLCwsLCwsLCwsLP/AABEIAM0A9gMBIgACEQEDEQH/xAAcAAACAgMBAQAAAAAAAAAAAAAFBgMEAAIHAQj/xAA/EAACAQIEAwYDBgQGAgIDAAABAhEAAwQSITEFQVEGEyJhcYEykaFCUrHB0fAHFCNicoKSouHxM0NTwhZEk//EABsBAAIDAQEBAAAAAAAAAAAAAAMEAQIFBgAH/8QAMBEAAgIBBAEDAgUDBQEAAAAAAQIAAxEEEiExQQUTUSIyYYGRobEUcdEVQlLh8SP/2gAMAwEAAhEDEQA/AOe5a9C1LFZlrF3T6SFngFegVsBWwWq5lts1ivUBrYCt1FentkkVJEHUVujQQp9jWq1mIWVMbjUeoqhGeDB3VBl/GFMPeij2Cu+EnypPwOMDqJOtFsNjMoIpG+k9TLfBHEI8Mb+sB1b866Sixb03jSuZcNtXGuobaM0MDAFdJwmGxbgRaCDq7R9Br9KE+iutI2LM7VWIMZIijjiVPePqSedMnZ+8rpK0Qudjhd/81yfJVgfjRPA9mbFoQoaP8ZH0WBTaei2sPqIEXu19RXAzB5StmYdR8xRteGWh/wCtfcT+NSrhEGyL/pFML6EPL/tETq/wi8Ly/eX/AFD9a1N1fvL/AKh+tNAQDYV7FX/0Ov8A5GR/VH4iuLi/eHzFZlmmVrCndVPqBUTYG2fsL8qq3oa+H/aSNX+EWyK8imC5wq2dgV9GP4GR9Kq3ODdHn/EPzED6UrZ6JcPtIMMurTzBiiqGLuNdbukML9th+A86JY7h10LAETuy+LTyG8+1VrCBBCjb5+9Z1ukup+9TGa7EPIPMu4W2tpAq6AbVrfxGlU2vSYrS41KmeFXOTIcSZNFeFYaNaHrb1FMGFEKKhRkz2pswgUT26YFeIdKzEbVGrQKsYkBxJEFZXlrasqJB7nzaorYLWyipAtdNPoe2RBa9y1KFr3LXpGJCFrdVqTJXqDWACT0GpqQCepDEKMmRXGgTVReIidNfSnbB9hL9y33l5Tbtbn7xHWOny9aqX+A2EBFoZuhub/IaD2plNMSMtMDXesqh20c/j4gDs5gbeJxS2u9FjP8ACX0DN90Hkeg512FuyWCwFh7+IzXhaXM2msbaKDP1rh/GsAV5fIEiqkXj45uMcuUtmYtk+6dZy+W1FTYByOZzd2sus+4/pxOv8L7c2LnEFbDKUwyqqMuTICHOr5Y0hj/tPWup4PGJdBKGQGZTHVSQf19CK+ZuzuF8QYEjkY5g8vwpz7K45rGJVAT3Yvq4XYTcQKT9SPaqpqMOQYpmduFe0tcb7X2rDFF8bDfXQUvcR7Z3mC5ctsHeN4mOdNW3pWMmXWskgfM6FcuhRLEAeZihOK7U4VN7oPKFBY/Sudi6L0m8zQdlkk/PeoLrWwpC5hGgEHWOprLt9U/4D9ZpV+njP1k/lOmp2kwxE95A6kMB+Fbv2iwwj+vb12hp/DauX4bH5YyyZEFG2k9DWYS7kLFgTuTERPKqD1WzyBC/6YmezOw2boYBlIYHUEGQR61JXKeF8auYcTamAZZNMjA7+h85rofBuNWsSs221ABZToyz1HTfXbStHTaxLx8H4iOp0b089j5/zCdZWpNeg05mJzIqG/hUf4lBPXmPQ7ipq9qCAeDPA4gLGcD5ofY7/Pn7/Og+IsMphhtTrUOIsK4hhNZmq9Kqt5T6T+0bq1jpw3IiUlyXEUw4S7Iqlj+DlDmXb979Pw9KqYPFFWg1zWo0tmnba4j7lb1yviMDrIqnidBVxGkVXxySB60u44zE6z9WDNbLSKyssjSvKgCWbufPS1KtRKKmSuln0IGbZa9C9a9ZwBJ/Uk8h6029juxFzFN3l7wWgfhidjt0ZvLYc5OgJXU1h4iWs11WlXLnnwIB4H2ev41wtkQmkuenUHkPPnymuv8AZXsRh8GoOUPc5s2sHyn8T9NqYMBgLdlAltQqj5k9SdyfM1YYaVqV1Kg4nFaz1G3Ut9RwPiQYoBlKyNRSbiuzkZmIGWiHFVdGlCSPKh+L7YmzZc5A7qJVC2XPGpWY3ImPOKtmKAYERO2mDt2gGUMykGSoBAPzkfKkyxemWXboROh6xRjtF/EC3ddjasDIwUrJIIlRmVhESDOoMHSlqzxAd5mRbYR4BGYgKT1kaesRQLV3DiDY5m4x163m7p8g6ALPnuD9KKcO4pcuISzF7ispnQFkDAkaeWYe1BeI4oBsuVZ5Mrb/AJVnDMztKGLignLGrLpMGYnUGP7aAU45lB3HHD8WW5fAY+JyWCnmAZ9P+qN2lD3IOuXxH1JJA/flSThyouW8QBquaVJjK8aiOSmZHTajHBOMWrIdrrF2JkwCSSR8hsBr0pTV5fqO6crv3MeozYpfDAyg6kdfnQA8TyhgwOYEe8z1qbAccs3y5B7tp8CsZJBG/IewqfF4RXQd4RKiQYMn2G5jc0gE2Ha4m1VYGXcpmW+K2oAnKY5jahuL4+c+RAGmBPnSzxG5DxqY60U7P4DO6MZknTTamfYRF3GUFjM4AjPh++WNiCOk+WlF8Pw+6mVwWTnKtB3B5fhRvg3Dx3eYxOusRsdIqvxDEIpIzMAN4nWTER+9qQ9wg8Rj3ASVEsXbt2Ql7EMUM5SVB+Zy1YwRuWiDbvKy/dBksP8ACfyoGONB2S3nJbTKABvyGvOrRx2VlZxqZBGUTp6c4q/u2Zzk5gjVxtwP7R54TxZbqmYVhoynTX0NEprnd3iU6G05AAyso1LTzkjSjvCO0ACxezLHNhpHWa19P6j0tn6zLv0LL9Sj8o0V5UeHvq6hkIZTsQZB96lrWBzM4jE1IoLxThAJzroR9B+lHK8od1KXJsccS9djIcrAmGxAJIn4dP8Amaix/FLKqc1xR7iflQ7t1wO5ctZrLMpBkqrEBweRj6efrpy5Hrmr/TTU2CePE6D0/wBPr1a79+MdjzGzivbFyYsDKo5sJJ9uVZSqDWVAoUDqdEnp+nUY2CBVtVIlqpFFNvYXs02JuB2BCCDvEKZg/wCJtcvQeLfLWjVWXbAl9bq00tRdvyEtdhuxhvMLt4EKp0HMEch/d1b7OqjWSOsWbSqoVQFUCAAIAA6CvMPZVFCqAqqAABsANqkrXRAgwJ8/1Ops1FhdzPagxmIFtGc7Aa1MWpQ7VdrLdglGNuDuCw29KknECqkmKHaztbbRpTvtei+H/VP0pNv9prz6lFABkBlJ26mYPyq5xrtDhTmFtixaYVAYE6atGg1pdFy40TkjoCf01pW5yOjIsyOIF4mqF2KGBO0yBO4EiYqLAcMLt8WUa6769KbcNYzQDl85/wCjVTiaYZGIkZgNDbllLDcNBgD2J8qCtxPAg8yuOHBLZA7tmiJOx+etZ2a4Pd75XXuwomQ1wCAQRtvVSzjDqclo+vefk4re53N3RgLLfeXvnU+oa60fKpUHkMe5IhLjufvgptx4WzPM5gI0UjSBMz50BVpo7wfgF1y2Rx3IjNdbMEHkFIzE67DfSnXh38PS6Tbwr3DBi5iLndLJ+7aXxEf4qkV+BJ2mc/4RcyXUMKTIgMsjU8xXSOOWQySNJXQTI0A0HQetXsB2DxIXWzhl/tAWR7jerV3spiFBBt6DbI35T+VKanTWMQQJpaO1axgmca4jaIc9adOzuG1TyBPyX9ap8a7PNnOQ+LmlwZX9Qfhb6U0pw3uMjj4eRPyM0DVEisCaGnYe5GvH4pEtWwNoWIG8/nSv2lhrDMrFSNYaNRGn1o3Zy92C/jK6RPnvtSljMT/P4rI+lpMxInLOQgAGORpJF3HcYVPoGB+sg7FY7Ilwm3N1mhHKnVYGx6Azt1ppwZRCGuGXbbmBHTpW3CMMrMzgADZRyAGkAch5VPdsnYQRt71Wx97ZEuuBlT35lb+Z7x/CxUawTt6gHlRLg/FxJRyrINJjX/ke1DbNiASQWuAxl5CKujBNcDQyrI1GhPUDTbUV5ODxPWhCuD1C2G4gli6Mrf0XOonRG5EeR5+tNSsDsa5zZw6/DdJUecaHlsKsYXGXMLcOUhwwBMnQxzHQ/StTR67Z9L9fxM/UaIP9h5/n850CsqHCYhbiB1MqRIqatwEEZExyCDgzR1BEHY71yH+I/AjYud9bHgc+PyPJvfY+cfersFDuPcPW/ZZGEgg6eXOPPp5gUO2sWLgxz0/Vtpbg468/2nz8mNjesq9xHhYS4yNoVMHz6H0Ig+9ZWKVwcT6Gp3AMp4M24Lw437qoBIlZH3ix8KTyBgljyVWrunB+HrYtBF1O7NEZmO5/IdAAOVKX8NOCd2huNuJA87jAd6f8sC2OmRutEe1nar+XPd2wDcIkk7LP51r0VitOe5wnqmsbV3nH2jqHeJ8WtWFm40dBux9BSFxz+JEhlsJB1hyw5eUa/vWud9peOXblx1Zp6mZJBg+w12oCrkCQfnoKDdex4Weo0a43PzHDivah8QB/MXXLJ8CooVZPMkHelHiyORnggHYnn+tbZiVgcx5Ez617ZsM8KVLabeL8KTBIOSY97YAwogLKy69elT/zBTUsdd9fyo8OzL5cxJEfYyNPz2occAFYPcVvCdJEAkbb0f3VaZFuldn4g69eZtAC3ua3gQJRl69N+XtRXG32WF7tUB1ka6nzq5bRFtEuoadiG+cjeqm3A6hk0A28nmL7KoIPiI5iYnynlU2BU4i9bs2UKF2yzmLHXfUjTToKvWMAXUwpMGZ+zHqaO/w54cTxTDsF8GW5HkRZf6zRanBOIC7RtVz2J2DstwK3YS2oWcghJ5AAAuerMQTPSmbvFBiZI3qpatP3jRoukGOQHKp2TLlVRuZY+Q3J8+VNCAMsg16a0cGRrH51l26F35+RP4USUgzj3AbeJXxCHHwuIzCNhPMeVAsbwUd2V2I5cpHTpNOdUOK2MyyNDt+lK6nTrYuYei0oROe38SUnMAGGx+9pA0pH4DeY37zMBqDMHmWJ/KnXtPiB3bIdLizE9DI09xSJ2fvQHncH51ie2UVgZurargGdD4WmVAZGwknz8vpFRY/EBSwDBRtmPPQEkdNKErjL1wQlvKJJBfT3jnWycHtKc91jdusRKjZdvafU0qVA5MKGG6WsMrZCyg5SdSA2o9YM/Si2BxKBWDeEbqdASNNI9akOLhVTIBmAiZIUemg/6qticacwAdTkmfDy9BUHvieJZ+CJNcsJcMB211EExoNzp0rMPZVGZW1B1BnnVfE43M4OSIHiI2PSa3AMT8Y306H0r2DJwwGCYxdksQqs9qTqcyyfKCPXSaZxSTZtm3luR4gQfUcx8qdVOldB6bdvr2HsTC16AWbh5/mbV4a9rK0ojOSfxO4QUurdQb+FonUGSh05/Evoq1ldC7Q2UIVri5lmIideR+Wb51lK2aVXbdOh0frZppFbDOJsL1vBYdFdgAqgT95olj6kyfeuO9pONqcQ51ZmMjyGw1rp/wDES2Thdphhy231rjnaWw7Yci3OckRBgxOuvpNWuY9TJ0+0ckQBct/1G8Wbmcx3P51bvWu9ZQoQQBIzDl1HI+VDMGTbZQwOaNjOo6x+9qaGwdp7ZdFOaIEDUfKs21th5/Wa6MCoMoYmyFRhu0wI5e4qFFywBc/qE7E//blXt5lswVfMxBBUgE6+XI0KRhMERJ96qikiXJyeIdxfGcTbMO5f/SV+YAJqvc4qt4HvSwI1AUQPnyqbh3CWzZ1YAcpgj/mqfEEJu6HOx+6PDAqQUJ4g9gzIg5fQlmImNzH5VgvqEAyEtOhMRNb4bEFG8JGZiQwIEfOrb5TEqJGoVSTNSxxDKmZmAvXY7tSYciF03OntT1wIJh8bbCjS2ck9TkKk/wCo1p2E7OyDiroHh+AchHPzjYUPsYgXblwgqSWYkAjTWopb/wChxFtWwYbR47nZMBxJbjFNmAkf3KeY9DoRyNe32Y30XZQCx8zsJpA4dxOYVywYGVcfErcyOs8xzpwwXHIjvwBppdUSjDqRuv1HnWkrhuDMhqyvIh+sIrSzeVgCrBgdiDI+db0x3ATKr41wF16j5DU/hW2IxaJ8TAToBzJ6Abk+lLHaXixCMWBS2BoCYe6eSgfZSdydTtFDsYAS6KSZz/tXji+IZgCV+e5J29xVbs9w9dbxWWJIVSdAPvR1M7eVSWs7sSFLMZJjQA+ZO1MnCOGlROYAkHYSFPqdzqeVYWqPJC+ZsUYUZM8vYIJazqwzjdemmw5T5VAMMUAJBH2s53kbienlU9nhTDRSWAMmZ/WJ86m43xG6lgwsKog6ZoHWYpAJzHFfGNvMrYTBl8wNwLzktrv05nX8KJ3ltKmjHNJkc48/3zpR4fiW2YalhEkg66gR01FE+HW+8fIwIZidZ+fny+lEAhWXdzu4EJ3sSGuAWxyy+LWduXPeq+M4VcsXAyqdxJjcc/IVpYwxzFQsGZmdfPlEbU0YbGMTkuoMuUw3IwOc1YAeYK1zVjZyPPzInRRb8OoIkHoekdKa8NGVY2gfhSJwfiAAuWnI8JItmd1O3rFO+AvqyAoQwGkjquh+orR9L+5pka5WXAMs1lZWVtTPmpWd6yvRWVAM9K3Emi0/hzeE6ddK4B2ox6p4R8TMCo1+HNBPTlFfRBrlf8Rv4dNeZ8RYcAAEtbyknUicp9ZMedDtTIh6XwZz+29tmPeRJAC6DMPz51XxWEupItOcvkdams4BgR3rDMh8JGx05mN6OYfAMyFwBGuvWN4rHf6GmsrkAY6iSVM7kHcknnW5sM5GpjUnrPOmnGYBHAJXXYkRWtjsxmkhtADHr0Ne98QyshgGLiIJEISQsncjy963wOJyMzEFiNBBjrV7F8DdI5xPoBy3q5wjswzOM5QZjPxeLryqhtr2w4x3niV+Gdnr91i1sbnTLrlJ6k04cN7H27L5rzAsNxJ38yNSCeQii3D7QssFBKoBJbMNfTprPnVbiWKVUuNOZp1LtrS5uYiBaxmbanUvdoe0SW15QYCCQBp+XpXKcZfViT+A6mfzq1ff+YukLMbAkzqK2fBLYtsLokyCeo060UDHfclUWrgSKxdbQm442+00fjTNw7it61rnDISNJB/7PlSRh7obn7TtRizhiUnUfdhtfWCKlyynuF9tHHUeMJxZWb4GDHc289tj6lZmr441ZWczXiRya85j6CkrF8bvlRba8VEAZUCpMaSzKMxOnWPKgzYV82bL8R3JPz86aGo+Jm/0ozzOjv2uRZ7m0Ax+1Gp9WOtBb117zZ7pnyGg/GaXMJhXB8FyGkaTIPz0ohdF62jHOpytqDuSZO0UGzVZGBCJoxnuNeCtgzPhUbCJo7hLUCeXqBSTh+NwdACY5RAJ9TV/C9oFbfMI9DWcznyIX+mYiNwdAI28hXt22rrlMRqKV14pqcu8az+VT2cc5PIDXUkSfaaH7hPiT/SkeYy2MGoBB1HSBy2qtjeDK4kDKw2YaH3odh+IMDrJHXeigx8HXaRPlV1tHWIFq7UbIMBWh/KvnujOpUgEDbbcfhW2Du2+9tkMArLoub4eREcp0opikDTOoO3n0oE2AW4yqGCuJDAgwehGnr86upB4jSsHBLdyhxHBW2ugOCtoXFBjXwzvrvXUODcNt4e0tq1OQbSxbfXc0iYnh+RFz8zGjbjeJpg7D8RZluWHMtZIynU+A/Dqd4rU9NcBtuIr6ipesMp4Hf8AmNVZWVhrZmHPBWVqWA3NZVZM3rwioMBixdtpcXZ1Dekjb1G1WKtIiZ2i7DWrgZrXhbcr9k/pXNLmCuWWORmQ8xy36HSu+xXPe3PA8h75dmMH1oFlY+IxVYejOb4zjjWmC3Ez5tyDlIA5xsfpRjhd6yyFrbqNwTnyMI5Mp3oF2nwBYi4oJgAGPIn9aHJgMy5pKwJHLXTnyrLvRAfia1NYZe48W+Ipoyw3KSwb8fwqLGcUtghn+JdFidI2/ZpK7nKAyy3mTpPT6UVw2EN2XK5Rl5ERoP1pVkHzxD+wq8mScX7UlpUAxy1576np5Ch+DuteaDcP4AkbaeVVr2EynWcvyPrVzD28uoUdQaIdqr9MIvHUNcEsorgsBm/L51rx6yGLa78p/Ch64iQWkT0ArCWMFjP5a6xQeQcmU9rc2TPeD4FUlm30I02EUZ0GgAM6CdPXpFZw+znkQ2w1J3EA8qJYK1buOASSgaTIgk6SNN9gPSl7LCTzGBgH+0TLmBZ7rBSDDET+tXLfD2BBa409ANvedKrcWxIGLxDWz4e8aADEgGKrYS87sZcgevKnypxFjluRCFrHsc1tFEAbxr7nmauphmzKCSS0QB51olpbUt3gbTceYmK24NxEoWe4Gb7sDSeXpS7g+IVD5EKYvgbWfFOY7k89utVuG4dXvnN4QxjLrsIgnketN/CicRZBJAzA6cxHL86AYzAkBjbJ7wQUjQMI8Q8joCPcUANg8+ZdbCQVPYnmLxttO8AML8K+cUS4UxZAdhy8gNIpRs2mKwUkkk85BmNaduzmHbu4IEDzEH66e9S6CQ5AXMktWWghT86tPaYAAk6+Wh6URw6rmzHYjnt/zVLEYmQQQNCMpjSgkDEW90scASGxcysA5kjkJiYMfhVPjL+IG2QCRBO/SNOZ3qB8a2mcZSTrHWfDHtUeJOmf4hyGw159f+6vXw0ZWrncZEltgttc2ZfFEmY0Mn11pl7A2ct3ETJYi2S3LXNA9qV1drKEsp+yFAHX1/e9P3YjDlcMHaM11i5jkDoo+QFa+iUmwGK+ouFpI+f/AGMNeNXtaMa2TOdgrj1k3AttTBktI6LpH+76V7S1257RthvGhIYuLa7aqik3D/rYL/krKG1qKcEzT03pl91YdBxCHYbiouJl2Djvbfox/qp6rcJ9nWmyuKdiuIsrC2p8YbPZkwC0Q9s+Trp5GDXYuH4tbttbifCwnzHUEciDoRyINV09wtTMW1dBqsI8SzQHtmp/lmjlE+lHqrY/Dd5bdD9oEUVhkRdTg5nGokQaBWH3Urm3EQOvTrpTFisObbsjDUEihGIt5XLCdwSNtR/3WRrB9OZt6IjJHzKSYSCZBmfh/flW9osAwXSAeX7GnpRZwHAcf5hMtPQdBzmvHv5lnu45aDQ1m+4Y+eR1AGIsMQstmJ1+u1SYTDsWyxp5+VEJK5igYCI1E+saVLg8G2/MCTHLyqxs4lcESI2ml4jLzOUCRM8tvape6zEdyhMbyf2Kv3LLKvjA12UbHlJ61PatQIWJhYiNgfzoJskgEyph7L/AwAOhhGOVJiZkamKlbitqzdtqGAzSNpjTTkYG8mosfwu9cKhDl8YZuQyidCZ1qjxvhCi8CTmC5g0sWLMQN+kARFFrSt+WP6SrsV4ga44uXLjKvxsxHTVjEdNINZhLTp42Twc5GhohZu2yCoQKJ0kiN+ZqfiWGfukLNOsLGogef73oxcZxPdDmV8TdW4UCrkCnxCNPXzMcqYrty0lpQIJgEjTfXbypWW4rCHMc5Akk7T6RR3AcIdsmgAn4iY+dDs7ksi45MOdkA2hLCDmOUbzrE9Ksb3QdArNC+gMH5zQ1sB3ZENmHMjbUxFE8Jh2ZcwXRY15gTrSjnxiTxnfnviBcIHF1hAgkkHnGaaZ8FbtmJzCJkDryoIOHN/M3VBgEyPRvEPbf0orba5bgGI2MH9zRDyZVyCBtPMJPdUmLbTB+UT18xUxsKy6jI+gnkdJ/Oly5jbfe934g2XMhGknUETvvHzqxh7r5fiOmup/Dz6VIGO4E1HwZ7jbA8RJnIPSTyocbji2SNQsBNJ1kSfSBVvHXJIjaNTsN9/rRrsHh863GfKyhoQEaidSduekUXT1G1wB3DW2+zTvbnqKvAsPexeJK3JIGzEEKoG8Rofed66xhMMttFRBCqAAPKpFUDlW1dBp9P7XZyZg6rVG8jjAHieGquNxHdoW3OgUfeZjCD3Yge9WGpW7W8Z7pGcEf05VNfivONPZFJJ828qMSByfEDVW1jhF7M5/24Iv38gaRZGTyLTNxvdj/ALRXlA5MzMzuTuaysax9zEmfR9NT7NS1r4E8sgiCNwZB6EbV0vsj2h0zNorEC+OVu4dBcHRH0B6HXmTSBd4bdtyShIHMaiPapOGYw23DrB5FTsynRlI6Gl9LqvafPgzmNVQLkx5neQa9pT7M8dXKikk2m0tMd0bSLNw9eSt9oCDrGZsrolYOMjqc46FDgxW7a8F7xO9QeNN43K/8Vzi8jDxJqea6eIe+x6Gu3mlPtF2VDzcsAB9yuwb06Gl76dwjFF208znhwZID25M6NyynTQjr5VmEtAMO8JEDTpvzq2VezcOhHK4hG8c/UUTGFtXUlGGbz39xuK5++hkPHU26tQCPqg7FG3HhIOsaA7czUtgqoKjUkjbavbHC7g+Iz7TUGKwl8urKFyBvFoFJHkduXWltuTiHwvgyw6F4eNACNTrmEip8Lhgil7jBUUSzHQDnr+FTW79uzbIdlQcsxjY8huaVe0fEmxUW1kWlYNlIhmMaE9B0FWrr3HJ6kZPKrJ+KdqG//XXLbJIDaF2/uM/DzgelD+GvFsktOswN/rvJ1qHh+KKsFIBXMNCBHpP72rTG2SHkRAY/DsefymKb2jocSduOP3mlprfiIUx906SefpXiXmcEKDEgAb6tP4RUlzDlgCBl0Ejed9f30q5w/D3UCMFOg000kGvEqOZ7GZSt4TLJeFKzGkyRJGnrpTb2YvMbZDHYHSJmBpr1qhgsITnLqfECAY2J3MUw8EAhrK8iCW5gHc0F7MniQ/2czThPCWZsxzBTOn2dDpA5+po/jgLVmBGpq0uRckwIECNv2aE8SvG5dGVSwXkNieZ9tPlVMAA/MTDta4z0IPvgC6jSZS1bX5FyfcBvrXuKxqhRngSRl1MZt9vT8amS1Eu8ySdxt50KZ7LuDvlO7KfoBMDTnVF5jaAH8oTwl+ZUqCN9iD/zUj4ODm1jSemp096mt2w2o6aGtv5mEOaN9tyekdTyqQfEoWwcrBnELwMIASSQuvLMd59qduy/CP5azlJBdjmYjaTyHkBQ/gvZtGQviLYZmMhWHwjZfQx+NM4WNq3vT9KUG9u5l67VBx7SdDv8TPRWE1lQYvEi2pZth01JJ0AA5knQDzrSmZIOI4oosLHeNogO0xqx/tUan5c64x214v3lwKhJtW5CE7uSZe4epY8/1pu7X8bILWwYuuIuRB7q2dRaB2zHQsf+K55xZJFI6q7/AGD851fomgKj33HJ+3/P+J5hHzCsqLhugIrKz+J069TplgNM+f0qpxDs+jy9vwtuQBoT+VEXxCjQamsw95p10HSuaV2XqcoSexFfD3HsMQyhlYQ6N8DjofyPKnzgPHwEGdy1mQFusZa2Tsl78rh3566sKxuGVviEih1vh72mL4c7jxI2zLzU8mHketa2h9SNJw3UBqaEvGejOoV7SXwHjZXworED47B/8lvqbRPxpzyHUaxyWmzB4xLqh0bMp9d+YIOoI5g6iuqqtWxdynMw7K2rOGEh4hwq1e/8iAnrsfnQW52Iw5MjMD6z/wBUz1leapG7EhbHXowNw/s7bt82foGMj5GhXbTsst9A9tQGQGVA0I9OtN9eRVTQmMYlhc+7OZwTF8Lg7awY/P8A6qXh2FKmW0nQk7D9iuq8e7LJeBZPBc5RsT+R8xSlZ4UysbdzwMJiR4T1MxHLrWLrNO9Z46m5pdajJgyj/wDjyTn3WRpEyTufaracMRQyKB4tz08hVrE8OC8iQeaPofaqF7EPaI0MctOc0g26GDbh3JrPBlRWDDUxBI5c6uYS2WAkeFCY0jkNfrXrcUt3LYBkMNxHy1rexjAqwCWkaCCY94qpHIlPrPYlTE4hFVjA26a6T9ai4TiIzEAQwlnBERE6kbxUtvhAullujRhAUGNDvqOdFezfZ3wIniFm3sG1LgMSBJ1yj60WmlrTgdz1liVqcxZxna9WYIqmeT3Bkt6dBMk+sUR4bxmxmhbyScpIzjTyEx9KcL/ZTCvM2hrvFBOJfwxwd34c9s/2ER8orSf0wnqIrra8Y8STF3ZUjISI1IB/QzS1jcSLbjKrNmGpWIAXffc7CB5mjyfwysKoyXbquN3nU+wiKL8A7JJh7nes7XbkQGbZQd4EnWOc1RfTH3fV1LLra0Q7e4K4PgmvKGCETHiecuXLOi6TyGhpowXCktmYBaZnKB8oq+BWVoUaGqrnGTELtU9h+BMrKyarYzFhAJksdFUasx8h+Z0HOKbJi03xN4IpZjCjc/vc+XOkrtV2iNqP/m/9Vswe5BB/qP1uEbDkD6zL2t4vespnFs3LnLKM1vDj7xG7P5xA8tZ5W+PLsWZsxJJJmZPmaSu1QAwh5/ib3pHpgvb3LPtHj5/6/mXkcsSWJJJJJJkkkySTzM/jUeLSRWlq5NTHWs7OZ2QGOoPspE1lWxYrK9CblnQxaC1pcM1V/mM21b2bZOvyrmcTlAPmXcO071YS3FVRC1NbxE7a+degnHxM4jw0XRI8NxdVYaGfPyoZhePm1ci+TaujQ3VEhgNu9TZx/cNRyI1okEcnU6VP/JBviAPrB/GnNLq3oOVMEyIV22cj9xDOD46sDvYUGMtxWzWXno/2T5MBvoTRgGky7g+6UtZYWmjUQCj+TLt7jWveF4p1Hg/ox9lf6uHPoujW/wDLoOhrpNN6tVaMPwZmWaQgZTkR0rKD2eNQP6qFB99D3lr3YCVHmyiidi8rgMjBlOxUgg+hFaisDyIoQR3Ja0ZAdwDW1ZU9yII4jwC3cgqAjDmunzihL9m7xbVkuL/cWU/RabqylrNHVZyR+kYr1ViDAMCL2dtMmW6oPkCQB8onUVUt9kkGYZzkO0aMPemasipGkqAxtkDU2g5BgfDdnrSjxF3b7zO34AgR7UXAr2soqVIn2jEG9jP9xzPK9rKyiSkysrytXcASSAPOozPTetGaPSqJ4lm/8Slx98nJb/1EEsPNQaH4q6P/AGt3p+6BltA8vDJLe5PtQLtRXUMucS6VsxwJducRLT3QEDe63/j/AMvO4fSB58jQv3Ms5SSzfE5+JvIclXyH4yarYnFs53/f5VpZtnnXPaz1RrPpr4H7x+rShfqab2Z9KC8f7I2cRLqBavR8a7N0zLsfXeme1ZmtnswKyVtKHKw63lGypwZxviXBr+FP9VdDs66offl6GK8w9ya625VgVYAqRqDqKUOLdjAk3MNtube+n9p/Kn6dYrcNwZv6X1VW+i7g/Pj/AKi+BWVsK8rRmluEaLC1K97LtqelVTegGOlTcPIgEjU1zOD3OfyJZs4fNq2tEbVmByqCzc02+tb3L/l9ajBizvk4lpmAFDr3E9dK0bEySI2HWhRuy505jb3qyrLJWvmFwpfczVyysVXw7gDat7mI025VbmVY54EnFwgyuh6jStlurJJWGO72ybbE9SVgN7ihxxM8vrXou+X1pmnU3VfYZRqUb7hDmHx9wbXVcdLq5W9M9vw/7Ku2uKt9uy8fetlbi/JTn/20ltxIi/btwIZbhJ5yuWPxopaxB/ZrVr9XtXG9QYo+iXwYzJxizzcKejhrZ+TgGrVvEo3wup9GBpZGPcaSY8zI+RFa/wA0pjNatt6ov6U8nq1TdgiLnSN4jbXlKa3bR/8ARbH+Hw/hU6C3/wDGf/6XP1poa2o9QRoYdxlmtLl5V+JgPUgUt3mtDXuUP+KW/Gq6Y5QfDZtL6IP0qjeoVL8yy6d26jG/FbO3eAnosufksk1GeIMfgsuR95otqPZzn/20DPFrmwMDygflWhxjHck+pNLP6ug+1TCjRt5MMYjEufiupb6i2M7+xbwj3U1TOIQEEKXYbPcOYg9RyHsBVTvfKvLlzTb61n3eqXt9vEKmnQd8ye/jHfc1Xya9aiW95fWpRe8vrWU7s5yTmNYCjAkyWqmtCo0u+VSd95fWhnMEzS7bFSONKq27/l9amN/y+tRtMVPcE4xINW8Hcmo8W4PL61Xwl+D71TaQY3nckh4z2YW+2dG7t/tECQ3t186yjSX/AC+tZTS32gYBnk1+orG1W4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8440" name="AutoShape 10" descr="data:image/jpeg;base64,/9j/4AAQSkZJRgABAQAAAQABAAD/2wCEAAkGBxQTEhQUExQWFhUXGBgbFhgXFRgYGBgYFxYYHBccHRkcHCggGhwlHBgcIjEiJSkrLi4uFx8zODMsNygtLisBCgoKDg0OGxAQGywmICQ0LCwsLCw0LCwsLywsLCwsLCwsMCwsLCw0LCwsLCwsLCwsLCwsLCwsLCwsLCwsLCwsLP/AABEIAM0A9gMBIgACEQEDEQH/xAAcAAACAgMBAQAAAAAAAAAAAAAFBgMEAAIHAQj/xAA/EAACAQIEAwYDBgQGAgIDAAABAhEAAwQSITEFQVEGEyJhcYEykaFCUrHB0fAHFCNicoKSouHxM0NTwhZEk//EABsBAAIDAQEBAAAAAAAAAAAAAAMEAQIFBgAH/8QAMBEAAgIBBAEDAgUDBQEAAAAAAQIAAxEEEiExQQUTUSIyYYGRobEUcdEVQlLh8SP/2gAMAwEAAhEDEQA/AOe5a9C1LFZlrF3T6SFngFegVsBWwWq5lts1ivUBrYCt1FentkkVJEHUVujQQp9jWq1mIWVMbjUeoqhGeDB3VBl/GFMPeij2Cu+EnypPwOMDqJOtFsNjMoIpG+k9TLfBHEI8Mb+sB1b866Sixb03jSuZcNtXGuobaM0MDAFdJwmGxbgRaCDq7R9Br9KE+iutI2LM7VWIMZIijjiVPePqSedMnZ+8rpK0Qudjhd/81yfJVgfjRPA9mbFoQoaP8ZH0WBTaei2sPqIEXu19RXAzB5StmYdR8xRteGWh/wCtfcT+NSrhEGyL/pFML6EPL/tETq/wi8Ly/eX/AFD9a1N1fvL/AKh+tNAQDYV7FX/0Ov8A5GR/VH4iuLi/eHzFZlmmVrCndVPqBUTYG2fsL8qq3oa+H/aSNX+EWyK8imC5wq2dgV9GP4GR9Kq3ODdHn/EPzED6UrZ6JcPtIMMurTzBiiqGLuNdbukML9th+A86JY7h10LAETuy+LTyG8+1VrCBBCjb5+9Z1ukup+9TGa7EPIPMu4W2tpAq6AbVrfxGlU2vSYrS41KmeFXOTIcSZNFeFYaNaHrb1FMGFEKKhRkz2pswgUT26YFeIdKzEbVGrQKsYkBxJEFZXlrasqJB7nzaorYLWyipAtdNPoe2RBa9y1KFr3LXpGJCFrdVqTJXqDWACT0GpqQCepDEKMmRXGgTVReIidNfSnbB9hL9y33l5Tbtbn7xHWOny9aqX+A2EBFoZuhub/IaD2plNMSMtMDXesqh20c/j4gDs5gbeJxS2u9FjP8ACX0DN90Hkeg512FuyWCwFh7+IzXhaXM2msbaKDP1rh/GsAV5fIEiqkXj45uMcuUtmYtk+6dZy+W1FTYByOZzd2sus+4/pxOv8L7c2LnEFbDKUwyqqMuTICHOr5Y0hj/tPWup4PGJdBKGQGZTHVSQf19CK+ZuzuF8QYEjkY5g8vwpz7K45rGJVAT3Yvq4XYTcQKT9SPaqpqMOQYpmduFe0tcb7X2rDFF8bDfXQUvcR7Z3mC5ctsHeN4mOdNW3pWMmXWskgfM6FcuhRLEAeZihOK7U4VN7oPKFBY/Sudi6L0m8zQdlkk/PeoLrWwpC5hGgEHWOprLt9U/4D9ZpV+njP1k/lOmp2kwxE95A6kMB+Fbv2iwwj+vb12hp/DauX4bH5YyyZEFG2k9DWYS7kLFgTuTERPKqD1WzyBC/6YmezOw2boYBlIYHUEGQR61JXKeF8auYcTamAZZNMjA7+h85rofBuNWsSs221ABZToyz1HTfXbStHTaxLx8H4iOp0b089j5/zCdZWpNeg05mJzIqG/hUf4lBPXmPQ7ipq9qCAeDPA4gLGcD5ofY7/Pn7/Og+IsMphhtTrUOIsK4hhNZmq9Kqt5T6T+0bq1jpw3IiUlyXEUw4S7Iqlj+DlDmXb979Pw9KqYPFFWg1zWo0tmnba4j7lb1yviMDrIqnidBVxGkVXxySB60u44zE6z9WDNbLSKyssjSvKgCWbufPS1KtRKKmSuln0IGbZa9C9a9ZwBJ/Uk8h6029juxFzFN3l7wWgfhidjt0ZvLYc5OgJXU1h4iWs11WlXLnnwIB4H2ev41wtkQmkuenUHkPPnymuv8AZXsRh8GoOUPc5s2sHyn8T9NqYMBgLdlAltQqj5k9SdyfM1YYaVqV1Kg4nFaz1G3Ut9RwPiQYoBlKyNRSbiuzkZmIGWiHFVdGlCSPKh+L7YmzZc5A7qJVC2XPGpWY3ImPOKtmKAYERO2mDt2gGUMykGSoBAPzkfKkyxemWXboROh6xRjtF/EC3ddjasDIwUrJIIlRmVhESDOoMHSlqzxAd5mRbYR4BGYgKT1kaesRQLV3DiDY5m4x163m7p8g6ALPnuD9KKcO4pcuISzF7ispnQFkDAkaeWYe1BeI4oBsuVZ5Mrb/AJVnDMztKGLignLGrLpMGYnUGP7aAU45lB3HHD8WW5fAY+JyWCnmAZ9P+qN2lD3IOuXxH1JJA/flSThyouW8QBquaVJjK8aiOSmZHTajHBOMWrIdrrF2JkwCSSR8hsBr0pTV5fqO6crv3MeozYpfDAyg6kdfnQA8TyhgwOYEe8z1qbAccs3y5B7tp8CsZJBG/IewqfF4RXQd4RKiQYMn2G5jc0gE2Ha4m1VYGXcpmW+K2oAnKY5jahuL4+c+RAGmBPnSzxG5DxqY60U7P4DO6MZknTTamfYRF3GUFjM4AjPh++WNiCOk+WlF8Pw+6mVwWTnKtB3B5fhRvg3Dx3eYxOusRsdIqvxDEIpIzMAN4nWTER+9qQ9wg8Rj3ASVEsXbt2Ql7EMUM5SVB+Zy1YwRuWiDbvKy/dBksP8ACfyoGONB2S3nJbTKABvyGvOrRx2VlZxqZBGUTp6c4q/u2Zzk5gjVxtwP7R54TxZbqmYVhoynTX0NEprnd3iU6G05AAyso1LTzkjSjvCO0ACxezLHNhpHWa19P6j0tn6zLv0LL9Sj8o0V5UeHvq6hkIZTsQZB96lrWBzM4jE1IoLxThAJzroR9B+lHK8od1KXJsccS9djIcrAmGxAJIn4dP8Amaix/FLKqc1xR7iflQ7t1wO5ctZrLMpBkqrEBweRj6efrpy5Hrmr/TTU2CePE6D0/wBPr1a79+MdjzGzivbFyYsDKo5sJJ9uVZSqDWVAoUDqdEnp+nUY2CBVtVIlqpFFNvYXs02JuB2BCCDvEKZg/wCJtcvQeLfLWjVWXbAl9bq00tRdvyEtdhuxhvMLt4EKp0HMEch/d1b7OqjWSOsWbSqoVQFUCAAIAA6CvMPZVFCqAqqAABsANqkrXRAgwJ8/1Ops1FhdzPagxmIFtGc7Aa1MWpQ7VdrLdglGNuDuCw29KknECqkmKHaztbbRpTvtei+H/VP0pNv9prz6lFABkBlJ26mYPyq5xrtDhTmFtixaYVAYE6atGg1pdFy40TkjoCf01pW5yOjIsyOIF4mqF2KGBO0yBO4EiYqLAcMLt8WUa6769KbcNYzQDl85/wCjVTiaYZGIkZgNDbllLDcNBgD2J8qCtxPAg8yuOHBLZA7tmiJOx+etZ2a4Pd75XXuwomQ1wCAQRtvVSzjDqclo+vefk4re53N3RgLLfeXvnU+oa60fKpUHkMe5IhLjufvgptx4WzPM5gI0UjSBMz50BVpo7wfgF1y2Rx3IjNdbMEHkFIzE67DfSnXh38PS6Tbwr3DBi5iLndLJ+7aXxEf4qkV+BJ2mc/4RcyXUMKTIgMsjU8xXSOOWQySNJXQTI0A0HQetXsB2DxIXWzhl/tAWR7jerV3spiFBBt6DbI35T+VKanTWMQQJpaO1axgmca4jaIc9adOzuG1TyBPyX9ap8a7PNnOQ+LmlwZX9Qfhb6U0pw3uMjj4eRPyM0DVEisCaGnYe5GvH4pEtWwNoWIG8/nSv2lhrDMrFSNYaNRGn1o3Zy92C/jK6RPnvtSljMT/P4rI+lpMxInLOQgAGORpJF3HcYVPoGB+sg7FY7Ilwm3N1mhHKnVYGx6Azt1ppwZRCGuGXbbmBHTpW3CMMrMzgADZRyAGkAch5VPdsnYQRt71Wx97ZEuuBlT35lb+Z7x/CxUawTt6gHlRLg/FxJRyrINJjX/ke1DbNiASQWuAxl5CKujBNcDQyrI1GhPUDTbUV5ODxPWhCuD1C2G4gli6Mrf0XOonRG5EeR5+tNSsDsa5zZw6/DdJUecaHlsKsYXGXMLcOUhwwBMnQxzHQ/StTR67Z9L9fxM/UaIP9h5/n850CsqHCYhbiB1MqRIqatwEEZExyCDgzR1BEHY71yH+I/AjYud9bHgc+PyPJvfY+cfersFDuPcPW/ZZGEgg6eXOPPp5gUO2sWLgxz0/Vtpbg468/2nz8mNjesq9xHhYS4yNoVMHz6H0Ig+9ZWKVwcT6Gp3AMp4M24Lw437qoBIlZH3ix8KTyBgljyVWrunB+HrYtBF1O7NEZmO5/IdAAOVKX8NOCd2huNuJA87jAd6f8sC2OmRutEe1nar+XPd2wDcIkk7LP51r0VitOe5wnqmsbV3nH2jqHeJ8WtWFm40dBux9BSFxz+JEhlsJB1hyw5eUa/vWud9peOXblx1Zp6mZJBg+w12oCrkCQfnoKDdex4Weo0a43PzHDivah8QB/MXXLJ8CooVZPMkHelHiyORnggHYnn+tbZiVgcx5Ez617ZsM8KVLabeL8KTBIOSY97YAwogLKy69elT/zBTUsdd9fyo8OzL5cxJEfYyNPz2occAFYPcVvCdJEAkbb0f3VaZFuldn4g69eZtAC3ua3gQJRl69N+XtRXG32WF7tUB1ka6nzq5bRFtEuoadiG+cjeqm3A6hk0A28nmL7KoIPiI5iYnynlU2BU4i9bs2UKF2yzmLHXfUjTToKvWMAXUwpMGZ+zHqaO/w54cTxTDsF8GW5HkRZf6zRanBOIC7RtVz2J2DstwK3YS2oWcghJ5AAAuerMQTPSmbvFBiZI3qpatP3jRoukGOQHKp2TLlVRuZY+Q3J8+VNCAMsg16a0cGRrH51l26F35+RP4USUgzj3AbeJXxCHHwuIzCNhPMeVAsbwUd2V2I5cpHTpNOdUOK2MyyNDt+lK6nTrYuYei0oROe38SUnMAGGx+9pA0pH4DeY37zMBqDMHmWJ/KnXtPiB3bIdLizE9DI09xSJ2fvQHncH51ie2UVgZurargGdD4WmVAZGwknz8vpFRY/EBSwDBRtmPPQEkdNKErjL1wQlvKJJBfT3jnWycHtKc91jdusRKjZdvafU0qVA5MKGG6WsMrZCyg5SdSA2o9YM/Si2BxKBWDeEbqdASNNI9akOLhVTIBmAiZIUemg/6qticacwAdTkmfDy9BUHvieJZ+CJNcsJcMB211EExoNzp0rMPZVGZW1B1BnnVfE43M4OSIHiI2PSa3AMT8Y306H0r2DJwwGCYxdksQqs9qTqcyyfKCPXSaZxSTZtm3luR4gQfUcx8qdVOldB6bdvr2HsTC16AWbh5/mbV4a9rK0ojOSfxO4QUurdQb+FonUGSh05/Evoq1ldC7Q2UIVri5lmIideR+Wb51lK2aVXbdOh0frZppFbDOJsL1vBYdFdgAqgT95olj6kyfeuO9pONqcQ51ZmMjyGw1rp/wDES2Thdphhy231rjnaWw7Yci3OckRBgxOuvpNWuY9TJ0+0ckQBct/1G8Wbmcx3P51bvWu9ZQoQQBIzDl1HI+VDMGTbZQwOaNjOo6x+9qaGwdp7ZdFOaIEDUfKs21th5/Wa6MCoMoYmyFRhu0wI5e4qFFywBc/qE7E//blXt5lswVfMxBBUgE6+XI0KRhMERJ96qikiXJyeIdxfGcTbMO5f/SV+YAJqvc4qt4HvSwI1AUQPnyqbh3CWzZ1YAcpgj/mqfEEJu6HOx+6PDAqQUJ4g9gzIg5fQlmImNzH5VgvqEAyEtOhMRNb4bEFG8JGZiQwIEfOrb5TEqJGoVSTNSxxDKmZmAvXY7tSYciF03OntT1wIJh8bbCjS2ck9TkKk/wCo1p2E7OyDiroHh+AchHPzjYUPsYgXblwgqSWYkAjTWopb/wChxFtWwYbR47nZMBxJbjFNmAkf3KeY9DoRyNe32Y30XZQCx8zsJpA4dxOYVywYGVcfErcyOs8xzpwwXHIjvwBppdUSjDqRuv1HnWkrhuDMhqyvIh+sIrSzeVgCrBgdiDI+db0x3ATKr41wF16j5DU/hW2IxaJ8TAToBzJ6Abk+lLHaXixCMWBS2BoCYe6eSgfZSdydTtFDsYAS6KSZz/tXji+IZgCV+e5J29xVbs9w9dbxWWJIVSdAPvR1M7eVSWs7sSFLMZJjQA+ZO1MnCOGlROYAkHYSFPqdzqeVYWqPJC+ZsUYUZM8vYIJazqwzjdemmw5T5VAMMUAJBH2s53kbienlU9nhTDRSWAMmZ/WJ86m43xG6lgwsKog6ZoHWYpAJzHFfGNvMrYTBl8wNwLzktrv05nX8KJ3ltKmjHNJkc48/3zpR4fiW2YalhEkg66gR01FE+HW+8fIwIZidZ+fny+lEAhWXdzu4EJ3sSGuAWxyy+LWduXPeq+M4VcsXAyqdxJjcc/IVpYwxzFQsGZmdfPlEbU0YbGMTkuoMuUw3IwOc1YAeYK1zVjZyPPzInRRb8OoIkHoekdKa8NGVY2gfhSJwfiAAuWnI8JItmd1O3rFO+AvqyAoQwGkjquh+orR9L+5pka5WXAMs1lZWVtTPmpWd6yvRWVAM9K3Emi0/hzeE6ddK4B2ox6p4R8TMCo1+HNBPTlFfRBrlf8Rv4dNeZ8RYcAAEtbyknUicp9ZMedDtTIh6XwZz+29tmPeRJAC6DMPz51XxWEupItOcvkdams4BgR3rDMh8JGx05mN6OYfAMyFwBGuvWN4rHf6GmsrkAY6iSVM7kHcknnW5sM5GpjUnrPOmnGYBHAJXXYkRWtjsxmkhtADHr0Ne98QyshgGLiIJEISQsncjy963wOJyMzEFiNBBjrV7F8DdI5xPoBy3q5wjswzOM5QZjPxeLryqhtr2w4x3niV+Gdnr91i1sbnTLrlJ6k04cN7H27L5rzAsNxJ38yNSCeQii3D7QssFBKoBJbMNfTprPnVbiWKVUuNOZp1LtrS5uYiBaxmbanUvdoe0SW15QYCCQBp+XpXKcZfViT+A6mfzq1ff+YukLMbAkzqK2fBLYtsLokyCeo060UDHfclUWrgSKxdbQm442+00fjTNw7it61rnDISNJB/7PlSRh7obn7TtRizhiUnUfdhtfWCKlyynuF9tHHUeMJxZWb4GDHc289tj6lZmr441ZWczXiRya85j6CkrF8bvlRba8VEAZUCpMaSzKMxOnWPKgzYV82bL8R3JPz86aGo+Jm/0ozzOjv2uRZ7m0Ax+1Gp9WOtBb117zZ7pnyGg/GaXMJhXB8FyGkaTIPz0ohdF62jHOpytqDuSZO0UGzVZGBCJoxnuNeCtgzPhUbCJo7hLUCeXqBSTh+NwdACY5RAJ9TV/C9oFbfMI9DWcznyIX+mYiNwdAI28hXt22rrlMRqKV14pqcu8az+VT2cc5PIDXUkSfaaH7hPiT/SkeYy2MGoBB1HSBy2qtjeDK4kDKw2YaH3odh+IMDrJHXeigx8HXaRPlV1tHWIFq7UbIMBWh/KvnujOpUgEDbbcfhW2Du2+9tkMArLoub4eREcp0opikDTOoO3n0oE2AW4yqGCuJDAgwehGnr86upB4jSsHBLdyhxHBW2ugOCtoXFBjXwzvrvXUODcNt4e0tq1OQbSxbfXc0iYnh+RFz8zGjbjeJpg7D8RZluWHMtZIynU+A/Dqd4rU9NcBtuIr6ipesMp4Hf8AmNVZWVhrZmHPBWVqWA3NZVZM3rwioMBixdtpcXZ1Dekjb1G1WKtIiZ2i7DWrgZrXhbcr9k/pXNLmCuWWORmQ8xy36HSu+xXPe3PA8h75dmMH1oFlY+IxVYejOb4zjjWmC3Ez5tyDlIA5xsfpRjhd6yyFrbqNwTnyMI5Mp3oF2nwBYi4oJgAGPIn9aHJgMy5pKwJHLXTnyrLvRAfia1NYZe48W+Ipoyw3KSwb8fwqLGcUtghn+JdFidI2/ZpK7nKAyy3mTpPT6UVw2EN2XK5Rl5ERoP1pVkHzxD+wq8mScX7UlpUAxy1576np5Ch+DuteaDcP4AkbaeVVr2EynWcvyPrVzD28uoUdQaIdqr9MIvHUNcEsorgsBm/L51rx6yGLa78p/Ch64iQWkT0ArCWMFjP5a6xQeQcmU9rc2TPeD4FUlm30I02EUZ0GgAM6CdPXpFZw+znkQ2w1J3EA8qJYK1buOASSgaTIgk6SNN9gPSl7LCTzGBgH+0TLmBZ7rBSDDET+tXLfD2BBa409ANvedKrcWxIGLxDWz4e8aADEgGKrYS87sZcgevKnypxFjluRCFrHsc1tFEAbxr7nmauphmzKCSS0QB51olpbUt3gbTceYmK24NxEoWe4Gb7sDSeXpS7g+IVD5EKYvgbWfFOY7k89utVuG4dXvnN4QxjLrsIgnketN/CicRZBJAzA6cxHL86AYzAkBjbJ7wQUjQMI8Q8joCPcUANg8+ZdbCQVPYnmLxttO8AML8K+cUS4UxZAdhy8gNIpRs2mKwUkkk85BmNaduzmHbu4IEDzEH66e9S6CQ5AXMktWWghT86tPaYAAk6+Wh6URw6rmzHYjnt/zVLEYmQQQNCMpjSgkDEW90scASGxcysA5kjkJiYMfhVPjL+IG2QCRBO/SNOZ3qB8a2mcZSTrHWfDHtUeJOmf4hyGw159f+6vXw0ZWrncZEltgttc2ZfFEmY0Mn11pl7A2ct3ETJYi2S3LXNA9qV1drKEsp+yFAHX1/e9P3YjDlcMHaM11i5jkDoo+QFa+iUmwGK+ouFpI+f/AGMNeNXtaMa2TOdgrj1k3AttTBktI6LpH+76V7S1257RthvGhIYuLa7aqik3D/rYL/krKG1qKcEzT03pl91YdBxCHYbiouJl2Djvbfox/qp6rcJ9nWmyuKdiuIsrC2p8YbPZkwC0Q9s+Trp5GDXYuH4tbttbifCwnzHUEciDoRyINV09wtTMW1dBqsI8SzQHtmp/lmjlE+lHqrY/Dd5bdD9oEUVhkRdTg5nGokQaBWH3Urm3EQOvTrpTFisObbsjDUEihGIt5XLCdwSNtR/3WRrB9OZt6IjJHzKSYSCZBmfh/flW9osAwXSAeX7GnpRZwHAcf5hMtPQdBzmvHv5lnu45aDQ1m+4Y+eR1AGIsMQstmJ1+u1SYTDsWyxp5+VEJK5igYCI1E+saVLg8G2/MCTHLyqxs4lcESI2ml4jLzOUCRM8tvape6zEdyhMbyf2Kv3LLKvjA12UbHlJ61PatQIWJhYiNgfzoJskgEyph7L/AwAOhhGOVJiZkamKlbitqzdtqGAzSNpjTTkYG8mosfwu9cKhDl8YZuQyidCZ1qjxvhCi8CTmC5g0sWLMQN+kARFFrSt+WP6SrsV4ga44uXLjKvxsxHTVjEdNINZhLTp42Twc5GhohZu2yCoQKJ0kiN+ZqfiWGfukLNOsLGogef73oxcZxPdDmV8TdW4UCrkCnxCNPXzMcqYrty0lpQIJgEjTfXbypWW4rCHMc5Akk7T6RR3AcIdsmgAn4iY+dDs7ksi45MOdkA2hLCDmOUbzrE9Ksb3QdArNC+gMH5zQ1sB3ZENmHMjbUxFE8Jh2ZcwXRY15gTrSjnxiTxnfnviBcIHF1hAgkkHnGaaZ8FbtmJzCJkDryoIOHN/M3VBgEyPRvEPbf0orba5bgGI2MH9zRDyZVyCBtPMJPdUmLbTB+UT18xUxsKy6jI+gnkdJ/Oly5jbfe934g2XMhGknUETvvHzqxh7r5fiOmup/Dz6VIGO4E1HwZ7jbA8RJnIPSTyocbji2SNQsBNJ1kSfSBVvHXJIjaNTsN9/rRrsHh863GfKyhoQEaidSduekUXT1G1wB3DW2+zTvbnqKvAsPexeJK3JIGzEEKoG8Rofed66xhMMttFRBCqAAPKpFUDlW1dBp9P7XZyZg6rVG8jjAHieGquNxHdoW3OgUfeZjCD3Yge9WGpW7W8Z7pGcEf05VNfivONPZFJJ828qMSByfEDVW1jhF7M5/24Iv38gaRZGTyLTNxvdj/ALRXlA5MzMzuTuaysax9zEmfR9NT7NS1r4E8sgiCNwZB6EbV0vsj2h0zNorEC+OVu4dBcHRH0B6HXmTSBd4bdtyShIHMaiPapOGYw23DrB5FTsynRlI6Gl9LqvafPgzmNVQLkx5neQa9pT7M8dXKikk2m0tMd0bSLNw9eSt9oCDrGZsrolYOMjqc46FDgxW7a8F7xO9QeNN43K/8Vzi8jDxJqea6eIe+x6Gu3mlPtF2VDzcsAB9yuwb06Gl76dwjFF208znhwZID25M6NyynTQjr5VmEtAMO8JEDTpvzq2VezcOhHK4hG8c/UUTGFtXUlGGbz39xuK5++hkPHU26tQCPqg7FG3HhIOsaA7czUtgqoKjUkjbavbHC7g+Iz7TUGKwl8urKFyBvFoFJHkduXWltuTiHwvgyw6F4eNACNTrmEip8Lhgil7jBUUSzHQDnr+FTW79uzbIdlQcsxjY8huaVe0fEmxUW1kWlYNlIhmMaE9B0FWrr3HJ6kZPKrJ+KdqG//XXLbJIDaF2/uM/DzgelD+GvFsktOswN/rvJ1qHh+KKsFIBXMNCBHpP72rTG2SHkRAY/DsefymKb2jocSduOP3mlprfiIUx906SefpXiXmcEKDEgAb6tP4RUlzDlgCBl0Ejed9f30q5w/D3UCMFOg000kGvEqOZ7GZSt4TLJeFKzGkyRJGnrpTb2YvMbZDHYHSJmBpr1qhgsITnLqfECAY2J3MUw8EAhrK8iCW5gHc0F7MniQ/2czThPCWZsxzBTOn2dDpA5+po/jgLVmBGpq0uRckwIECNv2aE8SvG5dGVSwXkNieZ9tPlVMAA/MTDta4z0IPvgC6jSZS1bX5FyfcBvrXuKxqhRngSRl1MZt9vT8amS1Eu8ySdxt50KZ7LuDvlO7KfoBMDTnVF5jaAH8oTwl+ZUqCN9iD/zUj4ODm1jSemp096mt2w2o6aGtv5mEOaN9tyekdTyqQfEoWwcrBnELwMIASSQuvLMd59qduy/CP5azlJBdjmYjaTyHkBQ/gvZtGQviLYZmMhWHwjZfQx+NM4WNq3vT9KUG9u5l67VBx7SdDv8TPRWE1lQYvEi2pZth01JJ0AA5knQDzrSmZIOI4oosLHeNogO0xqx/tUan5c64x214v3lwKhJtW5CE7uSZe4epY8/1pu7X8bILWwYuuIuRB7q2dRaB2zHQsf+K55xZJFI6q7/AGD851fomgKj33HJ+3/P+J5hHzCsqLhugIrKz+J069TplgNM+f0qpxDs+jy9vwtuQBoT+VEXxCjQamsw95p10HSuaV2XqcoSexFfD3HsMQyhlYQ6N8DjofyPKnzgPHwEGdy1mQFusZa2Tsl78rh3566sKxuGVviEih1vh72mL4c7jxI2zLzU8mHketa2h9SNJw3UBqaEvGejOoV7SXwHjZXworED47B/8lvqbRPxpzyHUaxyWmzB4xLqh0bMp9d+YIOoI5g6iuqqtWxdynMw7K2rOGEh4hwq1e/8iAnrsfnQW52Iw5MjMD6z/wBUz1leapG7EhbHXowNw/s7bt82foGMj5GhXbTsst9A9tQGQGVA0I9OtN9eRVTQmMYlhc+7OZwTF8Lg7awY/P8A6qXh2FKmW0nQk7D9iuq8e7LJeBZPBc5RsT+R8xSlZ4UysbdzwMJiR4T1MxHLrWLrNO9Z46m5pdajJgyj/wDjyTn3WRpEyTufaracMRQyKB4tz08hVrE8OC8iQeaPofaqF7EPaI0MctOc0g26GDbh3JrPBlRWDDUxBI5c6uYS2WAkeFCY0jkNfrXrcUt3LYBkMNxHy1rexjAqwCWkaCCY94qpHIlPrPYlTE4hFVjA26a6T9ai4TiIzEAQwlnBERE6kbxUtvhAullujRhAUGNDvqOdFezfZ3wIniFm3sG1LgMSBJ1yj60WmlrTgdz1liVqcxZxna9WYIqmeT3Bkt6dBMk+sUR4bxmxmhbyScpIzjTyEx9KcL/ZTCvM2hrvFBOJfwxwd34c9s/2ER8orSf0wnqIrra8Y8STF3ZUjISI1IB/QzS1jcSLbjKrNmGpWIAXffc7CB5mjyfwysKoyXbquN3nU+wiKL8A7JJh7nes7XbkQGbZQd4EnWOc1RfTH3fV1LLra0Q7e4K4PgmvKGCETHiecuXLOi6TyGhpowXCktmYBaZnKB8oq+BWVoUaGqrnGTELtU9h+BMrKyarYzFhAJksdFUasx8h+Z0HOKbJi03xN4IpZjCjc/vc+XOkrtV2iNqP/m/9Vswe5BB/qP1uEbDkD6zL2t4vespnFs3LnLKM1vDj7xG7P5xA8tZ5W+PLsWZsxJJJmZPmaSu1QAwh5/ib3pHpgvb3LPtHj5/6/mXkcsSWJJJJJJkkkySTzM/jUeLSRWlq5NTHWs7OZ2QGOoPspE1lWxYrK9CblnQxaC1pcM1V/mM21b2bZOvyrmcTlAPmXcO071YS3FVRC1NbxE7a+degnHxM4jw0XRI8NxdVYaGfPyoZhePm1ci+TaujQ3VEhgNu9TZx/cNRyI1okEcnU6VP/JBviAPrB/GnNLq3oOVMEyIV22cj9xDOD46sDvYUGMtxWzWXno/2T5MBvoTRgGky7g+6UtZYWmjUQCj+TLt7jWveF4p1Hg/ox9lf6uHPoujW/wDLoOhrpNN6tVaMPwZmWaQgZTkR0rKD2eNQP6qFB99D3lr3YCVHmyiidi8rgMjBlOxUgg+hFaisDyIoQR3Ja0ZAdwDW1ZU9yII4jwC3cgqAjDmunzihL9m7xbVkuL/cWU/RabqylrNHVZyR+kYr1ViDAMCL2dtMmW6oPkCQB8onUVUt9kkGYZzkO0aMPemasipGkqAxtkDU2g5BgfDdnrSjxF3b7zO34AgR7UXAr2soqVIn2jEG9jP9xzPK9rKyiSkysrytXcASSAPOozPTetGaPSqJ4lm/8Slx98nJb/1EEsPNQaH4q6P/AGt3p+6BltA8vDJLe5PtQLtRXUMucS6VsxwJducRLT3QEDe63/j/AMvO4fSB58jQv3Ms5SSzfE5+JvIclXyH4yarYnFs53/f5VpZtnnXPaz1RrPpr4H7x+rShfqab2Z9KC8f7I2cRLqBavR8a7N0zLsfXeme1ZmtnswKyVtKHKw63lGypwZxviXBr+FP9VdDs66offl6GK8w9ya625VgVYAqRqDqKUOLdjAk3MNtube+n9p/Kn6dYrcNwZv6X1VW+i7g/Pj/AKi+BWVsK8rRmluEaLC1K97LtqelVTegGOlTcPIgEjU1zOD3OfyJZs4fNq2tEbVmByqCzc02+tb3L/l9ajBizvk4lpmAFDr3E9dK0bEySI2HWhRuy505jb3qyrLJWvmFwpfczVyysVXw7gDat7mI025VbmVY54EnFwgyuh6jStlurJJWGO72ybbE9SVgN7ihxxM8vrXou+X1pmnU3VfYZRqUb7hDmHx9wbXVcdLq5W9M9vw/7Ku2uKt9uy8fetlbi/JTn/20ltxIi/btwIZbhJ5yuWPxopaxB/ZrVr9XtXG9QYo+iXwYzJxizzcKejhrZ+TgGrVvEo3wup9GBpZGPcaSY8zI+RFa/wA0pjNatt6ov6U8nq1TdgiLnSN4jbXlKa3bR/8ARbH+Hw/hU6C3/wDGf/6XP1poa2o9QRoYdxlmtLl5V+JgPUgUt3mtDXuUP+KW/Gq6Y5QfDZtL6IP0qjeoVL8yy6d26jG/FbO3eAnosufksk1GeIMfgsuR95otqPZzn/20DPFrmwMDygflWhxjHck+pNLP6ug+1TCjRt5MMYjEufiupb6i2M7+xbwj3U1TOIQEEKXYbPcOYg9RyHsBVTvfKvLlzTb61n3eqXt9vEKmnQd8ye/jHfc1Xya9aiW95fWpRe8vrWU7s5yTmNYCjAkyWqmtCo0u+VSd95fWhnMEzS7bFSONKq27/l9amN/y+tRtMVPcE4xINW8Hcmo8W4PL61Xwl+D71TaQY3nckh4z2YW+2dG7t/tECQ3t186yjSX/AC+tZTS32gYBnk1+orG1W4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8441" name="AutoShape 12" descr="data:image/jpeg;base64,/9j/4AAQSkZJRgABAQAAAQABAAD/2wCEAAkGBxQTEhQUExQWFhUXGBgbFhgXFRgYGBgYFxYYHBccHRkcHCggGhwlHBgcIjEiJSkrLi4uFx8zODMsNygtLisBCgoKDg0OGxAQGywmICQ0LCwsLCw0LCwsLywsLCwsLCwsMCwsLCw0LCwsLCwsLCwsLCwsLCwsLCwsLCwsLCwsLP/AABEIAM0A9gMBIgACEQEDEQH/xAAcAAACAgMBAQAAAAAAAAAAAAAFBgMEAAIHAQj/xAA/EAACAQIEAwYDBgQGAgIDAAABAhEAAwQSITEFQVEGEyJhcYEykaFCUrHB0fAHFCNicoKSouHxM0NTwhZEk//EABsBAAIDAQEBAAAAAAAAAAAAAAMEAQIFBgAH/8QAMBEAAgIBBAEDAgUDBQEAAAAAAQIAAxEEEiExQQUTUSIyYYGRobEUcdEVQlLh8SP/2gAMAwEAAhEDEQA/AOe5a9C1LFZlrF3T6SFngFegVsBWwWq5lts1ivUBrYCt1FentkkVJEHUVujQQp9jWq1mIWVMbjUeoqhGeDB3VBl/GFMPeij2Cu+EnypPwOMDqJOtFsNjMoIpG+k9TLfBHEI8Mb+sB1b866Sixb03jSuZcNtXGuobaM0MDAFdJwmGxbgRaCDq7R9Br9KE+iutI2LM7VWIMZIijjiVPePqSedMnZ+8rpK0Qudjhd/81yfJVgfjRPA9mbFoQoaP8ZH0WBTaei2sPqIEXu19RXAzB5StmYdR8xRteGWh/wCtfcT+NSrhEGyL/pFML6EPL/tETq/wi8Ly/eX/AFD9a1N1fvL/AKh+tNAQDYV7FX/0Ov8A5GR/VH4iuLi/eHzFZlmmVrCndVPqBUTYG2fsL8qq3oa+H/aSNX+EWyK8imC5wq2dgV9GP4GR9Kq3ODdHn/EPzED6UrZ6JcPtIMMurTzBiiqGLuNdbukML9th+A86JY7h10LAETuy+LTyG8+1VrCBBCjb5+9Z1ukup+9TGa7EPIPMu4W2tpAq6AbVrfxGlU2vSYrS41KmeFXOTIcSZNFeFYaNaHrb1FMGFEKKhRkz2pswgUT26YFeIdKzEbVGrQKsYkBxJEFZXlrasqJB7nzaorYLWyipAtdNPoe2RBa9y1KFr3LXpGJCFrdVqTJXqDWACT0GpqQCepDEKMmRXGgTVReIidNfSnbB9hL9y33l5Tbtbn7xHWOny9aqX+A2EBFoZuhub/IaD2plNMSMtMDXesqh20c/j4gDs5gbeJxS2u9FjP8ACX0DN90Hkeg512FuyWCwFh7+IzXhaXM2msbaKDP1rh/GsAV5fIEiqkXj45uMcuUtmYtk+6dZy+W1FTYByOZzd2sus+4/pxOv8L7c2LnEFbDKUwyqqMuTICHOr5Y0hj/tPWup4PGJdBKGQGZTHVSQf19CK+ZuzuF8QYEjkY5g8vwpz7K45rGJVAT3Yvq4XYTcQKT9SPaqpqMOQYpmduFe0tcb7X2rDFF8bDfXQUvcR7Z3mC5ctsHeN4mOdNW3pWMmXWskgfM6FcuhRLEAeZihOK7U4VN7oPKFBY/Sudi6L0m8zQdlkk/PeoLrWwpC5hGgEHWOprLt9U/4D9ZpV+njP1k/lOmp2kwxE95A6kMB+Fbv2iwwj+vb12hp/DauX4bH5YyyZEFG2k9DWYS7kLFgTuTERPKqD1WzyBC/6YmezOw2boYBlIYHUEGQR61JXKeF8auYcTamAZZNMjA7+h85rofBuNWsSs221ABZToyz1HTfXbStHTaxLx8H4iOp0b089j5/zCdZWpNeg05mJzIqG/hUf4lBPXmPQ7ipq9qCAeDPA4gLGcD5ofY7/Pn7/Og+IsMphhtTrUOIsK4hhNZmq9Kqt5T6T+0bq1jpw3IiUlyXEUw4S7Iqlj+DlDmXb979Pw9KqYPFFWg1zWo0tmnba4j7lb1yviMDrIqnidBVxGkVXxySB60u44zE6z9WDNbLSKyssjSvKgCWbufPS1KtRKKmSuln0IGbZa9C9a9ZwBJ/Uk8h6029juxFzFN3l7wWgfhidjt0ZvLYc5OgJXU1h4iWs11WlXLnnwIB4H2ev41wtkQmkuenUHkPPnymuv8AZXsRh8GoOUPc5s2sHyn8T9NqYMBgLdlAltQqj5k9SdyfM1YYaVqV1Kg4nFaz1G3Ut9RwPiQYoBlKyNRSbiuzkZmIGWiHFVdGlCSPKh+L7YmzZc5A7qJVC2XPGpWY3ImPOKtmKAYERO2mDt2gGUMykGSoBAPzkfKkyxemWXboROh6xRjtF/EC3ddjasDIwUrJIIlRmVhESDOoMHSlqzxAd5mRbYR4BGYgKT1kaesRQLV3DiDY5m4x163m7p8g6ALPnuD9KKcO4pcuISzF7ispnQFkDAkaeWYe1BeI4oBsuVZ5Mrb/AJVnDMztKGLignLGrLpMGYnUGP7aAU45lB3HHD8WW5fAY+JyWCnmAZ9P+qN2lD3IOuXxH1JJA/flSThyouW8QBquaVJjK8aiOSmZHTajHBOMWrIdrrF2JkwCSSR8hsBr0pTV5fqO6crv3MeozYpfDAyg6kdfnQA8TyhgwOYEe8z1qbAccs3y5B7tp8CsZJBG/IewqfF4RXQd4RKiQYMn2G5jc0gE2Ha4m1VYGXcpmW+K2oAnKY5jahuL4+c+RAGmBPnSzxG5DxqY60U7P4DO6MZknTTamfYRF3GUFjM4AjPh++WNiCOk+WlF8Pw+6mVwWTnKtB3B5fhRvg3Dx3eYxOusRsdIqvxDEIpIzMAN4nWTER+9qQ9wg8Rj3ASVEsXbt2Ql7EMUM5SVB+Zy1YwRuWiDbvKy/dBksP8ACfyoGONB2S3nJbTKABvyGvOrRx2VlZxqZBGUTp6c4q/u2Zzk5gjVxtwP7R54TxZbqmYVhoynTX0NEprnd3iU6G05AAyso1LTzkjSjvCO0ACxezLHNhpHWa19P6j0tn6zLv0LL9Sj8o0V5UeHvq6hkIZTsQZB96lrWBzM4jE1IoLxThAJzroR9B+lHK8od1KXJsccS9djIcrAmGxAJIn4dP8Amaix/FLKqc1xR7iflQ7t1wO5ctZrLMpBkqrEBweRj6efrpy5Hrmr/TTU2CePE6D0/wBPr1a79+MdjzGzivbFyYsDKo5sJJ9uVZSqDWVAoUDqdEnp+nUY2CBVtVIlqpFFNvYXs02JuB2BCCDvEKZg/wCJtcvQeLfLWjVWXbAl9bq00tRdvyEtdhuxhvMLt4EKp0HMEch/d1b7OqjWSOsWbSqoVQFUCAAIAA6CvMPZVFCqAqqAABsANqkrXRAgwJ8/1Ops1FhdzPagxmIFtGc7Aa1MWpQ7VdrLdglGNuDuCw29KknECqkmKHaztbbRpTvtei+H/VP0pNv9prz6lFABkBlJ26mYPyq5xrtDhTmFtixaYVAYE6atGg1pdFy40TkjoCf01pW5yOjIsyOIF4mqF2KGBO0yBO4EiYqLAcMLt8WUa6769KbcNYzQDl85/wCjVTiaYZGIkZgNDbllLDcNBgD2J8qCtxPAg8yuOHBLZA7tmiJOx+etZ2a4Pd75XXuwomQ1wCAQRtvVSzjDqclo+vefk4re53N3RgLLfeXvnU+oa60fKpUHkMe5IhLjufvgptx4WzPM5gI0UjSBMz50BVpo7wfgF1y2Rx3IjNdbMEHkFIzE67DfSnXh38PS6Tbwr3DBi5iLndLJ+7aXxEf4qkV+BJ2mc/4RcyXUMKTIgMsjU8xXSOOWQySNJXQTI0A0HQetXsB2DxIXWzhl/tAWR7jerV3spiFBBt6DbI35T+VKanTWMQQJpaO1axgmca4jaIc9adOzuG1TyBPyX9ap8a7PNnOQ+LmlwZX9Qfhb6U0pw3uMjj4eRPyM0DVEisCaGnYe5GvH4pEtWwNoWIG8/nSv2lhrDMrFSNYaNRGn1o3Zy92C/jK6RPnvtSljMT/P4rI+lpMxInLOQgAGORpJF3HcYVPoGB+sg7FY7Ilwm3N1mhHKnVYGx6Azt1ppwZRCGuGXbbmBHTpW3CMMrMzgADZRyAGkAch5VPdsnYQRt71Wx97ZEuuBlT35lb+Z7x/CxUawTt6gHlRLg/FxJRyrINJjX/ke1DbNiASQWuAxl5CKujBNcDQyrI1GhPUDTbUV5ODxPWhCuD1C2G4gli6Mrf0XOonRG5EeR5+tNSsDsa5zZw6/DdJUecaHlsKsYXGXMLcOUhwwBMnQxzHQ/StTR67Z9L9fxM/UaIP9h5/n850CsqHCYhbiB1MqRIqatwEEZExyCDgzR1BEHY71yH+I/AjYud9bHgc+PyPJvfY+cfersFDuPcPW/ZZGEgg6eXOPPp5gUO2sWLgxz0/Vtpbg468/2nz8mNjesq9xHhYS4yNoVMHz6H0Ig+9ZWKVwcT6Gp3AMp4M24Lw437qoBIlZH3ix8KTyBgljyVWrunB+HrYtBF1O7NEZmO5/IdAAOVKX8NOCd2huNuJA87jAd6f8sC2OmRutEe1nar+XPd2wDcIkk7LP51r0VitOe5wnqmsbV3nH2jqHeJ8WtWFm40dBux9BSFxz+JEhlsJB1hyw5eUa/vWud9peOXblx1Zp6mZJBg+w12oCrkCQfnoKDdex4Weo0a43PzHDivah8QB/MXXLJ8CooVZPMkHelHiyORnggHYnn+tbZiVgcx5Ez617ZsM8KVLabeL8KTBIOSY97YAwogLKy69elT/zBTUsdd9fyo8OzL5cxJEfYyNPz2occAFYPcVvCdJEAkbb0f3VaZFuldn4g69eZtAC3ua3gQJRl69N+XtRXG32WF7tUB1ka6nzq5bRFtEuoadiG+cjeqm3A6hk0A28nmL7KoIPiI5iYnynlU2BU4i9bs2UKF2yzmLHXfUjTToKvWMAXUwpMGZ+zHqaO/w54cTxTDsF8GW5HkRZf6zRanBOIC7RtVz2J2DstwK3YS2oWcghJ5AAAuerMQTPSmbvFBiZI3qpatP3jRoukGOQHKp2TLlVRuZY+Q3J8+VNCAMsg16a0cGRrH51l26F35+RP4USUgzj3AbeJXxCHHwuIzCNhPMeVAsbwUd2V2I5cpHTpNOdUOK2MyyNDt+lK6nTrYuYei0oROe38SUnMAGGx+9pA0pH4DeY37zMBqDMHmWJ/KnXtPiB3bIdLizE9DI09xSJ2fvQHncH51ie2UVgZurargGdD4WmVAZGwknz8vpFRY/EBSwDBRtmPPQEkdNKErjL1wQlvKJJBfT3jnWycHtKc91jdusRKjZdvafU0qVA5MKGG6WsMrZCyg5SdSA2o9YM/Si2BxKBWDeEbqdASNNI9akOLhVTIBmAiZIUemg/6qticacwAdTkmfDy9BUHvieJZ+CJNcsJcMB211EExoNzp0rMPZVGZW1B1BnnVfE43M4OSIHiI2PSa3AMT8Y306H0r2DJwwGCYxdksQqs9qTqcyyfKCPXSaZxSTZtm3luR4gQfUcx8qdVOldB6bdvr2HsTC16AWbh5/mbV4a9rK0ojOSfxO4QUurdQb+FonUGSh05/Evoq1ldC7Q2UIVri5lmIideR+Wb51lK2aVXbdOh0frZppFbDOJsL1vBYdFdgAqgT95olj6kyfeuO9pONqcQ51ZmMjyGw1rp/wDES2Thdphhy231rjnaWw7Yci3OckRBgxOuvpNWuY9TJ0+0ckQBct/1G8Wbmcx3P51bvWu9ZQoQQBIzDl1HI+VDMGTbZQwOaNjOo6x+9qaGwdp7ZdFOaIEDUfKs21th5/Wa6MCoMoYmyFRhu0wI5e4qFFywBc/qE7E//blXt5lswVfMxBBUgE6+XI0KRhMERJ96qikiXJyeIdxfGcTbMO5f/SV+YAJqvc4qt4HvSwI1AUQPnyqbh3CWzZ1YAcpgj/mqfEEJu6HOx+6PDAqQUJ4g9gzIg5fQlmImNzH5VgvqEAyEtOhMRNb4bEFG8JGZiQwIEfOrb5TEqJGoVSTNSxxDKmZmAvXY7tSYciF03OntT1wIJh8bbCjS2ck9TkKk/wCo1p2E7OyDiroHh+AchHPzjYUPsYgXblwgqSWYkAjTWopb/wChxFtWwYbR47nZMBxJbjFNmAkf3KeY9DoRyNe32Y30XZQCx8zsJpA4dxOYVywYGVcfErcyOs8xzpwwXHIjvwBppdUSjDqRuv1HnWkrhuDMhqyvIh+sIrSzeVgCrBgdiDI+db0x3ATKr41wF16j5DU/hW2IxaJ8TAToBzJ6Abk+lLHaXixCMWBS2BoCYe6eSgfZSdydTtFDsYAS6KSZz/tXji+IZgCV+e5J29xVbs9w9dbxWWJIVSdAPvR1M7eVSWs7sSFLMZJjQA+ZO1MnCOGlROYAkHYSFPqdzqeVYWqPJC+ZsUYUZM8vYIJazqwzjdemmw5T5VAMMUAJBH2s53kbienlU9nhTDRSWAMmZ/WJ86m43xG6lgwsKog6ZoHWYpAJzHFfGNvMrYTBl8wNwLzktrv05nX8KJ3ltKmjHNJkc48/3zpR4fiW2YalhEkg66gR01FE+HW+8fIwIZidZ+fny+lEAhWXdzu4EJ3sSGuAWxyy+LWduXPeq+M4VcsXAyqdxJjcc/IVpYwxzFQsGZmdfPlEbU0YbGMTkuoMuUw3IwOc1YAeYK1zVjZyPPzInRRb8OoIkHoekdKa8NGVY2gfhSJwfiAAuWnI8JItmd1O3rFO+AvqyAoQwGkjquh+orR9L+5pka5WXAMs1lZWVtTPmpWd6yvRWVAM9K3Emi0/hzeE6ddK4B2ox6p4R8TMCo1+HNBPTlFfRBrlf8Rv4dNeZ8RYcAAEtbyknUicp9ZMedDtTIh6XwZz+29tmPeRJAC6DMPz51XxWEupItOcvkdams4BgR3rDMh8JGx05mN6OYfAMyFwBGuvWN4rHf6GmsrkAY6iSVM7kHcknnW5sM5GpjUnrPOmnGYBHAJXXYkRWtjsxmkhtADHr0Ne98QyshgGLiIJEISQsncjy963wOJyMzEFiNBBjrV7F8DdI5xPoBy3q5wjswzOM5QZjPxeLryqhtr2w4x3niV+Gdnr91i1sbnTLrlJ6k04cN7H27L5rzAsNxJ38yNSCeQii3D7QssFBKoBJbMNfTprPnVbiWKVUuNOZp1LtrS5uYiBaxmbanUvdoe0SW15QYCCQBp+XpXKcZfViT+A6mfzq1ff+YukLMbAkzqK2fBLYtsLokyCeo060UDHfclUWrgSKxdbQm442+00fjTNw7it61rnDISNJB/7PlSRh7obn7TtRizhiUnUfdhtfWCKlyynuF9tHHUeMJxZWb4GDHc289tj6lZmr441ZWczXiRya85j6CkrF8bvlRba8VEAZUCpMaSzKMxOnWPKgzYV82bL8R3JPz86aGo+Jm/0ozzOjv2uRZ7m0Ax+1Gp9WOtBb117zZ7pnyGg/GaXMJhXB8FyGkaTIPz0ohdF62jHOpytqDuSZO0UGzVZGBCJoxnuNeCtgzPhUbCJo7hLUCeXqBSTh+NwdACY5RAJ9TV/C9oFbfMI9DWcznyIX+mYiNwdAI28hXt22rrlMRqKV14pqcu8az+VT2cc5PIDXUkSfaaH7hPiT/SkeYy2MGoBB1HSBy2qtjeDK4kDKw2YaH3odh+IMDrJHXeigx8HXaRPlV1tHWIFq7UbIMBWh/KvnujOpUgEDbbcfhW2Du2+9tkMArLoub4eREcp0opikDTOoO3n0oE2AW4yqGCuJDAgwehGnr86upB4jSsHBLdyhxHBW2ugOCtoXFBjXwzvrvXUODcNt4e0tq1OQbSxbfXc0iYnh+RFz8zGjbjeJpg7D8RZluWHMtZIynU+A/Dqd4rU9NcBtuIr6ipesMp4Hf8AmNVZWVhrZmHPBWVqWA3NZVZM3rwioMBixdtpcXZ1Dekjb1G1WKtIiZ2i7DWrgZrXhbcr9k/pXNLmCuWWORmQ8xy36HSu+xXPe3PA8h75dmMH1oFlY+IxVYejOb4zjjWmC3Ez5tyDlIA5xsfpRjhd6yyFrbqNwTnyMI5Mp3oF2nwBYi4oJgAGPIn9aHJgMy5pKwJHLXTnyrLvRAfia1NYZe48W+Ipoyw3KSwb8fwqLGcUtghn+JdFidI2/ZpK7nKAyy3mTpPT6UVw2EN2XK5Rl5ERoP1pVkHzxD+wq8mScX7UlpUAxy1576np5Ch+DuteaDcP4AkbaeVVr2EynWcvyPrVzD28uoUdQaIdqr9MIvHUNcEsorgsBm/L51rx6yGLa78p/Ch64iQWkT0ArCWMFjP5a6xQeQcmU9rc2TPeD4FUlm30I02EUZ0GgAM6CdPXpFZw+znkQ2w1J3EA8qJYK1buOASSgaTIgk6SNN9gPSl7LCTzGBgH+0TLmBZ7rBSDDET+tXLfD2BBa409ANvedKrcWxIGLxDWz4e8aADEgGKrYS87sZcgevKnypxFjluRCFrHsc1tFEAbxr7nmauphmzKCSS0QB51olpbUt3gbTceYmK24NxEoWe4Gb7sDSeXpS7g+IVD5EKYvgbWfFOY7k89utVuG4dXvnN4QxjLrsIgnketN/CicRZBJAzA6cxHL86AYzAkBjbJ7wQUjQMI8Q8joCPcUANg8+ZdbCQVPYnmLxttO8AML8K+cUS4UxZAdhy8gNIpRs2mKwUkkk85BmNaduzmHbu4IEDzEH66e9S6CQ5AXMktWWghT86tPaYAAk6+Wh6URw6rmzHYjnt/zVLEYmQQQNCMpjSgkDEW90scASGxcysA5kjkJiYMfhVPjL+IG2QCRBO/SNOZ3qB8a2mcZSTrHWfDHtUeJOmf4hyGw159f+6vXw0ZWrncZEltgttc2ZfFEmY0Mn11pl7A2ct3ETJYi2S3LXNA9qV1drKEsp+yFAHX1/e9P3YjDlcMHaM11i5jkDoo+QFa+iUmwGK+ouFpI+f/AGMNeNXtaMa2TOdgrj1k3AttTBktI6LpH+76V7S1257RthvGhIYuLa7aqik3D/rYL/krKG1qKcEzT03pl91YdBxCHYbiouJl2Djvbfox/qp6rcJ9nWmyuKdiuIsrC2p8YbPZkwC0Q9s+Trp5GDXYuH4tbttbifCwnzHUEciDoRyINV09wtTMW1dBqsI8SzQHtmp/lmjlE+lHqrY/Dd5bdD9oEUVhkRdTg5nGokQaBWH3Urm3EQOvTrpTFisObbsjDUEihGIt5XLCdwSNtR/3WRrB9OZt6IjJHzKSYSCZBmfh/flW9osAwXSAeX7GnpRZwHAcf5hMtPQdBzmvHv5lnu45aDQ1m+4Y+eR1AGIsMQstmJ1+u1SYTDsWyxp5+VEJK5igYCI1E+saVLg8G2/MCTHLyqxs4lcESI2ml4jLzOUCRM8tvape6zEdyhMbyf2Kv3LLKvjA12UbHlJ61PatQIWJhYiNgfzoJskgEyph7L/AwAOhhGOVJiZkamKlbitqzdtqGAzSNpjTTkYG8mosfwu9cKhDl8YZuQyidCZ1qjxvhCi8CTmC5g0sWLMQN+kARFFrSt+WP6SrsV4ga44uXLjKvxsxHTVjEdNINZhLTp42Twc5GhohZu2yCoQKJ0kiN+ZqfiWGfukLNOsLGogef73oxcZxPdDmV8TdW4UCrkCnxCNPXzMcqYrty0lpQIJgEjTfXbypWW4rCHMc5Akk7T6RR3AcIdsmgAn4iY+dDs7ksi45MOdkA2hLCDmOUbzrE9Ksb3QdArNC+gMH5zQ1sB3ZENmHMjbUxFE8Jh2ZcwXRY15gTrSjnxiTxnfnviBcIHF1hAgkkHnGaaZ8FbtmJzCJkDryoIOHN/M3VBgEyPRvEPbf0orba5bgGI2MH9zRDyZVyCBtPMJPdUmLbTB+UT18xUxsKy6jI+gnkdJ/Oly5jbfe934g2XMhGknUETvvHzqxh7r5fiOmup/Dz6VIGO4E1HwZ7jbA8RJnIPSTyocbji2SNQsBNJ1kSfSBVvHXJIjaNTsN9/rRrsHh863GfKyhoQEaidSduekUXT1G1wB3DW2+zTvbnqKvAsPexeJK3JIGzEEKoG8Rofed66xhMMttFRBCqAAPKpFUDlW1dBp9P7XZyZg6rVG8jjAHieGquNxHdoW3OgUfeZjCD3Yge9WGpW7W8Z7pGcEf05VNfivONPZFJJ828qMSByfEDVW1jhF7M5/24Iv38gaRZGTyLTNxvdj/ALRXlA5MzMzuTuaysax9zEmfR9NT7NS1r4E8sgiCNwZB6EbV0vsj2h0zNorEC+OVu4dBcHRH0B6HXmTSBd4bdtyShIHMaiPapOGYw23DrB5FTsynRlI6Gl9LqvafPgzmNVQLkx5neQa9pT7M8dXKikk2m0tMd0bSLNw9eSt9oCDrGZsrolYOMjqc46FDgxW7a8F7xO9QeNN43K/8Vzi8jDxJqea6eIe+x6Gu3mlPtF2VDzcsAB9yuwb06Gl76dwjFF208znhwZID25M6NyynTQjr5VmEtAMO8JEDTpvzq2VezcOhHK4hG8c/UUTGFtXUlGGbz39xuK5++hkPHU26tQCPqg7FG3HhIOsaA7czUtgqoKjUkjbavbHC7g+Iz7TUGKwl8urKFyBvFoFJHkduXWltuTiHwvgyw6F4eNACNTrmEip8Lhgil7jBUUSzHQDnr+FTW79uzbIdlQcsxjY8huaVe0fEmxUW1kWlYNlIhmMaE9B0FWrr3HJ6kZPKrJ+KdqG//XXLbJIDaF2/uM/DzgelD+GvFsktOswN/rvJ1qHh+KKsFIBXMNCBHpP72rTG2SHkRAY/DsefymKb2jocSduOP3mlprfiIUx906SefpXiXmcEKDEgAb6tP4RUlzDlgCBl0Ejed9f30q5w/D3UCMFOg000kGvEqOZ7GZSt4TLJeFKzGkyRJGnrpTb2YvMbZDHYHSJmBpr1qhgsITnLqfECAY2J3MUw8EAhrK8iCW5gHc0F7MniQ/2czThPCWZsxzBTOn2dDpA5+po/jgLVmBGpq0uRckwIECNv2aE8SvG5dGVSwXkNieZ9tPlVMAA/MTDta4z0IPvgC6jSZS1bX5FyfcBvrXuKxqhRngSRl1MZt9vT8amS1Eu8ySdxt50KZ7LuDvlO7KfoBMDTnVF5jaAH8oTwl+ZUqCN9iD/zUj4ODm1jSemp096mt2w2o6aGtv5mEOaN9tyekdTyqQfEoWwcrBnELwMIASSQuvLMd59qduy/CP5azlJBdjmYjaTyHkBQ/gvZtGQviLYZmMhWHwjZfQx+NM4WNq3vT9KUG9u5l67VBx7SdDv8TPRWE1lQYvEi2pZth01JJ0AA5knQDzrSmZIOI4oosLHeNogO0xqx/tUan5c64x214v3lwKhJtW5CE7uSZe4epY8/1pu7X8bILWwYuuIuRB7q2dRaB2zHQsf+K55xZJFI6q7/AGD851fomgKj33HJ+3/P+J5hHzCsqLhugIrKz+J069TplgNM+f0qpxDs+jy9vwtuQBoT+VEXxCjQamsw95p10HSuaV2XqcoSexFfD3HsMQyhlYQ6N8DjofyPKnzgPHwEGdy1mQFusZa2Tsl78rh3566sKxuGVviEih1vh72mL4c7jxI2zLzU8mHketa2h9SNJw3UBqaEvGejOoV7SXwHjZXworED47B/8lvqbRPxpzyHUaxyWmzB4xLqh0bMp9d+YIOoI5g6iuqqtWxdynMw7K2rOGEh4hwq1e/8iAnrsfnQW52Iw5MjMD6z/wBUz1leapG7EhbHXowNw/s7bt82foGMj5GhXbTsst9A9tQGQGVA0I9OtN9eRVTQmMYlhc+7OZwTF8Lg7awY/P8A6qXh2FKmW0nQk7D9iuq8e7LJeBZPBc5RsT+R8xSlZ4UysbdzwMJiR4T1MxHLrWLrNO9Z46m5pdajJgyj/wDjyTn3WRpEyTufaracMRQyKB4tz08hVrE8OC8iQeaPofaqF7EPaI0MctOc0g26GDbh3JrPBlRWDDUxBI5c6uYS2WAkeFCY0jkNfrXrcUt3LYBkMNxHy1rexjAqwCWkaCCY94qpHIlPrPYlTE4hFVjA26a6T9ai4TiIzEAQwlnBERE6kbxUtvhAullujRhAUGNDvqOdFezfZ3wIniFm3sG1LgMSBJ1yj60WmlrTgdz1liVqcxZxna9WYIqmeT3Bkt6dBMk+sUR4bxmxmhbyScpIzjTyEx9KcL/ZTCvM2hrvFBOJfwxwd34c9s/2ER8orSf0wnqIrra8Y8STF3ZUjISI1IB/QzS1jcSLbjKrNmGpWIAXffc7CB5mjyfwysKoyXbquN3nU+wiKL8A7JJh7nes7XbkQGbZQd4EnWOc1RfTH3fV1LLra0Q7e4K4PgmvKGCETHiecuXLOi6TyGhpowXCktmYBaZnKB8oq+BWVoUaGqrnGTELtU9h+BMrKyarYzFhAJksdFUasx8h+Z0HOKbJi03xN4IpZjCjc/vc+XOkrtV2iNqP/m/9Vswe5BB/qP1uEbDkD6zL2t4vespnFs3LnLKM1vDj7xG7P5xA8tZ5W+PLsWZsxJJJmZPmaSu1QAwh5/ib3pHpgvb3LPtHj5/6/mXkcsSWJJJJJJkkkySTzM/jUeLSRWlq5NTHWs7OZ2QGOoPspE1lWxYrK9CblnQxaC1pcM1V/mM21b2bZOvyrmcTlAPmXcO071YS3FVRC1NbxE7a+degnHxM4jw0XRI8NxdVYaGfPyoZhePm1ci+TaujQ3VEhgNu9TZx/cNRyI1okEcnU6VP/JBviAPrB/GnNLq3oOVMEyIV22cj9xDOD46sDvYUGMtxWzWXno/2T5MBvoTRgGky7g+6UtZYWmjUQCj+TLt7jWveF4p1Hg/ox9lf6uHPoujW/wDLoOhrpNN6tVaMPwZmWaQgZTkR0rKD2eNQP6qFB99D3lr3YCVHmyiidi8rgMjBlOxUgg+hFaisDyIoQR3Ja0ZAdwDW1ZU9yII4jwC3cgqAjDmunzihL9m7xbVkuL/cWU/RabqylrNHVZyR+kYr1ViDAMCL2dtMmW6oPkCQB8onUVUt9kkGYZzkO0aMPemasipGkqAxtkDU2g5BgfDdnrSjxF3b7zO34AgR7UXAr2soqVIn2jEG9jP9xzPK9rKyiSkysrytXcASSAPOozPTetGaPSqJ4lm/8Slx98nJb/1EEsPNQaH4q6P/AGt3p+6BltA8vDJLe5PtQLtRXUMucS6VsxwJducRLT3QEDe63/j/AMvO4fSB58jQv3Ms5SSzfE5+JvIclXyH4yarYnFs53/f5VpZtnnXPaz1RrPpr4H7x+rShfqab2Z9KC8f7I2cRLqBavR8a7N0zLsfXeme1ZmtnswKyVtKHKw63lGypwZxviXBr+FP9VdDs66offl6GK8w9ya625VgVYAqRqDqKUOLdjAk3MNtube+n9p/Kn6dYrcNwZv6X1VW+i7g/Pj/AKi+BWVsK8rRmluEaLC1K97LtqelVTegGOlTcPIgEjU1zOD3OfyJZs4fNq2tEbVmByqCzc02+tb3L/l9ajBizvk4lpmAFDr3E9dK0bEySI2HWhRuy505jb3qyrLJWvmFwpfczVyysVXw7gDat7mI025VbmVY54EnFwgyuh6jStlurJJWGO72ybbE9SVgN7ihxxM8vrXou+X1pmnU3VfYZRqUb7hDmHx9wbXVcdLq5W9M9vw/7Ku2uKt9uy8fetlbi/JTn/20ltxIi/btwIZbhJ5yuWPxopaxB/ZrVr9XtXG9QYo+iXwYzJxizzcKejhrZ+TgGrVvEo3wup9GBpZGPcaSY8zI+RFa/wA0pjNatt6ov6U8nq1TdgiLnSN4jbXlKa3bR/8ARbH+Hw/hU6C3/wDGf/6XP1poa2o9QRoYdxlmtLl5V+JgPUgUt3mtDXuUP+KW/Gq6Y5QfDZtL6IP0qjeoVL8yy6d26jG/FbO3eAnosufksk1GeIMfgsuR95otqPZzn/20DPFrmwMDygflWhxjHck+pNLP6ug+1TCjRt5MMYjEufiupb6i2M7+xbwj3U1TOIQEEKXYbPcOYg9RyHsBVTvfKvLlzTb61n3eqXt9vEKmnQd8ye/jHfc1Xya9aiW95fWpRe8vrWU7s5yTmNYCjAkyWqmtCo0u+VSd95fWhnMEzS7bFSONKq27/l9amN/y+tRtMVPcE4xINW8Hcmo8W4PL61Xwl+D71TaQY3nckh4z2YW+2dG7t/tECQ3t186yjSX/AC+tZTS32gYBnk1+orG1W4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18442" name="AutoShape 14" descr="data:image/jpeg;base64,/9j/4AAQSkZJRgABAQAAAQABAAD/2wCEAAkGBxQTEhQUExQWFhUXGBgbFhgXFRgYGBgYFxYYHBccHRkcHCggGhwlHBgcIjEiJSkrLi4uFx8zODMsNygtLisBCgoKDg0OGxAQGywmICQ0LCwsLCw0LCwsLywsLCwsLCwsMCwsLCw0LCwsLCwsLCwsLCwsLCwsLCwsLCwsLCwsLP/AABEIAM0A9gMBIgACEQEDEQH/xAAcAAACAgMBAQAAAAAAAAAAAAAFBgMEAAIHAQj/xAA/EAACAQIEAwYDBgQGAgIDAAABAhEAAwQSITEFQVEGEyJhcYEykaFCUrHB0fAHFCNicoKSouHxM0NTwhZEk//EABsBAAIDAQEBAAAAAAAAAAAAAAMEAQIFBgAH/8QAMBEAAgIBBAEDAgUDBQEAAAAAAQIAAxEEEiExQQUTUSIyYYGRobEUcdEVQlLh8SP/2gAMAwEAAhEDEQA/AOe5a9C1LFZlrF3T6SFngFegVsBWwWq5lts1ivUBrYCt1FentkkVJEHUVujQQp9jWq1mIWVMbjUeoqhGeDB3VBl/GFMPeij2Cu+EnypPwOMDqJOtFsNjMoIpG+k9TLfBHEI8Mb+sB1b866Sixb03jSuZcNtXGuobaM0MDAFdJwmGxbgRaCDq7R9Br9KE+iutI2LM7VWIMZIijjiVPePqSedMnZ+8rpK0Qudjhd/81yfJVgfjRPA9mbFoQoaP8ZH0WBTaei2sPqIEXu19RXAzB5StmYdR8xRteGWh/wCtfcT+NSrhEGyL/pFML6EPL/tETq/wi8Ly/eX/AFD9a1N1fvL/AKh+tNAQDYV7FX/0Ov8A5GR/VH4iuLi/eHzFZlmmVrCndVPqBUTYG2fsL8qq3oa+H/aSNX+EWyK8imC5wq2dgV9GP4GR9Kq3ODdHn/EPzED6UrZ6JcPtIMMurTzBiiqGLuNdbukML9th+A86JY7h10LAETuy+LTyG8+1VrCBBCjb5+9Z1ukup+9TGa7EPIPMu4W2tpAq6AbVrfxGlU2vSYrS41KmeFXOTIcSZNFeFYaNaHrb1FMGFEKKhRkz2pswgUT26YFeIdKzEbVGrQKsYkBxJEFZXlrasqJB7nzaorYLWyipAtdNPoe2RBa9y1KFr3LXpGJCFrdVqTJXqDWACT0GpqQCepDEKMmRXGgTVReIidNfSnbB9hL9y33l5Tbtbn7xHWOny9aqX+A2EBFoZuhub/IaD2plNMSMtMDXesqh20c/j4gDs5gbeJxS2u9FjP8ACX0DN90Hkeg512FuyWCwFh7+IzXhaXM2msbaKDP1rh/GsAV5fIEiqkXj45uMcuUtmYtk+6dZy+W1FTYByOZzd2sus+4/pxOv8L7c2LnEFbDKUwyqqMuTICHOr5Y0hj/tPWup4PGJdBKGQGZTHVSQf19CK+ZuzuF8QYEjkY5g8vwpz7K45rGJVAT3Yvq4XYTcQKT9SPaqpqMOQYpmduFe0tcb7X2rDFF8bDfXQUvcR7Z3mC5ctsHeN4mOdNW3pWMmXWskgfM6FcuhRLEAeZihOK7U4VN7oPKFBY/Sudi6L0m8zQdlkk/PeoLrWwpC5hGgEHWOprLt9U/4D9ZpV+njP1k/lOmp2kwxE95A6kMB+Fbv2iwwj+vb12hp/DauX4bH5YyyZEFG2k9DWYS7kLFgTuTERPKqD1WzyBC/6YmezOw2boYBlIYHUEGQR61JXKeF8auYcTamAZZNMjA7+h85rofBuNWsSs221ABZToyz1HTfXbStHTaxLx8H4iOp0b089j5/zCdZWpNeg05mJzIqG/hUf4lBPXmPQ7ipq9qCAeDPA4gLGcD5ofY7/Pn7/Og+IsMphhtTrUOIsK4hhNZmq9Kqt5T6T+0bq1jpw3IiUlyXEUw4S7Iqlj+DlDmXb979Pw9KqYPFFWg1zWo0tmnba4j7lb1yviMDrIqnidBVxGkVXxySB60u44zE6z9WDNbLSKyssjSvKgCWbufPS1KtRKKmSuln0IGbZa9C9a9ZwBJ/Uk8h6029juxFzFN3l7wWgfhidjt0ZvLYc5OgJXU1h4iWs11WlXLnnwIB4H2ev41wtkQmkuenUHkPPnymuv8AZXsRh8GoOUPc5s2sHyn8T9NqYMBgLdlAltQqj5k9SdyfM1YYaVqV1Kg4nFaz1G3Ut9RwPiQYoBlKyNRSbiuzkZmIGWiHFVdGlCSPKh+L7YmzZc5A7qJVC2XPGpWY3ImPOKtmKAYERO2mDt2gGUMykGSoBAPzkfKkyxemWXboROh6xRjtF/EC3ddjasDIwUrJIIlRmVhESDOoMHSlqzxAd5mRbYR4BGYgKT1kaesRQLV3DiDY5m4x163m7p8g6ALPnuD9KKcO4pcuISzF7ispnQFkDAkaeWYe1BeI4oBsuVZ5Mrb/AJVnDMztKGLignLGrLpMGYnUGP7aAU45lB3HHD8WW5fAY+JyWCnmAZ9P+qN2lD3IOuXxH1JJA/flSThyouW8QBquaVJjK8aiOSmZHTajHBOMWrIdrrF2JkwCSSR8hsBr0pTV5fqO6crv3MeozYpfDAyg6kdfnQA8TyhgwOYEe8z1qbAccs3y5B7tp8CsZJBG/IewqfF4RXQd4RKiQYMn2G5jc0gE2Ha4m1VYGXcpmW+K2oAnKY5jahuL4+c+RAGmBPnSzxG5DxqY60U7P4DO6MZknTTamfYRF3GUFjM4AjPh++WNiCOk+WlF8Pw+6mVwWTnKtB3B5fhRvg3Dx3eYxOusRsdIqvxDEIpIzMAN4nWTER+9qQ9wg8Rj3ASVEsXbt2Ql7EMUM5SVB+Zy1YwRuWiDbvKy/dBksP8ACfyoGONB2S3nJbTKABvyGvOrRx2VlZxqZBGUTp6c4q/u2Zzk5gjVxtwP7R54TxZbqmYVhoynTX0NEprnd3iU6G05AAyso1LTzkjSjvCO0ACxezLHNhpHWa19P6j0tn6zLv0LL9Sj8o0V5UeHvq6hkIZTsQZB96lrWBzM4jE1IoLxThAJzroR9B+lHK8od1KXJsccS9djIcrAmGxAJIn4dP8Amaix/FLKqc1xR7iflQ7t1wO5ctZrLMpBkqrEBweRj6efrpy5Hrmr/TTU2CePE6D0/wBPr1a79+MdjzGzivbFyYsDKo5sJJ9uVZSqDWVAoUDqdEnp+nUY2CBVtVIlqpFFNvYXs02JuB2BCCDvEKZg/wCJtcvQeLfLWjVWXbAl9bq00tRdvyEtdhuxhvMLt4EKp0HMEch/d1b7OqjWSOsWbSqoVQFUCAAIAA6CvMPZVFCqAqqAABsANqkrXRAgwJ8/1Ops1FhdzPagxmIFtGc7Aa1MWpQ7VdrLdglGNuDuCw29KknECqkmKHaztbbRpTvtei+H/VP0pNv9prz6lFABkBlJ26mYPyq5xrtDhTmFtixaYVAYE6atGg1pdFy40TkjoCf01pW5yOjIsyOIF4mqF2KGBO0yBO4EiYqLAcMLt8WUa6769KbcNYzQDl85/wCjVTiaYZGIkZgNDbllLDcNBgD2J8qCtxPAg8yuOHBLZA7tmiJOx+etZ2a4Pd75XXuwomQ1wCAQRtvVSzjDqclo+vefk4re53N3RgLLfeXvnU+oa60fKpUHkMe5IhLjufvgptx4WzPM5gI0UjSBMz50BVpo7wfgF1y2Rx3IjNdbMEHkFIzE67DfSnXh38PS6Tbwr3DBi5iLndLJ+7aXxEf4qkV+BJ2mc/4RcyXUMKTIgMsjU8xXSOOWQySNJXQTI0A0HQetXsB2DxIXWzhl/tAWR7jerV3spiFBBt6DbI35T+VKanTWMQQJpaO1axgmca4jaIc9adOzuG1TyBPyX9ap8a7PNnOQ+LmlwZX9Qfhb6U0pw3uMjj4eRPyM0DVEisCaGnYe5GvH4pEtWwNoWIG8/nSv2lhrDMrFSNYaNRGn1o3Zy92C/jK6RPnvtSljMT/P4rI+lpMxInLOQgAGORpJF3HcYVPoGB+sg7FY7Ilwm3N1mhHKnVYGx6Azt1ppwZRCGuGXbbmBHTpW3CMMrMzgADZRyAGkAch5VPdsnYQRt71Wx97ZEuuBlT35lb+Z7x/CxUawTt6gHlRLg/FxJRyrINJjX/ke1DbNiASQWuAxl5CKujBNcDQyrI1GhPUDTbUV5ODxPWhCuD1C2G4gli6Mrf0XOonRG5EeR5+tNSsDsa5zZw6/DdJUecaHlsKsYXGXMLcOUhwwBMnQxzHQ/StTR67Z9L9fxM/UaIP9h5/n850CsqHCYhbiB1MqRIqatwEEZExyCDgzR1BEHY71yH+I/AjYud9bHgc+PyPJvfY+cfersFDuPcPW/ZZGEgg6eXOPPp5gUO2sWLgxz0/Vtpbg468/2nz8mNjesq9xHhYS4yNoVMHz6H0Ig+9ZWKVwcT6Gp3AMp4M24Lw437qoBIlZH3ix8KTyBgljyVWrunB+HrYtBF1O7NEZmO5/IdAAOVKX8NOCd2huNuJA87jAd6f8sC2OmRutEe1nar+XPd2wDcIkk7LP51r0VitOe5wnqmsbV3nH2jqHeJ8WtWFm40dBux9BSFxz+JEhlsJB1hyw5eUa/vWud9peOXblx1Zp6mZJBg+w12oCrkCQfnoKDdex4Weo0a43PzHDivah8QB/MXXLJ8CooVZPMkHelHiyORnggHYnn+tbZiVgcx5Ez617ZsM8KVLabeL8KTBIOSY97YAwogLKy69elT/zBTUsdd9fyo8OzL5cxJEfYyNPz2occAFYPcVvCdJEAkbb0f3VaZFuldn4g69eZtAC3ua3gQJRl69N+XtRXG32WF7tUB1ka6nzq5bRFtEuoadiG+cjeqm3A6hk0A28nmL7KoIPiI5iYnynlU2BU4i9bs2UKF2yzmLHXfUjTToKvWMAXUwpMGZ+zHqaO/w54cTxTDsF8GW5HkRZf6zRanBOIC7RtVz2J2DstwK3YS2oWcghJ5AAAuerMQTPSmbvFBiZI3qpatP3jRoukGOQHKp2TLlVRuZY+Q3J8+VNCAMsg16a0cGRrH51l26F35+RP4USUgzj3AbeJXxCHHwuIzCNhPMeVAsbwUd2V2I5cpHTpNOdUOK2MyyNDt+lK6nTrYuYei0oROe38SUnMAGGx+9pA0pH4DeY37zMBqDMHmWJ/KnXtPiB3bIdLizE9DI09xSJ2fvQHncH51ie2UVgZurargGdD4WmVAZGwknz8vpFRY/EBSwDBRtmPPQEkdNKErjL1wQlvKJJBfT3jnWycHtKc91jdusRKjZdvafU0qVA5MKGG6WsMrZCyg5SdSA2o9YM/Si2BxKBWDeEbqdASNNI9akOLhVTIBmAiZIUemg/6qticacwAdTkmfDy9BUHvieJZ+CJNcsJcMB211EExoNzp0rMPZVGZW1B1BnnVfE43M4OSIHiI2PSa3AMT8Y306H0r2DJwwGCYxdksQqs9qTqcyyfKCPXSaZxSTZtm3luR4gQfUcx8qdVOldB6bdvr2HsTC16AWbh5/mbV4a9rK0ojOSfxO4QUurdQb+FonUGSh05/Evoq1ldC7Q2UIVri5lmIideR+Wb51lK2aVXbdOh0frZppFbDOJsL1vBYdFdgAqgT95olj6kyfeuO9pONqcQ51ZmMjyGw1rp/wDES2Thdphhy231rjnaWw7Yci3OckRBgxOuvpNWuY9TJ0+0ckQBct/1G8Wbmcx3P51bvWu9ZQoQQBIzDl1HI+VDMGTbZQwOaNjOo6x+9qaGwdp7ZdFOaIEDUfKs21th5/Wa6MCoMoYmyFRhu0wI5e4qFFywBc/qE7E//blXt5lswVfMxBBUgE6+XI0KRhMERJ96qikiXJyeIdxfGcTbMO5f/SV+YAJqvc4qt4HvSwI1AUQPnyqbh3CWzZ1YAcpgj/mqfEEJu6HOx+6PDAqQUJ4g9gzIg5fQlmImNzH5VgvqEAyEtOhMRNb4bEFG8JGZiQwIEfOrb5TEqJGoVSTNSxxDKmZmAvXY7tSYciF03OntT1wIJh8bbCjS2ck9TkKk/wCo1p2E7OyDiroHh+AchHPzjYUPsYgXblwgqSWYkAjTWopb/wChxFtWwYbR47nZMBxJbjFNmAkf3KeY9DoRyNe32Y30XZQCx8zsJpA4dxOYVywYGVcfErcyOs8xzpwwXHIjvwBppdUSjDqRuv1HnWkrhuDMhqyvIh+sIrSzeVgCrBgdiDI+db0x3ATKr41wF16j5DU/hW2IxaJ8TAToBzJ6Abk+lLHaXixCMWBS2BoCYe6eSgfZSdydTtFDsYAS6KSZz/tXji+IZgCV+e5J29xVbs9w9dbxWWJIVSdAPvR1M7eVSWs7sSFLMZJjQA+ZO1MnCOGlROYAkHYSFPqdzqeVYWqPJC+ZsUYUZM8vYIJazqwzjdemmw5T5VAMMUAJBH2s53kbienlU9nhTDRSWAMmZ/WJ86m43xG6lgwsKog6ZoHWYpAJzHFfGNvMrYTBl8wNwLzktrv05nX8KJ3ltKmjHNJkc48/3zpR4fiW2YalhEkg66gR01FE+HW+8fIwIZidZ+fny+lEAhWXdzu4EJ3sSGuAWxyy+LWduXPeq+M4VcsXAyqdxJjcc/IVpYwxzFQsGZmdfPlEbU0YbGMTkuoMuUw3IwOc1YAeYK1zVjZyPPzInRRb8OoIkHoekdKa8NGVY2gfhSJwfiAAuWnI8JItmd1O3rFO+AvqyAoQwGkjquh+orR9L+5pka5WXAMs1lZWVtTPmpWd6yvRWVAM9K3Emi0/hzeE6ddK4B2ox6p4R8TMCo1+HNBPTlFfRBrlf8Rv4dNeZ8RYcAAEtbyknUicp9ZMedDtTIh6XwZz+29tmPeRJAC6DMPz51XxWEupItOcvkdams4BgR3rDMh8JGx05mN6OYfAMyFwBGuvWN4rHf6GmsrkAY6iSVM7kHcknnW5sM5GpjUnrPOmnGYBHAJXXYkRWtjsxmkhtADHr0Ne98QyshgGLiIJEISQsncjy963wOJyMzEFiNBBjrV7F8DdI5xPoBy3q5wjswzOM5QZjPxeLryqhtr2w4x3niV+Gdnr91i1sbnTLrlJ6k04cN7H27L5rzAsNxJ38yNSCeQii3D7QssFBKoBJbMNfTprPnVbiWKVUuNOZp1LtrS5uYiBaxmbanUvdoe0SW15QYCCQBp+XpXKcZfViT+A6mfzq1ff+YukLMbAkzqK2fBLYtsLokyCeo060UDHfclUWrgSKxdbQm442+00fjTNw7it61rnDISNJB/7PlSRh7obn7TtRizhiUnUfdhtfWCKlyynuF9tHHUeMJxZWb4GDHc289tj6lZmr441ZWczXiRya85j6CkrF8bvlRba8VEAZUCpMaSzKMxOnWPKgzYV82bL8R3JPz86aGo+Jm/0ozzOjv2uRZ7m0Ax+1Gp9WOtBb117zZ7pnyGg/GaXMJhXB8FyGkaTIPz0ohdF62jHOpytqDuSZO0UGzVZGBCJoxnuNeCtgzPhUbCJo7hLUCeXqBSTh+NwdACY5RAJ9TV/C9oFbfMI9DWcznyIX+mYiNwdAI28hXt22rrlMRqKV14pqcu8az+VT2cc5PIDXUkSfaaH7hPiT/SkeYy2MGoBB1HSBy2qtjeDK4kDKw2YaH3odh+IMDrJHXeigx8HXaRPlV1tHWIFq7UbIMBWh/KvnujOpUgEDbbcfhW2Du2+9tkMArLoub4eREcp0opikDTOoO3n0oE2AW4yqGCuJDAgwehGnr86upB4jSsHBLdyhxHBW2ugOCtoXFBjXwzvrvXUODcNt4e0tq1OQbSxbfXc0iYnh+RFz8zGjbjeJpg7D8RZluWHMtZIynU+A/Dqd4rU9NcBtuIr6ipesMp4Hf8AmNVZWVhrZmHPBWVqWA3NZVZM3rwioMBixdtpcXZ1Dekjb1G1WKtIiZ2i7DWrgZrXhbcr9k/pXNLmCuWWORmQ8xy36HSu+xXPe3PA8h75dmMH1oFlY+IxVYejOb4zjjWmC3Ez5tyDlIA5xsfpRjhd6yyFrbqNwTnyMI5Mp3oF2nwBYi4oJgAGPIn9aHJgMy5pKwJHLXTnyrLvRAfia1NYZe48W+Ipoyw3KSwb8fwqLGcUtghn+JdFidI2/ZpK7nKAyy3mTpPT6UVw2EN2XK5Rl5ERoP1pVkHzxD+wq8mScX7UlpUAxy1576np5Ch+DuteaDcP4AkbaeVVr2EynWcvyPrVzD28uoUdQaIdqr9MIvHUNcEsorgsBm/L51rx6yGLa78p/Ch64iQWkT0ArCWMFjP5a6xQeQcmU9rc2TPeD4FUlm30I02EUZ0GgAM6CdPXpFZw+znkQ2w1J3EA8qJYK1buOASSgaTIgk6SNN9gPSl7LCTzGBgH+0TLmBZ7rBSDDET+tXLfD2BBa409ANvedKrcWxIGLxDWz4e8aADEgGKrYS87sZcgevKnypxFjluRCFrHsc1tFEAbxr7nmauphmzKCSS0QB51olpbUt3gbTceYmK24NxEoWe4Gb7sDSeXpS7g+IVD5EKYvgbWfFOY7k89utVuG4dXvnN4QxjLrsIgnketN/CicRZBJAzA6cxHL86AYzAkBjbJ7wQUjQMI8Q8joCPcUANg8+ZdbCQVPYnmLxttO8AML8K+cUS4UxZAdhy8gNIpRs2mKwUkkk85BmNaduzmHbu4IEDzEH66e9S6CQ5AXMktWWghT86tPaYAAk6+Wh6URw6rmzHYjnt/zVLEYmQQQNCMpjSgkDEW90scASGxcysA5kjkJiYMfhVPjL+IG2QCRBO/SNOZ3qB8a2mcZSTrHWfDHtUeJOmf4hyGw159f+6vXw0ZWrncZEltgttc2ZfFEmY0Mn11pl7A2ct3ETJYi2S3LXNA9qV1drKEsp+yFAHX1/e9P3YjDlcMHaM11i5jkDoo+QFa+iUmwGK+ouFpI+f/AGMNeNXtaMa2TOdgrj1k3AttTBktI6LpH+76V7S1257RthvGhIYuLa7aqik3D/rYL/krKG1qKcEzT03pl91YdBxCHYbiouJl2Djvbfox/qp6rcJ9nWmyuKdiuIsrC2p8YbPZkwC0Q9s+Trp5GDXYuH4tbttbifCwnzHUEciDoRyINV09wtTMW1dBqsI8SzQHtmp/lmjlE+lHqrY/Dd5bdD9oEUVhkRdTg5nGokQaBWH3Urm3EQOvTrpTFisObbsjDUEihGIt5XLCdwSNtR/3WRrB9OZt6IjJHzKSYSCZBmfh/flW9osAwXSAeX7GnpRZwHAcf5hMtPQdBzmvHv5lnu45aDQ1m+4Y+eR1AGIsMQstmJ1+u1SYTDsWyxp5+VEJK5igYCI1E+saVLg8G2/MCTHLyqxs4lcESI2ml4jLzOUCRM8tvape6zEdyhMbyf2Kv3LLKvjA12UbHlJ61PatQIWJhYiNgfzoJskgEyph7L/AwAOhhGOVJiZkamKlbitqzdtqGAzSNpjTTkYG8mosfwu9cKhDl8YZuQyidCZ1qjxvhCi8CTmC5g0sWLMQN+kARFFrSt+WP6SrsV4ga44uXLjKvxsxHTVjEdNINZhLTp42Twc5GhohZu2yCoQKJ0kiN+ZqfiWGfukLNOsLGogef73oxcZxPdDmV8TdW4UCrkCnxCNPXzMcqYrty0lpQIJgEjTfXbypWW4rCHMc5Akk7T6RR3AcIdsmgAn4iY+dDs7ksi45MOdkA2hLCDmOUbzrE9Ksb3QdArNC+gMH5zQ1sB3ZENmHMjbUxFE8Jh2ZcwXRY15gTrSjnxiTxnfnviBcIHF1hAgkkHnGaaZ8FbtmJzCJkDryoIOHN/M3VBgEyPRvEPbf0orba5bgGI2MH9zRDyZVyCBtPMJPdUmLbTB+UT18xUxsKy6jI+gnkdJ/Oly5jbfe934g2XMhGknUETvvHzqxh7r5fiOmup/Dz6VIGO4E1HwZ7jbA8RJnIPSTyocbji2SNQsBNJ1kSfSBVvHXJIjaNTsN9/rRrsHh863GfKyhoQEaidSduekUXT1G1wB3DW2+zTvbnqKvAsPexeJK3JIGzEEKoG8Rofed66xhMMttFRBCqAAPKpFUDlW1dBp9P7XZyZg6rVG8jjAHieGquNxHdoW3OgUfeZjCD3Yge9WGpW7W8Z7pGcEf05VNfivONPZFJJ828qMSByfEDVW1jhF7M5/24Iv38gaRZGTyLTNxvdj/ALRXlA5MzMzuTuaysax9zEmfR9NT7NS1r4E8sgiCNwZB6EbV0vsj2h0zNorEC+OVu4dBcHRH0B6HXmTSBd4bdtyShIHMaiPapOGYw23DrB5FTsynRlI6Gl9LqvafPgzmNVQLkx5neQa9pT7M8dXKikk2m0tMd0bSLNw9eSt9oCDrGZsrolYOMjqc46FDgxW7a8F7xO9QeNN43K/8Vzi8jDxJqea6eIe+x6Gu3mlPtF2VDzcsAB9yuwb06Gl76dwjFF208znhwZID25M6NyynTQjr5VmEtAMO8JEDTpvzq2VezcOhHK4hG8c/UUTGFtXUlGGbz39xuK5++hkPHU26tQCPqg7FG3HhIOsaA7czUtgqoKjUkjbavbHC7g+Iz7TUGKwl8urKFyBvFoFJHkduXWltuTiHwvgyw6F4eNACNTrmEip8Lhgil7jBUUSzHQDnr+FTW79uzbIdlQcsxjY8huaVe0fEmxUW1kWlYNlIhmMaE9B0FWrr3HJ6kZPKrJ+KdqG//XXLbJIDaF2/uM/DzgelD+GvFsktOswN/rvJ1qHh+KKsFIBXMNCBHpP72rTG2SHkRAY/DsefymKb2jocSduOP3mlprfiIUx906SefpXiXmcEKDEgAb6tP4RUlzDlgCBl0Ejed9f30q5w/D3UCMFOg000kGvEqOZ7GZSt4TLJeFKzGkyRJGnrpTb2YvMbZDHYHSJmBpr1qhgsITnLqfECAY2J3MUw8EAhrK8iCW5gHc0F7MniQ/2czThPCWZsxzBTOn2dDpA5+po/jgLVmBGpq0uRckwIECNv2aE8SvG5dGVSwXkNieZ9tPlVMAA/MTDta4z0IPvgC6jSZS1bX5FyfcBvrXuKxqhRngSRl1MZt9vT8amS1Eu8ySdxt50KZ7LuDvlO7KfoBMDTnVF5jaAH8oTwl+ZUqCN9iD/zUj4ODm1jSemp096mt2w2o6aGtv5mEOaN9tyekdTyqQfEoWwcrBnELwMIASSQuvLMd59qduy/CP5azlJBdjmYjaTyHkBQ/gvZtGQviLYZmMhWHwjZfQx+NM4WNq3vT9KUG9u5l67VBx7SdDv8TPRWE1lQYvEi2pZth01JJ0AA5knQDzrSmZIOI4oosLHeNogO0xqx/tUan5c64x214v3lwKhJtW5CE7uSZe4epY8/1pu7X8bILWwYuuIuRB7q2dRaB2zHQsf+K55xZJFI6q7/AGD851fomgKj33HJ+3/P+J5hHzCsqLhugIrKz+J069TplgNM+f0qpxDs+jy9vwtuQBoT+VEXxCjQamsw95p10HSuaV2XqcoSexFfD3HsMQyhlYQ6N8DjofyPKnzgPHwEGdy1mQFusZa2Tsl78rh3566sKxuGVviEih1vh72mL4c7jxI2zLzU8mHketa2h9SNJw3UBqaEvGejOoV7SXwHjZXworED47B/8lvqbRPxpzyHUaxyWmzB4xLqh0bMp9d+YIOoI5g6iuqqtWxdynMw7K2rOGEh4hwq1e/8iAnrsfnQW52Iw5MjMD6z/wBUz1leapG7EhbHXowNw/s7bt82foGMj5GhXbTsst9A9tQGQGVA0I9OtN9eRVTQmMYlhc+7OZwTF8Lg7awY/P8A6qXh2FKmW0nQk7D9iuq8e7LJeBZPBc5RsT+R8xSlZ4UysbdzwMJiR4T1MxHLrWLrNO9Z46m5pdajJgyj/wDjyTn3WRpEyTufaracMRQyKB4tz08hVrE8OC8iQeaPofaqF7EPaI0MctOc0g26GDbh3JrPBlRWDDUxBI5c6uYS2WAkeFCY0jkNfrXrcUt3LYBkMNxHy1rexjAqwCWkaCCY94qpHIlPrPYlTE4hFVjA26a6T9ai4TiIzEAQwlnBERE6kbxUtvhAullujRhAUGNDvqOdFezfZ3wIniFm3sG1LgMSBJ1yj60WmlrTgdz1liVqcxZxna9WYIqmeT3Bkt6dBMk+sUR4bxmxmhbyScpIzjTyEx9KcL/ZTCvM2hrvFBOJfwxwd34c9s/2ER8orSf0wnqIrra8Y8STF3ZUjISI1IB/QzS1jcSLbjKrNmGpWIAXffc7CB5mjyfwysKoyXbquN3nU+wiKL8A7JJh7nes7XbkQGbZQd4EnWOc1RfTH3fV1LLra0Q7e4K4PgmvKGCETHiecuXLOi6TyGhpowXCktmYBaZnKB8oq+BWVoUaGqrnGTELtU9h+BMrKyarYzFhAJksdFUasx8h+Z0HOKbJi03xN4IpZjCjc/vc+XOkrtV2iNqP/m/9Vswe5BB/qP1uEbDkD6zL2t4vespnFs3LnLKM1vDj7xG7P5xA8tZ5W+PLsWZsxJJJmZPmaSu1QAwh5/ib3pHpgvb3LPtHj5/6/mXkcsSWJJJJJJkkkySTzM/jUeLSRWlq5NTHWs7OZ2QGOoPspE1lWxYrK9CblnQxaC1pcM1V/mM21b2bZOvyrmcTlAPmXcO071YS3FVRC1NbxE7a+degnHxM4jw0XRI8NxdVYaGfPyoZhePm1ci+TaujQ3VEhgNu9TZx/cNRyI1okEcnU6VP/JBviAPrB/GnNLq3oOVMEyIV22cj9xDOD46sDvYUGMtxWzWXno/2T5MBvoTRgGky7g+6UtZYWmjUQCj+TLt7jWveF4p1Hg/ox9lf6uHPoujW/wDLoOhrpNN6tVaMPwZmWaQgZTkR0rKD2eNQP6qFB99D3lr3YCVHmyiidi8rgMjBlOxUgg+hFaisDyIoQR3Ja0ZAdwDW1ZU9yII4jwC3cgqAjDmunzihL9m7xbVkuL/cWU/RabqylrNHVZyR+kYr1ViDAMCL2dtMmW6oPkCQB8onUVUt9kkGYZzkO0aMPemasipGkqAxtkDU2g5BgfDdnrSjxF3b7zO34AgR7UXAr2soqVIn2jEG9jP9xzPK9rKyiSkysrytXcASSAPOozPTetGaPSqJ4lm/8Slx98nJb/1EEsPNQaH4q6P/AGt3p+6BltA8vDJLe5PtQLtRXUMucS6VsxwJducRLT3QEDe63/j/AMvO4fSB58jQv3Ms5SSzfE5+JvIclXyH4yarYnFs53/f5VpZtnnXPaz1RrPpr4H7x+rShfqab2Z9KC8f7I2cRLqBavR8a7N0zLsfXeme1ZmtnswKyVtKHKw63lGypwZxviXBr+FP9VdDs66offl6GK8w9ya625VgVYAqRqDqKUOLdjAk3MNtube+n9p/Kn6dYrcNwZv6X1VW+i7g/Pj/AKi+BWVsK8rRmluEaLC1K97LtqelVTegGOlTcPIgEjU1zOD3OfyJZs4fNq2tEbVmByqCzc02+tb3L/l9ajBizvk4lpmAFDr3E9dK0bEySI2HWhRuy505jb3qyrLJWvmFwpfczVyysVXw7gDat7mI025VbmVY54EnFwgyuh6jStlurJJWGO72ybbE9SVgN7ihxxM8vrXou+X1pmnU3VfYZRqUb7hDmHx9wbXVcdLq5W9M9vw/7Ku2uKt9uy8fetlbi/JTn/20ltxIi/btwIZbhJ5yuWPxopaxB/ZrVr9XtXG9QYo+iXwYzJxizzcKejhrZ+TgGrVvEo3wup9GBpZGPcaSY8zI+RFa/wA0pjNatt6ov6U8nq1TdgiLnSN4jbXlKa3bR/8ARbH+Hw/hU6C3/wDGf/6XP1poa2o9QRoYdxlmtLl5V+JgPUgUt3mtDXuUP+KW/Gq6Y5QfDZtL6IP0qjeoVL8yy6d26jG/FbO3eAnosufksk1GeIMfgsuR95otqPZzn/20DPFrmwMDygflWhxjHck+pNLP6ug+1TCjRt5MMYjEufiupb6i2M7+xbwj3U1TOIQEEKXYbPcOYg9RyHsBVTvfKvLlzTb61n3eqXt9vEKmnQd8ye/jHfc1Xya9aiW95fWpRe8vrWU7s5yTmNYCjAkyWqmtCo0u+VSd95fWhnMEzS7bFSONKq27/l9amN/y+tRtMVPcE4xINW8Hcmo8W4PL61Xwl+D71TaQY3nckh4z2YW+2dG7t/tECQ3t186yjSX/AC+tZTS32gYBnk1+orG1W4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pic>
        <p:nvPicPr>
          <p:cNvPr id="5136" name="Picture 16" descr="http://www.golden.by/images/custom/image/2012/04/image/dran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00438"/>
            <a:ext cx="1733541" cy="1449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444" name="AutoShape 22" descr="http://happyhome.ladybye.ru/wp-content/uploads/2011/03/kmjn.jpg"/>
          <p:cNvSpPr>
            <a:spLocks noChangeAspect="1" noChangeArrowheads="1"/>
          </p:cNvSpPr>
          <p:nvPr/>
        </p:nvSpPr>
        <p:spPr bwMode="auto">
          <a:xfrm>
            <a:off x="63500" y="-136525"/>
            <a:ext cx="30194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  <p:pic>
        <p:nvPicPr>
          <p:cNvPr id="5144" name="Picture 24" descr="http://happyhome.ladybye.ru/wp-content/uploads/2011/03/kmj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143116"/>
            <a:ext cx="1804979" cy="21859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46" name="Picture 26" descr="http://www.holiday.by/files/blog/11a81f1e2d8b97ba45e5a102d83c3a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714884"/>
            <a:ext cx="4176694" cy="182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3"/>
          <p:cNvSpPr txBox="1">
            <a:spLocks/>
          </p:cNvSpPr>
          <p:nvPr/>
        </p:nvSpPr>
        <p:spPr bwMode="gray">
          <a:xfrm>
            <a:off x="4591050" y="6537325"/>
            <a:ext cx="4552950" cy="32067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Мечты реализуются в Минске!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728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indent="-342900">
              <a:spcBef>
                <a:spcPct val="20000"/>
              </a:spcBef>
            </a:pPr>
            <a:r>
              <a:rPr lang="ru-RU" sz="3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Логотип и </a:t>
            </a:r>
            <a:r>
              <a:rPr lang="ru-RU" sz="3500" b="1" dirty="0" err="1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слоган</a:t>
            </a:r>
            <a:endParaRPr lang="ru-RU" sz="3500" b="1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1000108"/>
            <a:ext cx="53578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Активность и спокойствие!</a:t>
            </a:r>
            <a:endParaRPr lang="ru-RU" sz="2800" b="1" dirty="0">
              <a:ln w="1905"/>
              <a:gradFill>
                <a:gsLst>
                  <a:gs pos="0">
                    <a:srgbClr val="758085">
                      <a:shade val="20000"/>
                      <a:satMod val="200000"/>
                    </a:srgbClr>
                  </a:gs>
                  <a:gs pos="78000">
                    <a:srgbClr val="758085">
                      <a:tint val="90000"/>
                      <a:shade val="89000"/>
                      <a:satMod val="220000"/>
                    </a:srgbClr>
                  </a:gs>
                  <a:gs pos="100000">
                    <a:srgbClr val="75808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haroni" pitchFamily="2" charset="-79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8992" y="1714488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Актыўнасць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і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спакой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!</a:t>
            </a:r>
            <a:endParaRPr lang="ru-RU" sz="2800" b="1" dirty="0">
              <a:ln w="1905"/>
              <a:gradFill>
                <a:gsLst>
                  <a:gs pos="0">
                    <a:srgbClr val="758085">
                      <a:shade val="20000"/>
                      <a:satMod val="200000"/>
                    </a:srgbClr>
                  </a:gs>
                  <a:gs pos="78000">
                    <a:srgbClr val="758085">
                      <a:tint val="90000"/>
                      <a:shade val="89000"/>
                      <a:satMod val="220000"/>
                    </a:srgbClr>
                  </a:gs>
                  <a:gs pos="100000">
                    <a:srgbClr val="75808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haroni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2500306"/>
            <a:ext cx="514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Activity and </a:t>
            </a:r>
            <a:r>
              <a:rPr lang="en-US" sz="2800" b="1" dirty="0" err="1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tranguility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haroni" pitchFamily="2" charset="-79"/>
              </a:rPr>
              <a:t>!</a:t>
            </a:r>
            <a:endParaRPr lang="ru-RU" sz="2800" b="1" dirty="0">
              <a:ln w="1905"/>
              <a:gradFill>
                <a:gsLst>
                  <a:gs pos="0">
                    <a:srgbClr val="758085">
                      <a:shade val="20000"/>
                      <a:satMod val="200000"/>
                    </a:srgbClr>
                  </a:gs>
                  <a:gs pos="78000">
                    <a:srgbClr val="758085">
                      <a:tint val="90000"/>
                      <a:shade val="89000"/>
                      <a:satMod val="220000"/>
                    </a:srgbClr>
                  </a:gs>
                  <a:gs pos="100000">
                    <a:srgbClr val="758085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haroni" pitchFamily="2" charset="-79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500438"/>
            <a:ext cx="92869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1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варианты логотипа  как указатели движения</a:t>
            </a:r>
            <a:endParaRPr lang="ru-RU" sz="3100" b="1" dirty="0">
              <a:ln w="12700">
                <a:solidFill>
                  <a:srgbClr val="2F5897">
                    <a:satMod val="155000"/>
                  </a:srgbClr>
                </a:solidFill>
                <a:prstDash val="solid"/>
              </a:ln>
              <a:solidFill>
                <a:srgbClr val="E4E9EF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7158" y="1000108"/>
            <a:ext cx="2428892" cy="2143140"/>
          </a:xfrm>
          <a:prstGeom prst="ellipse">
            <a:avLst/>
          </a:prstGeom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28596" y="4286256"/>
            <a:ext cx="2428892" cy="2143140"/>
          </a:xfrm>
          <a:prstGeom prst="ellipse">
            <a:avLst/>
          </a:prstGeom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357554" y="4214818"/>
            <a:ext cx="2428892" cy="2143140"/>
          </a:xfrm>
          <a:prstGeom prst="ellipse">
            <a:avLst/>
          </a:prstGeom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286512" y="4214818"/>
            <a:ext cx="2428892" cy="2143140"/>
          </a:xfrm>
          <a:prstGeom prst="ellipse">
            <a:avLst/>
          </a:prstGeom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Picture 2" descr="C:\Users\Vladislav\Desktop\Логотипы\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1857388" cy="1296220"/>
          </a:xfrm>
          <a:prstGeom prst="rect">
            <a:avLst/>
          </a:prstGeom>
          <a:noFill/>
        </p:spPr>
      </p:pic>
      <p:pic>
        <p:nvPicPr>
          <p:cNvPr id="4" name="Picture 3" descr="C:\Users\Vladislav\Desktop\Логотипы\Лого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714884"/>
            <a:ext cx="1785950" cy="1327215"/>
          </a:xfrm>
          <a:prstGeom prst="rect">
            <a:avLst/>
          </a:prstGeom>
          <a:noFill/>
        </p:spPr>
      </p:pic>
      <p:pic>
        <p:nvPicPr>
          <p:cNvPr id="5" name="Picture 4" descr="C:\Users\Vladislav\Desktop\Логотипы\Логоо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500570"/>
            <a:ext cx="1571636" cy="1519089"/>
          </a:xfrm>
          <a:prstGeom prst="rect">
            <a:avLst/>
          </a:prstGeom>
          <a:noFill/>
        </p:spPr>
      </p:pic>
      <p:pic>
        <p:nvPicPr>
          <p:cNvPr id="1029" name="Picture 5" descr="C:\Users\Vladislav\Desktop\Логотипы\Логопит(заготовка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4643446"/>
            <a:ext cx="1755027" cy="130423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57158" y="6488668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effectLst>
                  <a:glow rad="63500">
                    <a:srgbClr val="63891F">
                      <a:satMod val="175000"/>
                      <a:alpha val="40000"/>
                    </a:srgbClr>
                  </a:glow>
                </a:effectLst>
                <a:latin typeface="Georgia" pitchFamily="18" charset="0"/>
                <a:cs typeface="Arial" charset="0"/>
              </a:rPr>
              <a:t>к  месту отдыха 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143504" y="6357958"/>
            <a:ext cx="377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effectLst>
                  <a:glow rad="63500">
                    <a:srgbClr val="63891F">
                      <a:satMod val="175000"/>
                      <a:alpha val="40000"/>
                    </a:srgbClr>
                  </a:glow>
                </a:effectLst>
                <a:latin typeface="Georgia" pitchFamily="18" charset="0"/>
                <a:cs typeface="Arial" charset="0"/>
              </a:rPr>
              <a:t>К месту деловой активности 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00364" y="6357958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effectLst>
                  <a:glow rad="63500">
                    <a:srgbClr val="63891F">
                      <a:satMod val="175000"/>
                      <a:alpha val="40000"/>
                    </a:srgbClr>
                  </a:glow>
                </a:effectLst>
                <a:latin typeface="Georgia" pitchFamily="18" charset="0"/>
                <a:cs typeface="Arial" charset="0"/>
              </a:rPr>
              <a:t>встреча здесь 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8445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929354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indent="173038" algn="just">
              <a:buNone/>
            </a:pPr>
            <a:r>
              <a:rPr lang="ru-RU" sz="3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Движение и спокойствие!</a:t>
            </a:r>
          </a:p>
          <a:p>
            <a:pPr indent="173038" algn="just">
              <a:buNone/>
            </a:pPr>
            <a:r>
              <a:rPr lang="ru-RU" sz="3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Сила и тишина!</a:t>
            </a:r>
          </a:p>
          <a:p>
            <a:pPr indent="173038" algn="just">
              <a:buNone/>
            </a:pPr>
            <a:r>
              <a:rPr lang="ru-RU" sz="31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Да, наш город противоречив. История вырастила его именно таким – с далеких времен находясь на перепутье дорог, он крутится в вихре и, оставаясь на одном месте, восстанавливается вновь и вновь</a:t>
            </a:r>
          </a:p>
          <a:p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429124" y="4714860"/>
            <a:ext cx="2428892" cy="214314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5" descr="C:\Users\Vladislav\Desktop\Логотипы\Логопит(заготовка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5125163"/>
            <a:ext cx="1683589" cy="1251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6512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43710"/>
          </a:xfrm>
          <a:prstGeom prst="foldedCorner">
            <a:avLst/>
          </a:prstGeom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indent="173038" algn="just">
              <a:buNone/>
            </a:pPr>
            <a:endParaRPr lang="ru-RU" b="1" dirty="0" smtClean="0"/>
          </a:p>
          <a:p>
            <a:pPr indent="173038" algn="just">
              <a:buNone/>
            </a:pPr>
            <a:r>
              <a:rPr lang="ru-RU" sz="2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Оранжевая сила движения  разносит нас по всему миру, чтобы потом опять и опять собирать в этой приветливой зеленой точке передохнуть.</a:t>
            </a:r>
          </a:p>
          <a:p>
            <a:pPr indent="173038" algn="just">
              <a:buNone/>
            </a:pPr>
            <a:r>
              <a:rPr lang="ru-RU" sz="2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 Мы любим этот город</a:t>
            </a:r>
          </a:p>
          <a:p>
            <a:pPr indent="173038" algn="just">
              <a:buNone/>
            </a:pPr>
            <a:r>
              <a:rPr lang="ru-RU" sz="2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Мы любим наш сталинский ампир проспекта, полный движения конструктивизм оперного театра, белорусское барокко собора Святого Духа и перешедший в наступление хай–тек стекла и бетона</a:t>
            </a:r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143504" y="4429132"/>
            <a:ext cx="2428892" cy="214314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4" descr="C:\Users\Vladislav\Desktop\Логотипы\Логоо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786322"/>
            <a:ext cx="1571636" cy="1519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0462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86520"/>
          </a:xfrm>
          <a:prstGeom prst="foldedCorner">
            <a:avLst/>
          </a:prstGeom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indent="173038" algn="just">
              <a:buNone/>
            </a:pPr>
            <a:r>
              <a:rPr lang="ru-RU" sz="2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Мы гордимся зелеными парками с их спокойствием, цветочными клумбами и чистыми дорожками.</a:t>
            </a:r>
          </a:p>
          <a:p>
            <a:pPr indent="173038" algn="just">
              <a:buNone/>
            </a:pPr>
            <a:endParaRPr lang="ru-RU" sz="2500" b="1" dirty="0" smtClean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  <a:ea typeface="+mn-ea"/>
              <a:cs typeface="+mn-cs"/>
            </a:endParaRPr>
          </a:p>
          <a:p>
            <a:pPr indent="173038" algn="just">
              <a:buNone/>
            </a:pPr>
            <a:r>
              <a:rPr lang="ru-RU" sz="2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Мы меняемся, не размениваясь, мы бежим на одном месте, приближаясь к себе. Мы завязываем узелки и ткем соединительную ткань, организовывая встречи, развлекая и увлекая гостей, даря радость душевного тепла и общения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4071934" y="4071942"/>
            <a:ext cx="2428892" cy="214314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3" descr="C:\Users\Vladislav\Desktop\Логотипы\Лого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4429132"/>
            <a:ext cx="1785950" cy="1327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2102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indent="173038" algn="just">
              <a:buNone/>
            </a:pPr>
            <a:endParaRPr lang="ru-RU" sz="2200" b="1" dirty="0" smtClean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  <a:p>
            <a:pPr indent="173038" algn="just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     Минск – соединяет эпохи, поколения, людей и города. Это традиция прошлого и тенденция будущего</a:t>
            </a:r>
          </a:p>
          <a:p>
            <a:pPr indent="173038" algn="just">
              <a:buNone/>
            </a:pPr>
            <a:endParaRPr lang="ru-RU" sz="2200" b="1" dirty="0" smtClean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  <a:p>
            <a:pPr indent="173038" algn="just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деловых встреч и город отдыха </a:t>
            </a:r>
          </a:p>
          <a:p>
            <a:pPr indent="173038" algn="just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красивых и летящих женщин</a:t>
            </a:r>
          </a:p>
          <a:p>
            <a:pPr indent="173038" algn="just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спокойных людей с добрыми глазами</a:t>
            </a:r>
          </a:p>
          <a:p>
            <a:pPr indent="173038" algn="just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Город широких улиц и зеленых парков                       </a:t>
            </a:r>
          </a:p>
          <a:p>
            <a:pPr indent="173038" algn="just">
              <a:buNone/>
            </a:pPr>
            <a:r>
              <a:rPr lang="ru-RU" sz="22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                              </a:t>
            </a:r>
            <a:r>
              <a:rPr lang="ru-RU" sz="3500" b="1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Наш город!</a:t>
            </a:r>
          </a:p>
        </p:txBody>
      </p:sp>
      <p:sp>
        <p:nvSpPr>
          <p:cNvPr id="4" name="Овал 3"/>
          <p:cNvSpPr/>
          <p:nvPr/>
        </p:nvSpPr>
        <p:spPr>
          <a:xfrm>
            <a:off x="714348" y="4071942"/>
            <a:ext cx="2428892" cy="214314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2" descr="C:\Users\Vladislav\Desktop\Логотипы\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429132"/>
            <a:ext cx="1857388" cy="1296220"/>
          </a:xfrm>
          <a:prstGeom prst="rect">
            <a:avLst/>
          </a:prstGeom>
          <a:noFill/>
        </p:spPr>
      </p:pic>
      <p:pic>
        <p:nvPicPr>
          <p:cNvPr id="6" name="Picture 4" descr="C:\Users\Vladislav\Desktop\Брэнд города Минска\презентация\AP731649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70" y="4214818"/>
            <a:ext cx="2500330" cy="2437822"/>
          </a:xfrm>
          <a:prstGeom prst="rect">
            <a:avLst/>
          </a:prstGeom>
          <a:noFill/>
        </p:spPr>
      </p:pic>
      <p:pic>
        <p:nvPicPr>
          <p:cNvPr id="7" name="Picture 4" descr="C:\Users\Vladislav\Desktop\Логотипы\Логоо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5572140"/>
            <a:ext cx="642942" cy="516503"/>
          </a:xfrm>
          <a:prstGeom prst="rect">
            <a:avLst/>
          </a:prstGeom>
          <a:noFill/>
        </p:spPr>
      </p:pic>
      <p:pic>
        <p:nvPicPr>
          <p:cNvPr id="8" name="Picture 7" descr="C:\Users\Vladislav\Desktop\Брэнд города Минска\презентация\indexphp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572000"/>
            <a:ext cx="2286000" cy="2286000"/>
          </a:xfrm>
          <a:prstGeom prst="rect">
            <a:avLst/>
          </a:prstGeom>
          <a:noFill/>
        </p:spPr>
      </p:pic>
      <p:pic>
        <p:nvPicPr>
          <p:cNvPr id="9" name="Picture 2" descr="C:\Users\Vladislav\Desktop\Логотипы\Лог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643578"/>
            <a:ext cx="1023655" cy="714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715412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Vladislav\Desktop\Брэнд города Минска\презентация\13-575-474-bus_stop_advertisment_sign-20_58_252_3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714752"/>
            <a:ext cx="3357586" cy="2767819"/>
          </a:xfrm>
          <a:prstGeom prst="rect">
            <a:avLst/>
          </a:prstGeom>
          <a:noFill/>
        </p:spPr>
      </p:pic>
      <p:pic>
        <p:nvPicPr>
          <p:cNvPr id="4098" name="Picture 2" descr="C:\Users\Vladislav\Desktop\Брэнд города Минска\презентация\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4286280" cy="3214709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3643306" y="1571612"/>
            <a:ext cx="785818" cy="642942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Picture 2" descr="C:\Users\Vladislav\Desktop\Логотипы\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692905"/>
            <a:ext cx="500066" cy="3489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1408775">
            <a:off x="1231895" y="1945673"/>
            <a:ext cx="28409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/>
                <a:solidFill>
                  <a:srgbClr val="E68422"/>
                </a:solidFill>
                <a:latin typeface="Arial" charset="0"/>
                <a:cs typeface="Arial" charset="0"/>
              </a:rPr>
              <a:t>Активность </a:t>
            </a:r>
            <a:r>
              <a:rPr lang="ru-RU" sz="2400" dirty="0" smtClean="0">
                <a:ln/>
                <a:solidFill>
                  <a:srgbClr val="63891F">
                    <a:lumMod val="20000"/>
                    <a:lumOff val="80000"/>
                  </a:srgbClr>
                </a:solidFill>
                <a:latin typeface="Arial" charset="0"/>
                <a:cs typeface="Arial" charset="0"/>
              </a:rPr>
              <a:t>и</a:t>
            </a:r>
            <a:r>
              <a:rPr lang="ru-RU" sz="2400" dirty="0" smtClean="0">
                <a:ln/>
                <a:solidFill>
                  <a:srgbClr val="E68422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smtClean="0">
                <a:ln/>
                <a:solidFill>
                  <a:srgbClr val="00B050"/>
                </a:solidFill>
                <a:latin typeface="Arial" charset="0"/>
                <a:cs typeface="Arial" charset="0"/>
              </a:rPr>
              <a:t>спокойствие</a:t>
            </a:r>
            <a:endParaRPr lang="ru-RU" sz="2400" dirty="0">
              <a:ln/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4100" name="Picture 4" descr="C:\Users\Vladislav\Desktop\Брэнд города Минска\презентация\1217159555_1216817529_1216667674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785794"/>
            <a:ext cx="3017240" cy="3035307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 rot="21102817">
            <a:off x="6494241" y="1918438"/>
            <a:ext cx="1010282" cy="857256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85984" y="4286256"/>
            <a:ext cx="1000132" cy="1000132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15" name="Picture 3" descr="C:\Users\Vladislav\Desktop\Логотипы\Лого лог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2071678"/>
            <a:ext cx="714380" cy="530885"/>
          </a:xfrm>
          <a:prstGeom prst="rect">
            <a:avLst/>
          </a:prstGeom>
          <a:noFill/>
        </p:spPr>
      </p:pic>
      <p:pic>
        <p:nvPicPr>
          <p:cNvPr id="11" name="Picture 4" descr="C:\Users\Vladislav\Desktop\Логотипы\Логоо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4500570"/>
            <a:ext cx="714380" cy="591651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214545" y="5357827"/>
            <a:ext cx="10715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n/>
                <a:solidFill>
                  <a:srgbClr val="E68422"/>
                </a:solidFill>
                <a:latin typeface="Arial" charset="0"/>
                <a:cs typeface="Arial" charset="0"/>
              </a:rPr>
              <a:t>Активность </a:t>
            </a:r>
            <a:r>
              <a:rPr lang="ru-RU" sz="1100" dirty="0" smtClean="0">
                <a:ln/>
                <a:solidFill>
                  <a:srgbClr val="63891F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t>и</a:t>
            </a:r>
            <a:r>
              <a:rPr lang="ru-RU" sz="1100" dirty="0" smtClean="0">
                <a:ln/>
                <a:solidFill>
                  <a:srgbClr val="E68422"/>
                </a:solidFill>
                <a:latin typeface="Arial" charset="0"/>
                <a:cs typeface="Arial" charset="0"/>
              </a:rPr>
              <a:t> </a:t>
            </a:r>
            <a:r>
              <a:rPr lang="ru-RU" sz="1100" dirty="0" smtClean="0">
                <a:ln/>
                <a:solidFill>
                  <a:srgbClr val="00B050"/>
                </a:solidFill>
                <a:latin typeface="Arial" charset="0"/>
                <a:cs typeface="Arial" charset="0"/>
              </a:rPr>
              <a:t>спокойствие</a:t>
            </a:r>
            <a:endParaRPr lang="ru-RU" sz="1100" dirty="0">
              <a:ln/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4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3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6" name="Содержимое 4" descr="Латушко Мар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90760"/>
            <a:ext cx="3500430" cy="4667240"/>
          </a:xfrm>
          <a:prstGeom prst="rect">
            <a:avLst/>
          </a:prstGeom>
        </p:spPr>
      </p:pic>
      <p:pic>
        <p:nvPicPr>
          <p:cNvPr id="7" name="Содержимое 4" descr="Токарева Татья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619214"/>
            <a:ext cx="3929090" cy="5238786"/>
          </a:xfrm>
          <a:prstGeom prst="rect">
            <a:avLst/>
          </a:prstGeom>
        </p:spPr>
      </p:pic>
      <p:pic>
        <p:nvPicPr>
          <p:cNvPr id="8" name="Содержимое 4" descr="Новицкая Надежд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3" y="0"/>
            <a:ext cx="3161114" cy="4214818"/>
          </a:xfrm>
          <a:prstGeom prst="rect">
            <a:avLst/>
          </a:prstGeom>
        </p:spPr>
      </p:pic>
      <p:pic>
        <p:nvPicPr>
          <p:cNvPr id="5" name="Содержимое 4" descr="Калугин Александр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268268" cy="4357689"/>
          </a:xfr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0" y="206291"/>
            <a:ext cx="3429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Минск –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Links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Минск - соединяет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F:\InternetDrive\Google Диск\Брэнд Минска\Minsk Links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4193837" cy="592624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uk\Pictures\1\Майк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3" t="2064" r="16301" b="50000"/>
          <a:stretch/>
        </p:blipFill>
        <p:spPr bwMode="auto">
          <a:xfrm>
            <a:off x="4429124" y="1001513"/>
            <a:ext cx="3789740" cy="38083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huk\Pictures\1\кепка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2" t="17196" r="9962" b="23446"/>
          <a:stretch/>
        </p:blipFill>
        <p:spPr bwMode="auto">
          <a:xfrm>
            <a:off x="5429256" y="3351977"/>
            <a:ext cx="3381793" cy="350602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5165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148799"/>
            <a:ext cx="4572000" cy="369332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itchFamily="18" charset="0"/>
                <a:cs typeface="Arial" pitchFamily="34" charset="0"/>
              </a:rPr>
              <a:t>Концепция бренда </a:t>
            </a:r>
            <a:r>
              <a:rPr lang="ru-RU" b="1" dirty="0">
                <a:latin typeface="Garamond" pitchFamily="18" charset="0"/>
                <a:cs typeface="Arial" pitchFamily="34" charset="0"/>
              </a:rPr>
              <a:t>М</a:t>
            </a:r>
            <a:r>
              <a:rPr lang="ru-RU" b="1" dirty="0" smtClean="0">
                <a:latin typeface="Garamond" pitchFamily="18" charset="0"/>
                <a:cs typeface="Arial" pitchFamily="34" charset="0"/>
              </a:rPr>
              <a:t>инска</a:t>
            </a:r>
            <a:endParaRPr lang="ru-RU" b="1" dirty="0">
              <a:latin typeface="Garamond" pitchFamily="18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531" y="449060"/>
            <a:ext cx="844893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Garamond" pitchFamily="18" charset="0"/>
                <a:cs typeface="Arial" pitchFamily="34" charset="0"/>
              </a:rPr>
              <a:t>Мы – это Минск</a:t>
            </a:r>
          </a:p>
          <a:p>
            <a:pPr algn="ctr"/>
            <a:r>
              <a:rPr lang="ru-RU" sz="2400" b="1" dirty="0" smtClean="0">
                <a:latin typeface="Garamond" pitchFamily="18" charset="0"/>
                <a:cs typeface="Arial" pitchFamily="34" charset="0"/>
              </a:rPr>
              <a:t>Мы – </a:t>
            </a:r>
            <a:r>
              <a:rPr lang="ru-RU" sz="2400" b="1" dirty="0" err="1" smtClean="0">
                <a:latin typeface="Garamond" pitchFamily="18" charset="0"/>
                <a:cs typeface="Arial" pitchFamily="34" charset="0"/>
              </a:rPr>
              <a:t>гэта</a:t>
            </a:r>
            <a:r>
              <a:rPr lang="ru-RU" sz="2400" b="1" dirty="0" smtClean="0">
                <a:latin typeface="Garamond" pitchFamily="18" charset="0"/>
                <a:cs typeface="Arial" pitchFamily="34" charset="0"/>
              </a:rPr>
              <a:t> М</a:t>
            </a:r>
            <a:r>
              <a:rPr lang="en-US" sz="2400" b="1" dirty="0" err="1" smtClean="0">
                <a:latin typeface="Garamond" pitchFamily="18" charset="0"/>
                <a:cs typeface="Arial" pitchFamily="34" charset="0"/>
              </a:rPr>
              <a:t>i</a:t>
            </a:r>
            <a:r>
              <a:rPr lang="ru-RU" sz="2400" b="1" dirty="0" err="1" smtClean="0">
                <a:latin typeface="Garamond" pitchFamily="18" charset="0"/>
                <a:cs typeface="Arial" pitchFamily="34" charset="0"/>
              </a:rPr>
              <a:t>нск</a:t>
            </a:r>
            <a:endParaRPr lang="ru-RU" sz="2400" b="1" dirty="0" smtClean="0">
              <a:latin typeface="Garamond" pitchFamily="18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latin typeface="Garamond" pitchFamily="18" charset="0"/>
                <a:cs typeface="Arial" pitchFamily="34" charset="0"/>
              </a:rPr>
              <a:t>We are Minsk</a:t>
            </a:r>
            <a:r>
              <a:rPr lang="ru-RU" sz="2400" b="1" dirty="0" smtClean="0">
                <a:latin typeface="Garamond" pitchFamily="18" charset="0"/>
                <a:cs typeface="Arial" pitchFamily="34" charset="0"/>
              </a:rPr>
              <a:t> </a:t>
            </a:r>
            <a:endParaRPr lang="en-US" sz="2400" b="1" dirty="0" smtClean="0">
              <a:latin typeface="Garamond" pitchFamily="18" charset="0"/>
              <a:cs typeface="Arial" pitchFamily="34" charset="0"/>
            </a:endParaRPr>
          </a:p>
          <a:p>
            <a:pPr algn="just"/>
            <a:r>
              <a:rPr lang="ru-RU" b="1" dirty="0" smtClean="0">
                <a:latin typeface="Garamond" pitchFamily="18" charset="0"/>
                <a:cs typeface="Arial" pitchFamily="34" charset="0"/>
              </a:rPr>
              <a:t>Концепция состоит из взаимосвязанных элементов, которые характеризуют город Минск.</a:t>
            </a:r>
          </a:p>
          <a:p>
            <a:pPr algn="just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Минск - это Молодость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Garamond" pitchFamily="18" charset="0"/>
                <a:cs typeface="Arial" pitchFamily="34" charset="0"/>
              </a:rPr>
              <a:t>Мы умеем учиться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Garamond" pitchFamily="18" charset="0"/>
                <a:cs typeface="Arial" pitchFamily="34" charset="0"/>
              </a:rPr>
              <a:t>Мы умеем мыслить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Garamond" pitchFamily="18" charset="0"/>
                <a:cs typeface="Arial" pitchFamily="34" charset="0"/>
              </a:rPr>
              <a:t>Мы умеем отдыхать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Минск – это Мир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Garamond" pitchFamily="18" charset="0"/>
                <a:cs typeface="Arial" pitchFamily="34" charset="0"/>
              </a:rPr>
              <a:t>Мы умеем дружить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Garamond" pitchFamily="18" charset="0"/>
                <a:cs typeface="Arial" pitchFamily="34" charset="0"/>
              </a:rPr>
              <a:t>Мы умеем любить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Garamond" pitchFamily="18" charset="0"/>
                <a:cs typeface="Arial" pitchFamily="34" charset="0"/>
              </a:rPr>
              <a:t>Мы умеем прощать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251116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Минск – это Магия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Минск – это магия широких и чистых улиц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Минск – это магия красивых женщин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Минск – это магия добрых и отзывчивых людей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Минск – это магия натуральных продуктов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Garamond" pitchFamily="18" charset="0"/>
                <a:cs typeface="Arial" pitchFamily="34" charset="0"/>
              </a:rPr>
              <a:t>Минск – это Мост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Мы храним прошлое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Мы живём настоящим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>
                <a:latin typeface="Garamond" pitchFamily="18" charset="0"/>
                <a:cs typeface="Arial" pitchFamily="34" charset="0"/>
              </a:rPr>
              <a:t>Мы строим будущее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8678" y="5103674"/>
            <a:ext cx="9162678" cy="1754326"/>
          </a:xfrm>
          <a:prstGeom prst="rect">
            <a:avLst/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Garamond" pitchFamily="18" charset="0"/>
                <a:cs typeface="Arial" pitchFamily="34" charset="0"/>
              </a:rPr>
              <a:t>Разработка: 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Garamond" pitchFamily="18" charset="0"/>
                <a:cs typeface="Arial" pitchFamily="34" charset="0"/>
              </a:rPr>
              <a:t>Мещерякова Елена Валентиновна</a:t>
            </a:r>
          </a:p>
          <a:p>
            <a:pPr algn="ctr"/>
            <a:r>
              <a:rPr lang="ru-RU" b="1" dirty="0" smtClean="0">
                <a:latin typeface="Garamond" pitchFamily="18" charset="0"/>
                <a:cs typeface="Arial" pitchFamily="34" charset="0"/>
              </a:rPr>
              <a:t>Шук Павел Анатольевич</a:t>
            </a:r>
          </a:p>
          <a:p>
            <a:pPr algn="ctr"/>
            <a:r>
              <a:rPr lang="ru-RU" b="1" dirty="0" smtClean="0">
                <a:latin typeface="Garamond" pitchFamily="18" charset="0"/>
                <a:cs typeface="Arial" pitchFamily="34" charset="0"/>
              </a:rPr>
              <a:t>Барановская Анна Анатольевна</a:t>
            </a:r>
          </a:p>
          <a:p>
            <a:pPr algn="ctr"/>
            <a:r>
              <a:rPr lang="ru-RU" b="1" dirty="0" err="1" smtClean="0">
                <a:latin typeface="Garamond" pitchFamily="18" charset="0"/>
                <a:cs typeface="Arial" pitchFamily="34" charset="0"/>
              </a:rPr>
              <a:t>Шуманский</a:t>
            </a:r>
            <a:r>
              <a:rPr lang="ru-RU" b="1" dirty="0" smtClean="0">
                <a:latin typeface="Garamond" pitchFamily="18" charset="0"/>
                <a:cs typeface="Arial" pitchFamily="34" charset="0"/>
              </a:rPr>
              <a:t> Сергей Игоревич</a:t>
            </a:r>
            <a:endParaRPr lang="ru-RU" b="1" dirty="0"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2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InternetDrive\Google Диск\Брэнд Минска\Новая папка\Основной логотип + слоган R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14" t="31817" r="11208" b="17882"/>
          <a:stretch/>
        </p:blipFill>
        <p:spPr bwMode="auto">
          <a:xfrm>
            <a:off x="500034" y="214290"/>
            <a:ext cx="6229351" cy="28575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esktop\0001\Паше\логотипы и инклюзивность\Минск-это Мы\Минск-это м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5530" y="2786058"/>
            <a:ext cx="5388470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2" descr="C:\Users\836D~1\AppData\Local\Temp\Rar$DR41.624\s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786322"/>
            <a:ext cx="7001104" cy="18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909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60" y="785794"/>
            <a:ext cx="2686040" cy="4357718"/>
          </a:xfrm>
        </p:spPr>
        <p:txBody>
          <a:bodyPr>
            <a:normAutofit/>
          </a:bodyPr>
          <a:lstStyle/>
          <a:p>
            <a:pPr marL="0" indent="41148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В декабре 2013 г. научно-исследовательский экономический клуб  «</a:t>
            </a:r>
            <a:r>
              <a:rPr lang="en-US" sz="2000" dirty="0" err="1" smtClean="0">
                <a:solidFill>
                  <a:srgbClr val="002060"/>
                </a:solidFill>
              </a:rPr>
              <a:t>EconoMix</a:t>
            </a:r>
            <a:r>
              <a:rPr lang="ru-RU" sz="2000" dirty="0" smtClean="0">
                <a:solidFill>
                  <a:srgbClr val="002060"/>
                </a:solidFill>
              </a:rPr>
              <a:t>»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БГТУ получил финансовую поддержку Специального фонда Президента Республики Беларусь по социальной поддержке одаренных учащихся и студентов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89"/>
            <a:ext cx="5143536" cy="649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2928934"/>
          </a:xfrm>
          <a:blipFill>
            <a:blip r:embed="rId2" cstate="print"/>
            <a:tile tx="0" ty="0" sx="100000" sy="100000" flip="none" algn="tl"/>
          </a:blipFill>
          <a:scene3d>
            <a:camera prst="perspectiveFront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V</a:t>
            </a:r>
            <a:r>
              <a:rPr lang="ru-RU" sz="2800" b="1" dirty="0">
                <a:solidFill>
                  <a:srgbClr val="002060"/>
                </a:solidFill>
              </a:rPr>
              <a:t> Международный чемпионат «Молодежь в предпринимательстве» 15-17 мая, </a:t>
            </a:r>
            <a:r>
              <a:rPr lang="ru-RU" sz="2800" b="1" dirty="0" smtClean="0">
                <a:solidFill>
                  <a:srgbClr val="002060"/>
                </a:solidFill>
              </a:rPr>
              <a:t>г</a:t>
            </a:r>
            <a:r>
              <a:rPr lang="ru-RU" sz="2800" b="1" dirty="0">
                <a:solidFill>
                  <a:srgbClr val="002060"/>
                </a:solidFill>
              </a:rPr>
              <a:t>. Гомель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2 место в номинации «Общественная гордость», диплом лауреата 2 степени и кубок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4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9" name="Рисунок 8" descr="IMG_5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928934"/>
            <a:ext cx="3071834" cy="2143140"/>
          </a:xfrm>
          <a:prstGeom prst="rect">
            <a:avLst/>
          </a:prstGeom>
        </p:spPr>
      </p:pic>
      <p:pic>
        <p:nvPicPr>
          <p:cNvPr id="11" name="Рисунок 10" descr="IMG_48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670" y="5072074"/>
            <a:ext cx="2500330" cy="1666900"/>
          </a:xfrm>
          <a:prstGeom prst="rect">
            <a:avLst/>
          </a:prstGeom>
        </p:spPr>
      </p:pic>
      <p:pic>
        <p:nvPicPr>
          <p:cNvPr id="8" name="Рисунок 7" descr="IMG_49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3248"/>
            <a:ext cx="5072066" cy="33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50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4429132" cy="6000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5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5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14290"/>
            <a:ext cx="2607481" cy="664371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xmlns="" val="436874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6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4098" name="Picture 2" descr="C:\Users\Zenya\AppData\Local\Temp\Rar$DIa0.894\IMG_4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75001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</a:t>
            </a:r>
            <a:r>
              <a:rPr lang="ru-RU" sz="3200" b="1" dirty="0">
                <a:solidFill>
                  <a:srgbClr val="002060"/>
                </a:solidFill>
              </a:rPr>
              <a:t> Международный славянский студенческий форум (ВГУ им. </a:t>
            </a:r>
            <a:r>
              <a:rPr lang="ru-RU" sz="3200" b="1" dirty="0" err="1">
                <a:solidFill>
                  <a:srgbClr val="002060"/>
                </a:solidFill>
              </a:rPr>
              <a:t>П.М.Машерова</a:t>
            </a:r>
            <a:r>
              <a:rPr lang="ru-RU" sz="3200" b="1" dirty="0">
                <a:solidFill>
                  <a:srgbClr val="002060"/>
                </a:solidFill>
              </a:rPr>
              <a:t>, г. Витебск). 21 мая 2013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7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sp>
        <p:nvSpPr>
          <p:cNvPr id="5" name="Блок-схема: память с посл. доступом 4"/>
          <p:cNvSpPr/>
          <p:nvPr/>
        </p:nvSpPr>
        <p:spPr>
          <a:xfrm>
            <a:off x="714348" y="2143116"/>
            <a:ext cx="7643866" cy="3895130"/>
          </a:xfrm>
          <a:prstGeom prst="flowChartMagneticTape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6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Стартап-дебаты</a:t>
            </a:r>
            <a:r>
              <a:rPr lang="ru-RU" sz="26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построенные на решении </a:t>
            </a:r>
            <a:r>
              <a:rPr lang="ru-RU" sz="26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бизнес-ситуаций</a:t>
            </a:r>
            <a:endParaRPr lang="ru-RU" sz="260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60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команды клуба завоевали первое, второе и третье места. 3 кубка и по 2 диплома (на каждого участника)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199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14744" y="428604"/>
            <a:ext cx="2271999" cy="642939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1692-E723-4BBA-823D-87CDCA2BAF5D}" type="slidenum">
              <a:rPr lang="be-BY" smtClean="0">
                <a:solidFill>
                  <a:srgbClr val="4E5B6F">
                    <a:shade val="90000"/>
                  </a:srgbClr>
                </a:solidFill>
              </a:rPr>
              <a:pPr/>
              <a:t>9</a:t>
            </a:fld>
            <a:endParaRPr lang="be-BY">
              <a:solidFill>
                <a:srgbClr val="4E5B6F">
                  <a:shade val="90000"/>
                </a:srgb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14290"/>
            <a:ext cx="2500330" cy="607220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0"/>
            <a:ext cx="2714644" cy="6429371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xmlns="" val="27442540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833</Words>
  <Application>Microsoft Office PowerPoint</Application>
  <PresentationFormat>Экран (4:3)</PresentationFormat>
  <Paragraphs>154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Международный конкурс студенческих идей «Шаг в будущее-2013», г. Салават, Россия </vt:lpstr>
      <vt:lpstr>Слайд 2</vt:lpstr>
      <vt:lpstr>Слайд 3</vt:lpstr>
      <vt:lpstr>V Международный чемпионат «Молодежь в предпринимательстве» 15-17 мая, г. Гомель  2 место в номинации «Общественная гордость», диплом лауреата 2 степени и кубок</vt:lpstr>
      <vt:lpstr>Слайд 5</vt:lpstr>
      <vt:lpstr>Слайд 6</vt:lpstr>
      <vt:lpstr>I Международный славянский студенческий форум (ВГУ им. П.М.Машерова, г. Витебск). 21 мая 2013     </vt:lpstr>
      <vt:lpstr>Слайд 8</vt:lpstr>
      <vt:lpstr>Слайд 9</vt:lpstr>
      <vt:lpstr>Слайд 10</vt:lpstr>
      <vt:lpstr>V Международный фестиваль маркетинга и рекламы «Белый квадрат» 19 апреля 2013 г. Выход в финал  Барило Евгений,  Балаш Дмитрий</vt:lpstr>
      <vt:lpstr>Слайд 12</vt:lpstr>
      <vt:lpstr>Слайд 13</vt:lpstr>
      <vt:lpstr>Помощь в организации и проведении XIV АССАМБЛЕЕ деловых кругов Республики Беларусь «Национальная платформа бизнеса Беларуси-2013» 13 марта 2013 г. </vt:lpstr>
      <vt:lpstr>Слайд 15</vt:lpstr>
      <vt:lpstr>Слайд 16</vt:lpstr>
      <vt:lpstr>Слайд 17</vt:lpstr>
      <vt:lpstr>Логотип и слоган</vt:lpstr>
      <vt:lpstr>Применение концепции и ее стилистики</vt:lpstr>
      <vt:lpstr>ЛОГОТИП</vt:lpstr>
      <vt:lpstr>ОПИСАНИЕ КОНЦЕПЦИИ</vt:lpstr>
      <vt:lpstr>ОПИСАНИЕ КОНЦЕПЦИИ</vt:lpstr>
      <vt:lpstr>ОПИСАНИЕ КОНЦЕПЦИИ</vt:lpstr>
      <vt:lpstr>Логотип и слоган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конкурс студенческих идей «Шаг в будущее-2013», г. Салават, Россия</dc:title>
  <dc:creator>TEST</dc:creator>
  <cp:lastModifiedBy>home</cp:lastModifiedBy>
  <cp:revision>1</cp:revision>
  <dcterms:created xsi:type="dcterms:W3CDTF">2016-05-16T14:10:33Z</dcterms:created>
  <dcterms:modified xsi:type="dcterms:W3CDTF">2016-05-30T12:11:19Z</dcterms:modified>
</cp:coreProperties>
</file>