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9" r:id="rId3"/>
    <p:sldId id="274" r:id="rId4"/>
    <p:sldId id="275" r:id="rId5"/>
    <p:sldId id="277" r:id="rId6"/>
    <p:sldId id="285" r:id="rId7"/>
    <p:sldId id="276" r:id="rId8"/>
    <p:sldId id="284" r:id="rId9"/>
    <p:sldId id="280" r:id="rId10"/>
    <p:sldId id="283" r:id="rId11"/>
    <p:sldId id="282" r:id="rId12"/>
    <p:sldId id="281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02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4133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1247">
          <p15:clr>
            <a:srgbClr val="A4A3A4"/>
          </p15:clr>
        </p15:guide>
        <p15:guide id="7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007A36"/>
    <a:srgbClr val="336599"/>
    <a:srgbClr val="2E4C6B"/>
    <a:srgbClr val="E8EAEF"/>
    <a:srgbClr val="9BB7D4"/>
    <a:srgbClr val="95999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98" autoAdjust="0"/>
  </p:normalViewPr>
  <p:slideViewPr>
    <p:cSldViewPr>
      <p:cViewPr varScale="1">
        <p:scale>
          <a:sx n="110" d="100"/>
          <a:sy n="110" d="100"/>
        </p:scale>
        <p:origin x="1638" y="36"/>
      </p:cViewPr>
      <p:guideLst>
        <p:guide orient="horz" pos="1502"/>
        <p:guide orient="horz" pos="935"/>
        <p:guide orient="horz" pos="164"/>
        <p:guide orient="horz" pos="4133"/>
        <p:guide orient="horz" pos="1207"/>
        <p:guide pos="1247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440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120520649204564E-2"/>
          <c:y val="0.12676967712348536"/>
          <c:w val="0.92617199635759817"/>
          <c:h val="0.77413833661070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Лист1!$D$6</c:f>
              <c:strCache>
                <c:ptCount val="1"/>
                <c:pt idx="0">
                  <c:v>уд. Доля финансирования ун-та по ХД</c:v>
                </c:pt>
              </c:strCache>
            </c:strRef>
          </c:tx>
          <c:spPr>
            <a:solidFill>
              <a:srgbClr val="558EC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8677933707456174E-3"/>
                  <c:y val="-0.16629111300772662"/>
                </c:manualLayout>
              </c:layout>
              <c:tx>
                <c:rich>
                  <a:bodyPr/>
                  <a:lstStyle/>
                  <a:p>
                    <a:fld id="{2189F882-045E-41CC-802F-C61E7BDCD38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C60-4E49-9B63-D514E9C08D7E}"/>
                </c:ext>
              </c:extLst>
            </c:dLbl>
            <c:dLbl>
              <c:idx val="1"/>
              <c:layout>
                <c:manualLayout>
                  <c:x val="0"/>
                  <c:y val="-0.24691710719329099"/>
                </c:manualLayout>
              </c:layout>
              <c:tx>
                <c:rich>
                  <a:bodyPr/>
                  <a:lstStyle/>
                  <a:p>
                    <a:fld id="{5D0BE1E3-5225-4E10-B679-E8B50F32565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60-4E49-9B63-D514E9C08D7E}"/>
                </c:ext>
              </c:extLst>
            </c:dLbl>
            <c:dLbl>
              <c:idx val="2"/>
              <c:layout>
                <c:manualLayout>
                  <c:x val="-2.8677933707456698E-3"/>
                  <c:y val="-0.29730835355926866"/>
                </c:manualLayout>
              </c:layout>
              <c:tx>
                <c:rich>
                  <a:bodyPr/>
                  <a:lstStyle/>
                  <a:p>
                    <a:fld id="{AC3BD652-4174-4298-8B0D-06D04443F94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C60-4E49-9B63-D514E9C08D7E}"/>
                </c:ext>
              </c:extLst>
            </c:dLbl>
            <c:dLbl>
              <c:idx val="3"/>
              <c:layout>
                <c:manualLayout>
                  <c:x val="0"/>
                  <c:y val="-0.34769959992524635"/>
                </c:manualLayout>
              </c:layout>
              <c:tx>
                <c:rich>
                  <a:bodyPr/>
                  <a:lstStyle/>
                  <a:p>
                    <a:fld id="{66FEE41B-0520-4C9D-8EEE-95E348366FA3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60-4E49-9B63-D514E9C08D7E}"/>
                </c:ext>
              </c:extLst>
            </c:dLbl>
            <c:dLbl>
              <c:idx val="4"/>
              <c:layout>
                <c:manualLayout>
                  <c:x val="0"/>
                  <c:y val="-0.382973472381430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60-4E49-9B63-D514E9C08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Лист1!$B$9:$B$13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(прогноз)</c:v>
                </c:pt>
              </c:strCache>
            </c:strRef>
          </c:cat>
          <c:val>
            <c:numRef>
              <c:f>Лист1!$D$9:$D$13</c:f>
              <c:numCache>
                <c:formatCode>General</c:formatCode>
                <c:ptCount val="5"/>
                <c:pt idx="0">
                  <c:v>13.9</c:v>
                </c:pt>
                <c:pt idx="1">
                  <c:v>25.2</c:v>
                </c:pt>
                <c:pt idx="2">
                  <c:v>34.6</c:v>
                </c:pt>
                <c:pt idx="3">
                  <c:v>41.5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60-4E49-9B63-D514E9C08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overlap val="100"/>
        <c:axId val="524358776"/>
        <c:axId val="524364656"/>
      </c:barChart>
      <c:catAx>
        <c:axId val="5243587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524364656"/>
        <c:crosses val="autoZero"/>
        <c:auto val="1"/>
        <c:lblAlgn val="ctr"/>
        <c:lblOffset val="100"/>
        <c:noMultiLvlLbl val="0"/>
      </c:catAx>
      <c:valAx>
        <c:axId val="5243646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crossAx val="524358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418094-E90C-4A83-A977-3EF1BB9943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428B92-73B6-452C-A21E-934F08B067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A8EEA8-74E3-4472-9C55-DD52B420B922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B82211-6863-484A-8538-FAF64CDDD9F1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0F0A8C-C7D5-4643-82F1-29B2B4EBC2C9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76327C-E471-4BB5-B997-71620B26B60F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6C813-9F01-4079-88A1-990945F3DF28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7A4DB5-204D-4B1E-A15F-46CFF2608DED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F0E327-FDE9-4C96-9BE3-42E2667C9F9F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607FB8-D44D-4176-84B1-85397BBBA975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3DA68C-2A89-43CA-9965-C9CB9C4A7096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08288" y="4149725"/>
            <a:ext cx="3455987" cy="11525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808288" y="620713"/>
            <a:ext cx="3384550" cy="2484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605588"/>
            <a:ext cx="2133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605588"/>
            <a:ext cx="2133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0010C0A-7EA0-447B-A4D5-B6F527D8E4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239063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3957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3563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6290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00463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577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642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3128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3742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83456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8525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6735763"/>
            <a:ext cx="9144000" cy="149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0" y="6705600"/>
            <a:ext cx="9144000" cy="69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chart" Target="../charts/chart1.xml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63500"/>
            <a:ext cx="9144000" cy="1152525"/>
          </a:xfrm>
          <a:prstGeom prst="rect">
            <a:avLst/>
          </a:prstGeom>
          <a:solidFill>
            <a:srgbClr val="77A5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-39688"/>
            <a:ext cx="12001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4288" y="1428750"/>
            <a:ext cx="9063038" cy="286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ВСТРЕЧА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РЕКТОРА И.В. ВОЙТОВА </a:t>
            </a:r>
          </a:p>
          <a:p>
            <a:pPr algn="ctr"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МОЛОДЫМИ УЧЕНЫМИ </a:t>
            </a:r>
          </a:p>
          <a:p>
            <a:pPr algn="ctr"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БЕЛОРУССКОГО ГОСУДАРСТВЕННОГО ТЕХНОЛОГИЧЕСКОГО УНИВЕРСИТЕТА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2513013" y="204788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bg1"/>
                </a:solidFill>
              </a:rPr>
              <a:t>2017 - Год белорусской науки</a:t>
            </a:r>
          </a:p>
        </p:txBody>
      </p:sp>
      <p:pic>
        <p:nvPicPr>
          <p:cNvPr id="5126" name="Picture 2" descr="http://11.rechitsa.by/uploads/posts/2017-01/1483544561_nauk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63500"/>
            <a:ext cx="14414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473575"/>
            <a:ext cx="32877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473575"/>
            <a:ext cx="32829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93713" y="152400"/>
            <a:ext cx="8291512" cy="720725"/>
          </a:xfrm>
        </p:spPr>
        <p:txBody>
          <a:bodyPr/>
          <a:lstStyle/>
          <a:p>
            <a:r>
              <a:rPr lang="ru-RU" altLang="ru-RU" sz="3200" smtClean="0"/>
              <a:t>Общие сведения по СНИЛ на 2016 год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250825" y="1376363"/>
          <a:ext cx="8713788" cy="5235576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160057113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7747381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839395026"/>
                    </a:ext>
                  </a:extLst>
                </a:gridCol>
                <a:gridCol w="5591175">
                  <a:extLst>
                    <a:ext uri="{9D8B030D-6E8A-4147-A177-3AD203B41FA5}">
                      <a16:colId xmlns:a16="http://schemas.microsoft.com/office/drawing/2014/main" val="179950938"/>
                    </a:ext>
                  </a:extLst>
                </a:gridCol>
              </a:tblGrid>
              <a:tr h="900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E4C6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Численность студентов, работавших в СНИЛ в 2016 г.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 т.ч. магистранты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E4C6B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228493"/>
                  </a:ext>
                </a:extLst>
              </a:tr>
              <a:tr h="4335463">
                <a:tc>
                  <a:txBody>
                    <a:bodyPr/>
                    <a:lstStyle>
                      <a:lvl1pPr marL="3175" indent="17463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175" marR="0" lvl="0" indent="174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ВСЕ-ГО, </a:t>
                      </a:r>
                    </a:p>
                    <a:p>
                      <a:pPr marL="3175" marR="0" lvl="0" indent="174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E4C6B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E4C6B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студенческих объединений, в т. ч.: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студенческая дружина по охране природы;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научно-практическое объединение студентов «Современное охотоведение»;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творческое объединение «Экологически ориентированное лесоводство»;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студенческий коллектив «ОЗОН»;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студенческие НИЛ «Химия и технология силикатов»; Современные Internet/ Intranet-технологии;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«Химия и технология переработки растительного сырья»; «Техника и технология дезинтеграции материалов и очистка газов»;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«Технология неорганических веществ»;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студенческая УНИЛ «Химия жиров, эфирных масел и парфюмерно-косметических продуктов»;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be-BY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литературный клуб «Ветл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</a:t>
                      </a:r>
                      <a:r>
                        <a:rPr kumimoji="0" lang="be-BY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be-BY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студенческое объединение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kumimoji="0" lang="be-BY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студенческий научно-исследовательский экономический клуб «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EconoMix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4C6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E4C6B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1549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71450" y="512763"/>
            <a:ext cx="9332913" cy="3730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Количество работ, поданных на международные и республиканские конкурсы в 201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г.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449388"/>
          <a:ext cx="8785226" cy="3205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775">
                <a:tc rowSpan="2">
                  <a:txBody>
                    <a:bodyPr/>
                    <a:lstStyle/>
                    <a:p>
                      <a:pPr marL="0" indent="93663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   Факультет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 rowSpan="2">
                  <a:txBody>
                    <a:bodyPr/>
                    <a:lstStyle/>
                    <a:p>
                      <a:pPr marL="0" indent="271463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Международные конкурсы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Республиканские </a:t>
                      </a:r>
                      <a:r>
                        <a:rPr lang="ru-RU" sz="1400" dirty="0">
                          <a:effectLst/>
                        </a:rPr>
                        <a:t>конкурсы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3663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Республиканский конкурс научных работ студентов высших учебных заведений Республики Беларусь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93663" algn="ctr"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Другие Республиканские конкурсы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0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ЛХФ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      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271463" algn="l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5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ТТЛП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       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271463" algn="l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51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       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271463" algn="l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5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ХТиТ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      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271463" algn="l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ФИТ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       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271463" algn="l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ИЭФ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      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271463" algn="l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ПиМ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271463" algn="l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41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dirty="0">
                          <a:effectLst/>
                        </a:rPr>
                        <a:t>Всего: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56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227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271463" algn="just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    </a:t>
                      </a:r>
                      <a:r>
                        <a:rPr lang="ru-RU" sz="1400" b="1" dirty="0" smtClean="0">
                          <a:effectLst/>
                        </a:rPr>
                        <a:t>     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tc>
                  <a:txBody>
                    <a:bodyPr/>
                    <a:lstStyle/>
                    <a:p>
                      <a:pPr marL="0" indent="93663" algn="just"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  351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67" marR="6196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601" name="Заголовок 1"/>
          <p:cNvSpPr txBox="1">
            <a:spLocks/>
          </p:cNvSpPr>
          <p:nvPr/>
        </p:nvSpPr>
        <p:spPr bwMode="auto">
          <a:xfrm>
            <a:off x="107950" y="4797425"/>
            <a:ext cx="8893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>
                <a:latin typeface="Calibri" panose="020F0502020204030204" pitchFamily="34" charset="0"/>
              </a:rPr>
              <a:t>Количество наград, полученных студентами - авторами научных работ, экспонатов и пр. в 2016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7688" y="5337175"/>
          <a:ext cx="8128000" cy="70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4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Международные</a:t>
                      </a:r>
                      <a:endParaRPr lang="ru-RU" sz="16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Республиканские</a:t>
                      </a:r>
                      <a:endParaRPr lang="ru-RU" sz="16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Вузовские</a:t>
                      </a:r>
                      <a:endParaRPr lang="ru-RU" sz="1600" dirty="0"/>
                    </a:p>
                  </a:txBody>
                  <a:tcPr marT="45741" marB="457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1108</a:t>
                      </a:r>
                      <a:endParaRPr lang="ru-RU" sz="1600" b="1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70</a:t>
                      </a:r>
                      <a:endParaRPr lang="ru-RU" sz="1600" b="1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298</a:t>
                      </a:r>
                      <a:endParaRPr lang="ru-RU" sz="1600" b="1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740</a:t>
                      </a:r>
                      <a:endParaRPr lang="ru-RU" sz="1600" b="1" dirty="0"/>
                    </a:p>
                  </a:txBody>
                  <a:tcPr marT="45741" marB="45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63500"/>
            <a:ext cx="9144000" cy="1152525"/>
          </a:xfrm>
          <a:prstGeom prst="rect">
            <a:avLst/>
          </a:prstGeom>
          <a:solidFill>
            <a:srgbClr val="77A5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-39688"/>
            <a:ext cx="12001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288" y="2498725"/>
            <a:ext cx="8497887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</a:t>
            </a:r>
          </a:p>
          <a:p>
            <a:pPr algn="ctr">
              <a:defRPr/>
            </a:pPr>
            <a:endParaRPr lang="ru-RU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ВНИМАНИЕ!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513013" y="204788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bg1"/>
                </a:solidFill>
              </a:rPr>
              <a:t>2017 - Год белорусской науки</a:t>
            </a:r>
          </a:p>
        </p:txBody>
      </p:sp>
      <p:pic>
        <p:nvPicPr>
          <p:cNvPr id="24582" name="Picture 2" descr="http://11.rechitsa.by/uploads/posts/2017-01/1483544561_nauk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63500"/>
            <a:ext cx="14414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63500"/>
            <a:ext cx="9144000" cy="1152525"/>
          </a:xfrm>
          <a:prstGeom prst="rect">
            <a:avLst/>
          </a:prstGeom>
          <a:solidFill>
            <a:srgbClr val="558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44463" y="136525"/>
            <a:ext cx="8855075" cy="752475"/>
          </a:xfrm>
        </p:spPr>
        <p:txBody>
          <a:bodyPr/>
          <a:lstStyle/>
          <a:p>
            <a:r>
              <a:rPr lang="ru-RU" altLang="ru-RU" sz="2200" b="1" smtClean="0">
                <a:solidFill>
                  <a:schemeClr val="bg1"/>
                </a:solidFill>
              </a:rPr>
              <a:t>НАУЧНО-ТЕХНИЧЕСКАЯ ДЕЯТЕЛЬНОСТЬ БГТУ</a:t>
            </a:r>
          </a:p>
        </p:txBody>
      </p:sp>
      <p:graphicFrame>
        <p:nvGraphicFramePr>
          <p:cNvPr id="7172" name="Диаграмма 5"/>
          <p:cNvGraphicFramePr>
            <a:graphicFrameLocks/>
          </p:cNvGraphicFramePr>
          <p:nvPr/>
        </p:nvGraphicFramePr>
        <p:xfrm>
          <a:off x="-47625" y="2046288"/>
          <a:ext cx="2909888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Диаграмма" r:id="rId4" imgW="2914141" imgH="2591025" progId="Excel.Chart.8">
                  <p:embed/>
                </p:oleObj>
              </mc:Choice>
              <mc:Fallback>
                <p:oleObj name="Диаграмма" r:id="rId4" imgW="2914141" imgH="2591025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2046288"/>
                        <a:ext cx="2909888" cy="258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0" y="1541463"/>
            <a:ext cx="280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/>
              <a:t>СТРУКТУРА ФИНАНСИРОВАНИЯ НИР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51163" y="1628775"/>
          <a:ext cx="5724525" cy="272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75" algn="l"/>
                        </a:tabLst>
                        <a:defRPr/>
                      </a:pPr>
                      <a:endParaRPr lang="ru-RU" sz="17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873375" algn="l"/>
                        </a:tabLst>
                      </a:pPr>
                      <a:r>
                        <a:rPr lang="ru-RU" sz="1700" dirty="0" smtClean="0"/>
                        <a:t>2016</a:t>
                      </a:r>
                      <a:endParaRPr lang="ru-RU" sz="1700" dirty="0"/>
                    </a:p>
                  </a:txBody>
                  <a:tcPr marL="91438" marR="91438"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Количество финансируемых НИР, в </a:t>
                      </a:r>
                      <a:r>
                        <a:rPr lang="ru-RU" sz="1700" dirty="0" err="1" smtClean="0"/>
                        <a:t>т.ч</a:t>
                      </a:r>
                      <a:r>
                        <a:rPr lang="ru-RU" sz="1700" dirty="0" smtClean="0"/>
                        <a:t>.</a:t>
                      </a:r>
                      <a:endParaRPr lang="ru-RU" sz="17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accent4"/>
                          </a:solidFill>
                        </a:rPr>
                        <a:t>560</a:t>
                      </a:r>
                      <a:endParaRPr lang="ru-RU" sz="1700" dirty="0">
                        <a:solidFill>
                          <a:schemeClr val="accent4"/>
                        </a:solidFill>
                      </a:endParaRPr>
                    </a:p>
                  </a:txBody>
                  <a:tcPr marL="91438" marR="91438"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по хозяйственным договорам</a:t>
                      </a:r>
                      <a:endParaRPr lang="ru-RU" sz="17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accent4"/>
                          </a:solidFill>
                        </a:rPr>
                        <a:t>340</a:t>
                      </a:r>
                      <a:endParaRPr lang="ru-RU" sz="1700" dirty="0">
                        <a:solidFill>
                          <a:schemeClr val="accent4"/>
                        </a:solidFill>
                      </a:endParaRPr>
                    </a:p>
                  </a:txBody>
                  <a:tcPr marL="91438" marR="91438" marT="45715" marB="457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зарубежных контрактов</a:t>
                      </a:r>
                      <a:endParaRPr lang="ru-RU" sz="17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accent4"/>
                          </a:solidFill>
                        </a:rPr>
                        <a:t>40</a:t>
                      </a:r>
                      <a:endParaRPr lang="ru-RU" sz="1700" dirty="0">
                        <a:solidFill>
                          <a:schemeClr val="accent4"/>
                        </a:solidFill>
                      </a:endParaRPr>
                    </a:p>
                  </a:txBody>
                  <a:tcPr marL="91438" marR="91438" marT="45715" marB="457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579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Рост объема</a:t>
                      </a:r>
                      <a:r>
                        <a:rPr lang="ru-RU" sz="1700" baseline="0" dirty="0" smtClean="0"/>
                        <a:t> финансирования НИР, в т.ч</a:t>
                      </a:r>
                    </a:p>
                    <a:p>
                      <a:endParaRPr lang="ru-RU" sz="1700" baseline="0" dirty="0" smtClean="0"/>
                    </a:p>
                    <a:p>
                      <a:r>
                        <a:rPr lang="ru-RU" sz="1700" baseline="0" dirty="0" smtClean="0"/>
                        <a:t>по хоздоговорам</a:t>
                      </a:r>
                      <a:endParaRPr lang="ru-RU" sz="17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accent4"/>
                          </a:solidFill>
                        </a:rPr>
                        <a:t>118%</a:t>
                      </a:r>
                    </a:p>
                    <a:p>
                      <a:pPr algn="ctr"/>
                      <a:endParaRPr lang="ru-RU" sz="17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accent4"/>
                          </a:solidFill>
                        </a:rPr>
                        <a:t>138%</a:t>
                      </a:r>
                      <a:endParaRPr lang="ru-RU" sz="1700" dirty="0">
                        <a:solidFill>
                          <a:schemeClr val="accent4"/>
                        </a:solidFill>
                      </a:endParaRPr>
                    </a:p>
                  </a:txBody>
                  <a:tcPr marL="91438" marR="91438" marT="45715" marB="457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/>
                        <a:t>по зарубежным контрактам</a:t>
                      </a:r>
                      <a:endParaRPr lang="ru-RU" sz="1700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accent4"/>
                          </a:solidFill>
                        </a:rPr>
                        <a:t>116%</a:t>
                      </a:r>
                      <a:endParaRPr lang="ru-RU" sz="1700" dirty="0">
                        <a:solidFill>
                          <a:schemeClr val="accent4"/>
                        </a:solidFill>
                      </a:endParaRPr>
                    </a:p>
                  </a:txBody>
                  <a:tcPr marL="91438" marR="91438" marT="45715" marB="457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97" name="TextBox 1"/>
          <p:cNvSpPr txBox="1">
            <a:spLocks noChangeArrowheads="1"/>
          </p:cNvSpPr>
          <p:nvPr/>
        </p:nvSpPr>
        <p:spPr bwMode="auto">
          <a:xfrm>
            <a:off x="785813" y="4760913"/>
            <a:ext cx="84661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/>
              <a:t>В 2017 г. в рамках 16 научных программ, включая ГНТП </a:t>
            </a:r>
            <a:r>
              <a:rPr lang="ru-RU" altLang="ru-RU" i="1"/>
              <a:t>«Леса Беларуси», «Малотоннажная химия», «Ресурсосбережение, новые материалы и технологии», «Природопользование и экологические риски», выполняется 135 заданий.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i="1"/>
              <a:t>Рост объемов финансирования НИР составит не менее 120%.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инистерство лесного хозяйства республики белару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47173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Картинки по запросу Министерства промышленности Республики Беларусь 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400550"/>
            <a:ext cx="5397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МИНИСТЕРСТВО АРХИТЕКТУРЫ И СТРОИТЕЛЬСТВА РЕСПУБЛИКИ БЕЛАРУС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71633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Картинки по запросу беллесбумпром лог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1" b="30548"/>
          <a:stretch>
            <a:fillRect/>
          </a:stretch>
        </p:blipFill>
        <p:spPr bwMode="auto">
          <a:xfrm>
            <a:off x="481013" y="4976813"/>
            <a:ext cx="14192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Картинки по запросу белнефтехим лог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35600" r="13272" b="36679"/>
          <a:stretch>
            <a:fillRect/>
          </a:stretch>
        </p:blipFill>
        <p:spPr bwMode="auto">
          <a:xfrm>
            <a:off x="358775" y="5610225"/>
            <a:ext cx="17033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6" descr="Картинки по запросу беллегпром лог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237288"/>
            <a:ext cx="15271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8" descr="Картинки по запросу министерство промышленности Республики Беларусь лог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103563"/>
            <a:ext cx="635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 descr="https://lh3.googleusercontent.com/proxy/WYEJjpQeRoXClnolGB732tJk_zTmfHnXURa_In_VeYA7xMcQ_Www1G4a39s3UKVVmzONgOsyugvkSbFOgIzfkqCfNpslkKfgIXTkVcsMGFES2-W-xKYjfDUDX7bScz1-o1ChqhRQn3kPBMMha9Y8cenpp6leNg=w130-h160-k-n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762125"/>
            <a:ext cx="525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63500"/>
            <a:ext cx="9144000" cy="1152525"/>
          </a:xfrm>
          <a:prstGeom prst="rect">
            <a:avLst/>
          </a:prstGeom>
          <a:solidFill>
            <a:srgbClr val="558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788024" y="3011645"/>
          <a:ext cx="4284476" cy="243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932363" y="2205038"/>
            <a:ext cx="450056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Удельная доля НИР, выполненных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по прямым договорам с промышленными предприятиями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550" y="1376363"/>
            <a:ext cx="4243388" cy="6073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Основные заказчики НИР:</a:t>
            </a:r>
          </a:p>
          <a:p>
            <a:pPr>
              <a:defRPr/>
            </a:pPr>
            <a:endParaRPr lang="ru-RU" sz="800" b="1" dirty="0"/>
          </a:p>
          <a:p>
            <a:pPr>
              <a:spcAft>
                <a:spcPts val="2200"/>
              </a:spcAft>
              <a:defRPr/>
            </a:pPr>
            <a:r>
              <a:rPr lang="ru-RU" dirty="0"/>
              <a:t>Министерство природных ресурсов и охраны окружающей среды</a:t>
            </a:r>
          </a:p>
          <a:p>
            <a:pPr>
              <a:spcAft>
                <a:spcPts val="2200"/>
              </a:spcAft>
              <a:defRPr/>
            </a:pPr>
            <a:r>
              <a:rPr lang="ru-RU" dirty="0"/>
              <a:t>Министерство лесного хозяйства</a:t>
            </a:r>
          </a:p>
          <a:p>
            <a:pPr>
              <a:spcAft>
                <a:spcPts val="2200"/>
              </a:spcAft>
              <a:defRPr/>
            </a:pPr>
            <a:r>
              <a:rPr lang="ru-RU" dirty="0"/>
              <a:t>Министерство промышленности</a:t>
            </a:r>
          </a:p>
          <a:p>
            <a:pPr>
              <a:spcAft>
                <a:spcPts val="2200"/>
              </a:spcAft>
              <a:defRPr/>
            </a:pPr>
            <a:r>
              <a:rPr lang="ru-RU" dirty="0"/>
              <a:t>Министерство архитектуры и строительства</a:t>
            </a:r>
          </a:p>
          <a:p>
            <a:pPr>
              <a:spcAft>
                <a:spcPts val="2200"/>
              </a:spcAft>
              <a:defRPr/>
            </a:pPr>
            <a:r>
              <a:rPr lang="ru-RU" dirty="0"/>
              <a:t>Министерство здравоохранения</a:t>
            </a:r>
          </a:p>
          <a:p>
            <a:pPr indent="984250">
              <a:spcAft>
                <a:spcPts val="2200"/>
              </a:spcAft>
              <a:defRPr/>
            </a:pPr>
            <a:r>
              <a:rPr lang="ru-RU" dirty="0"/>
              <a:t>Концерн «</a:t>
            </a:r>
            <a:r>
              <a:rPr lang="ru-RU" dirty="0" err="1"/>
              <a:t>Беллесбумпром</a:t>
            </a:r>
            <a:r>
              <a:rPr lang="ru-RU" dirty="0"/>
              <a:t>»</a:t>
            </a:r>
          </a:p>
          <a:p>
            <a:pPr indent="984250">
              <a:spcAft>
                <a:spcPts val="2200"/>
              </a:spcAft>
              <a:defRPr/>
            </a:pPr>
            <a:r>
              <a:rPr lang="ru-RU" dirty="0"/>
              <a:t>Концерн «</a:t>
            </a:r>
            <a:r>
              <a:rPr lang="ru-RU" dirty="0" err="1"/>
              <a:t>Белнефтехим</a:t>
            </a:r>
            <a:r>
              <a:rPr lang="ru-RU" dirty="0"/>
              <a:t>»</a:t>
            </a:r>
          </a:p>
          <a:p>
            <a:pPr indent="984250">
              <a:spcAft>
                <a:spcPts val="2200"/>
              </a:spcAft>
              <a:defRPr/>
            </a:pPr>
            <a:r>
              <a:rPr lang="ru-RU" dirty="0"/>
              <a:t>Концерн «</a:t>
            </a:r>
            <a:r>
              <a:rPr lang="ru-RU" dirty="0" err="1"/>
              <a:t>Беллегпром</a:t>
            </a:r>
            <a:r>
              <a:rPr lang="ru-RU" dirty="0"/>
              <a:t>»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28588"/>
            <a:ext cx="695007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ea typeface="+mj-ea"/>
              </a:rPr>
              <a:t>СОТРУДНИЧЕСТВО БГТУ С ПРОМЫШЛЕННЫМИ ПРЕДПРИЯТИЯМИ РЕСПУБЛИКИ БЕЛАРУСЬ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63500"/>
            <a:ext cx="9144000" cy="1152525"/>
          </a:xfrm>
          <a:prstGeom prst="rect">
            <a:avLst/>
          </a:prstGeom>
          <a:solidFill>
            <a:srgbClr val="558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200" y="128588"/>
            <a:ext cx="695007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ea typeface="+mj-ea"/>
              </a:rPr>
              <a:t>ВНЕДРЕНИЕ НАУЧНО-ТЕХНИЧЕСКИХ РАЗРАБОТОК БГТУ</a:t>
            </a:r>
          </a:p>
        </p:txBody>
      </p:sp>
      <p:pic>
        <p:nvPicPr>
          <p:cNvPr id="7" name="Рисунок 6" descr="150520131497"/>
          <p:cNvPicPr/>
          <p:nvPr/>
        </p:nvPicPr>
        <p:blipFill>
          <a:blip r:embed="rId3"/>
          <a:srcRect l="13741" r="22137" b="24187"/>
          <a:stretch>
            <a:fillRect/>
          </a:stretch>
        </p:blipFill>
        <p:spPr bwMode="auto">
          <a:xfrm>
            <a:off x="7186613" y="1430338"/>
            <a:ext cx="170656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7277" y="1484785"/>
          <a:ext cx="5791272" cy="50977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9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1167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и технологии для проведения лесозаготовительных работ и получения топливной щепы:</a:t>
                      </a:r>
                    </a:p>
                    <a:p>
                      <a:pPr mar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форвардеры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комплексы для сбора и транспортировки лесосечных отходов, рубильные машины.</a:t>
                      </a:r>
                    </a:p>
                    <a:p>
                      <a:pPr mar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sz="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Технология производства нити полиэфирной с повышенной прочностью и </a:t>
                      </a:r>
                      <a:r>
                        <a:rPr lang="ru-RU" sz="1400" dirty="0" err="1" smtClean="0"/>
                        <a:t>термостабильностью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Экономическая эффективность при освоении</a:t>
                      </a:r>
                      <a:r>
                        <a:rPr lang="ru-RU" sz="1400" i="1" baseline="0" dirty="0" smtClean="0"/>
                        <a:t> – 363 рубля на 1 рубль затраченных бюджетных средств.</a:t>
                      </a:r>
                      <a:endParaRPr lang="ru-RU" sz="1400" i="1" dirty="0" smtClean="0"/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8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Композиционные </a:t>
                      </a:r>
                      <a:r>
                        <a:rPr lang="ru-RU" sz="1400" dirty="0" err="1" smtClean="0"/>
                        <a:t>эластомерные</a:t>
                      </a:r>
                      <a:r>
                        <a:rPr lang="ru-RU" sz="1400" dirty="0" smtClean="0"/>
                        <a:t> материалы и уплотнительные изделия.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Обладают</a:t>
                      </a:r>
                      <a:r>
                        <a:rPr lang="ru-RU" sz="1400" i="1" baseline="0" dirty="0" smtClean="0"/>
                        <a:t> способностью длительно работать в жестких условиях эксплуатации при повышенных температурах и нагрузках.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baseline="0" dirty="0" smtClean="0"/>
                        <a:t>Выпущено более 30 млн шт. изделий на сумму около 2,5 млн долларов.</a:t>
                      </a:r>
                      <a:endParaRPr lang="ru-RU" sz="1400" dirty="0"/>
                    </a:p>
                  </a:txBody>
                  <a:tcPr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243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ru-RU" sz="1400" dirty="0" smtClean="0"/>
                        <a:t>Уникальный модификатор, обеспечивающий получение высококачественных бетонов для строительства </a:t>
                      </a:r>
                      <a:r>
                        <a:rPr lang="ru-RU" sz="1400" i="1" dirty="0" smtClean="0"/>
                        <a:t> </a:t>
                      </a:r>
                      <a:r>
                        <a:rPr lang="ru-RU" sz="1400" i="0" dirty="0" err="1" smtClean="0"/>
                        <a:t>БелАЭС</a:t>
                      </a:r>
                      <a:r>
                        <a:rPr lang="ru-RU" sz="1400" i="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Стоимость в 2,5-3 раза ниже импортного аналога.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3" descr="ни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008313"/>
            <a:ext cx="1511300" cy="1687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9288" y="4868863"/>
            <a:ext cx="1901825" cy="16113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79838" y="1665288"/>
          <a:ext cx="3095625" cy="3513137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31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marL="91419" marR="91419" marT="45721" marB="45721">
                    <a:lnL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63500"/>
            <a:ext cx="9144000" cy="1152525"/>
          </a:xfrm>
          <a:prstGeom prst="rect">
            <a:avLst/>
          </a:prstGeom>
          <a:solidFill>
            <a:srgbClr val="558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Заголовок 1"/>
          <p:cNvSpPr>
            <a:spLocks noGrp="1"/>
          </p:cNvSpPr>
          <p:nvPr>
            <p:ph type="title"/>
          </p:nvPr>
        </p:nvSpPr>
        <p:spPr>
          <a:xfrm>
            <a:off x="144463" y="136525"/>
            <a:ext cx="8855075" cy="752475"/>
          </a:xfrm>
        </p:spPr>
        <p:txBody>
          <a:bodyPr/>
          <a:lstStyle/>
          <a:p>
            <a:r>
              <a:rPr lang="ru-RU" altLang="ru-RU" sz="2200" b="1" smtClean="0">
                <a:solidFill>
                  <a:schemeClr val="bg1"/>
                </a:solidFill>
              </a:rPr>
              <a:t>ОТРАСЛЕВЫЕ И СОВМЕСТНЫЕ </a:t>
            </a:r>
            <a:br>
              <a:rPr lang="ru-RU" altLang="ru-RU" sz="2200" b="1" smtClean="0">
                <a:solidFill>
                  <a:schemeClr val="bg1"/>
                </a:solidFill>
              </a:rPr>
            </a:br>
            <a:r>
              <a:rPr lang="ru-RU" altLang="ru-RU" sz="2200" b="1" smtClean="0">
                <a:solidFill>
                  <a:schemeClr val="bg1"/>
                </a:solidFill>
              </a:rPr>
              <a:t>НАУЧНЫЕ ЛАБОРАТОРИИ БГТУ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463" y="1665288"/>
          <a:ext cx="3563937" cy="4075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3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9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ОТРАСЛЕВЫЕ НАУЧНЫЕ ЛАБОРАТОРИИ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2" marR="7972" marT="79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шинной </a:t>
                      </a:r>
                      <a:r>
                        <a:rPr lang="ru-RU" sz="1300" u="none" strike="noStrike" dirty="0" smtClean="0">
                          <a:effectLst/>
                        </a:rPr>
                        <a:t>промышленности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ru-RU" sz="3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2" marR="7972" marT="79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по переработки фосфатного </a:t>
                      </a:r>
                      <a:r>
                        <a:rPr lang="ru-RU" sz="1300" u="none" strike="noStrike" dirty="0" smtClean="0">
                          <a:effectLst/>
                        </a:rPr>
                        <a:t>сырья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ru-RU" sz="3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2" marR="7972" marT="79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наукоемких технологий целлюлозно-бумажной и лесохимической  промышленности, производства древесных плит и </a:t>
                      </a:r>
                      <a:r>
                        <a:rPr lang="ru-RU" sz="1300" u="none" strike="noStrike" dirty="0" smtClean="0">
                          <a:effectLst/>
                        </a:rPr>
                        <a:t>пластиков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ru-RU" sz="3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2" marR="7972" marT="79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технологических процессов деревообработки и проектирования </a:t>
                      </a:r>
                      <a:r>
                        <a:rPr lang="ru-RU" sz="1300" u="none" strike="noStrike" dirty="0" smtClean="0">
                          <a:effectLst/>
                        </a:rPr>
                        <a:t>мебели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ru-RU" sz="3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2" marR="7972" marT="79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8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проектирования, строительства </a:t>
                      </a:r>
                      <a:endParaRPr lang="ru-RU" sz="1300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ru-RU" sz="1300" u="none" strike="noStrike" dirty="0" smtClean="0">
                          <a:effectLst/>
                        </a:rPr>
                        <a:t>и </a:t>
                      </a:r>
                      <a:r>
                        <a:rPr lang="ru-RU" sz="1300" u="none" strike="noStrike" dirty="0">
                          <a:effectLst/>
                        </a:rPr>
                        <a:t>эксплуатации лесных автомобильных </a:t>
                      </a:r>
                      <a:r>
                        <a:rPr lang="ru-RU" sz="1300" u="none" strike="noStrike" dirty="0" smtClean="0">
                          <a:effectLst/>
                        </a:rPr>
                        <a:t>дорог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ru-RU" sz="3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2" marR="7972" marT="79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защиты </a:t>
                      </a:r>
                      <a:r>
                        <a:rPr lang="ru-RU" sz="1300" u="none" strike="noStrike" dirty="0" smtClean="0">
                          <a:effectLst/>
                        </a:rPr>
                        <a:t>леса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ru-RU" sz="3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2" marR="7972" marT="79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полимерных и композиционных материалов </a:t>
                      </a:r>
                      <a:endParaRPr lang="en-US" sz="13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ru-RU" sz="3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2" marR="7972" marT="79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2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лесного семеноводства </a:t>
                      </a:r>
                      <a:endParaRPr lang="ru-RU" sz="1300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ru-RU" sz="1300" u="none" strike="noStrike" dirty="0" smtClean="0">
                          <a:effectLst/>
                        </a:rPr>
                        <a:t>и </a:t>
                      </a:r>
                      <a:r>
                        <a:rPr lang="ru-RU" sz="1300" u="none" strike="noStrike" dirty="0" err="1">
                          <a:effectLst/>
                        </a:rPr>
                        <a:t>лесовосстановления</a:t>
                      </a:r>
                      <a:r>
                        <a:rPr lang="ru-RU" sz="1300" u="none" strike="noStrike" dirty="0">
                          <a:effectLst/>
                        </a:rPr>
                        <a:t> с основами биотехнологии</a:t>
                      </a:r>
                      <a:endParaRPr lang="ru-RU" sz="13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2" marR="7972" marT="79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79838" y="1665288"/>
          <a:ext cx="3095625" cy="350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5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СОВМЕСТНЫЕ НАУЧНО-ИССЛЕДОВАТЕЛЬСКИЕ ЛАБОРАТОРИИ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1" marR="7971" marT="797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2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разработке технологий производства нановолокон </a:t>
                      </a:r>
                    </a:p>
                    <a:p>
                      <a:pPr algn="l" rtl="0" fontAlgn="ctr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ОАО «Завод горного воска»</a:t>
                      </a:r>
                    </a:p>
                    <a:p>
                      <a:pPr algn="l" rtl="0" fontAlgn="ctr"/>
                      <a:endParaRPr lang="ru-RU" sz="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2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разработке автоклавного ячеистого бетона на базе ОАО «Гродненский комбинат строительных материалов»</a:t>
                      </a:r>
                    </a:p>
                    <a:p>
                      <a:pPr algn="l" rtl="0" fontAlgn="ctr"/>
                      <a:endParaRPr lang="ru-RU" sz="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разработке лекарственных средств на базе УП «Минскинтеркапс»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4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разработке и содействию внедрения в производство новых технологий и лекарственных средств стандартов </a:t>
                      </a:r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GLP </a:t>
                      </a: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GMP</a:t>
                      </a: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РУП «НПЦ «Лотиос»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/>
          <a:stretch>
            <a:fillRect/>
          </a:stretch>
        </p:blipFill>
        <p:spPr bwMode="auto">
          <a:xfrm>
            <a:off x="6875463" y="5186363"/>
            <a:ext cx="2084387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512888"/>
            <a:ext cx="19161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16521" b="7159"/>
          <a:stretch>
            <a:fillRect/>
          </a:stretch>
        </p:blipFill>
        <p:spPr bwMode="auto">
          <a:xfrm>
            <a:off x="7011988" y="3384550"/>
            <a:ext cx="1947862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4463" y="1665288"/>
          <a:ext cx="3557587" cy="4068762"/>
        </p:xfrm>
        <a:graphic>
          <a:graphicData uri="http://schemas.openxmlformats.org/drawingml/2006/table">
            <a:tbl>
              <a:tblPr/>
              <a:tblGrid>
                <a:gridCol w="3557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876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4" marB="45714">
                    <a:lnL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1438" y="5761038"/>
          <a:ext cx="6661150" cy="94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562">
                <a:tc>
                  <a:txBody>
                    <a:bodyPr/>
                    <a:lstStyle/>
                    <a:p>
                      <a:r>
                        <a:rPr lang="be-BY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 выполнено: </a:t>
                      </a:r>
                    </a:p>
                    <a:p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–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договоров, финансирование 240 тыс. 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– 47 договоров, финансирование 500 тыс. руб.</a:t>
                      </a:r>
                    </a:p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– объем работ превысит 800 тыс. руб.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5" marB="45705">
                    <a:solidFill>
                      <a:srgbClr val="9BB7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05" name="Прямоугольник 4"/>
          <p:cNvSpPr>
            <a:spLocks noChangeArrowheads="1"/>
          </p:cNvSpPr>
          <p:nvPr/>
        </p:nvSpPr>
        <p:spPr bwMode="auto">
          <a:xfrm>
            <a:off x="74613" y="1192213"/>
            <a:ext cx="919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2E4C6B"/>
                </a:solidFill>
              </a:rPr>
              <a:t>Всего в БГТУ 46 инновационных, научных и испытательных центров и лабораторий</a:t>
            </a:r>
            <a:endParaRPr lang="ru-RU" alt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7163" y="1449388"/>
          <a:ext cx="8736012" cy="2916237"/>
        </p:xfrm>
        <a:graphic>
          <a:graphicData uri="http://schemas.openxmlformats.org/drawingml/2006/table">
            <a:tbl>
              <a:tblPr/>
              <a:tblGrid>
                <a:gridCol w="8736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2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1" marR="91451" marT="45719" marB="45719">
                    <a:lnL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63500"/>
            <a:ext cx="9144000" cy="1152525"/>
          </a:xfrm>
          <a:prstGeom prst="rect">
            <a:avLst/>
          </a:prstGeom>
          <a:solidFill>
            <a:srgbClr val="558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1" name="Заголовок 1"/>
          <p:cNvSpPr>
            <a:spLocks noGrp="1"/>
          </p:cNvSpPr>
          <p:nvPr>
            <p:ph type="title"/>
          </p:nvPr>
        </p:nvSpPr>
        <p:spPr>
          <a:xfrm>
            <a:off x="144463" y="136525"/>
            <a:ext cx="8855075" cy="752475"/>
          </a:xfrm>
        </p:spPr>
        <p:txBody>
          <a:bodyPr/>
          <a:lstStyle/>
          <a:p>
            <a:r>
              <a:rPr lang="ru-RU" altLang="ru-RU" sz="2400" b="1" smtClean="0"/>
              <a:t>Подразделения БГТУ</a:t>
            </a:r>
            <a:endParaRPr lang="ru-RU" altLang="ru-RU" sz="2200" b="1" smtClean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463" y="1449388"/>
          <a:ext cx="8712200" cy="2917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9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 инновационной структуры БГТУ</a:t>
                      </a:r>
                      <a:endParaRPr lang="ru-RU" sz="1800" b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3" marR="7973" marT="7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 центр новых материалов и технологий</a:t>
                      </a:r>
                      <a:endParaRPr lang="ru-RU" sz="14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3" marR="7973" marT="7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 информационно-аналитический центр трансфера технологий</a:t>
                      </a:r>
                      <a:endParaRPr lang="ru-RU" sz="14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3" marR="7973" marT="7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корпоративного управления</a:t>
                      </a:r>
                      <a:endParaRPr lang="ru-RU" sz="14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3" marR="7973" marT="7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40">
                <a:tc>
                  <a:txBody>
                    <a:bodyPr/>
                    <a:lstStyle/>
                    <a:p>
                      <a:pPr algn="l" rtl="0" fontAlgn="ctr"/>
                      <a:r>
                        <a:rPr lang="be-BY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изнес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-центр БГТУ</a:t>
                      </a:r>
                      <a:endParaRPr lang="ru-RU" sz="14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3" marR="7973" marT="7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Научно-образовательный центр “Биотехнологии растений” двойного подчинения с ГНУ ”Центральный ботанический сад НАН Беларуси“</a:t>
                      </a:r>
                      <a:endParaRPr lang="ru-RU" sz="14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3" marR="7973" marT="7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Научно-производственный инструментальный центр</a:t>
                      </a:r>
                      <a:endParaRPr lang="ru-RU" sz="14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3" marR="7973" marT="7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Лаборатория по структурным, электрокинетическим и физико-механическим испытаниям целлюлозы, бумаги и картону</a:t>
                      </a:r>
                      <a:endParaRPr lang="ru-RU" sz="14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3" marR="7973" marT="7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Научно-образовательный центр авиакосмического мониторинга</a:t>
                      </a:r>
                      <a:endParaRPr lang="ru-RU" sz="1400" b="1" i="0" u="none" strike="noStrike" dirty="0">
                        <a:solidFill>
                          <a:srgbClr val="1A46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73" marR="7973" marT="7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332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976813"/>
            <a:ext cx="2536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73638"/>
            <a:ext cx="2544762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73638"/>
            <a:ext cx="255905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63500"/>
            <a:ext cx="9144000" cy="1152525"/>
          </a:xfrm>
          <a:prstGeom prst="rect">
            <a:avLst/>
          </a:prstGeom>
          <a:solidFill>
            <a:srgbClr val="558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8" y="296863"/>
            <a:ext cx="694848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ea typeface="+mj-ea"/>
              </a:rPr>
              <a:t>НОВЫЕ НАУЧНЫЕ НАПРАВЛЕНИЯ</a:t>
            </a:r>
          </a:p>
        </p:txBody>
      </p:sp>
      <p:sp>
        <p:nvSpPr>
          <p:cNvPr id="10" name="Rectangle 20"/>
          <p:cNvSpPr/>
          <p:nvPr/>
        </p:nvSpPr>
        <p:spPr>
          <a:xfrm>
            <a:off x="4698591" y="1942202"/>
            <a:ext cx="4193890" cy="1522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5197475" y="2078038"/>
            <a:ext cx="37512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solidFill>
                  <a:srgbClr val="585858"/>
                </a:solidFill>
              </a:rPr>
              <a:t>Новые композитные материалы </a:t>
            </a:r>
          </a:p>
          <a:p>
            <a:pPr algn="ctr"/>
            <a:r>
              <a:rPr lang="ru-RU" altLang="ru-RU" sz="1500" b="1">
                <a:solidFill>
                  <a:srgbClr val="585858"/>
                </a:solidFill>
              </a:rPr>
              <a:t>для использования в конструкциях автомобильной и автотракторной техники, авиастроении и военной области</a:t>
            </a:r>
            <a:endParaRPr lang="be-BY" altLang="ru-RU" sz="1500" b="1">
              <a:solidFill>
                <a:srgbClr val="585858"/>
              </a:solidFill>
            </a:endParaRPr>
          </a:p>
        </p:txBody>
      </p:sp>
      <p:pic>
        <p:nvPicPr>
          <p:cNvPr id="16" name="Рисунок 15" descr="settings-three-gears-interface-symb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9243">
            <a:off x="4824413" y="2257425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0"/>
          <p:cNvSpPr/>
          <p:nvPr/>
        </p:nvSpPr>
        <p:spPr>
          <a:xfrm>
            <a:off x="179512" y="1955084"/>
            <a:ext cx="4320480" cy="1509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636588" y="2076450"/>
            <a:ext cx="38957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solidFill>
                  <a:srgbClr val="585858"/>
                </a:solidFill>
              </a:rPr>
              <a:t>Глубокая химическая переработка древесного сырья, торфа и иных природных ресурсов; переработка полиминеральных и калийно-</a:t>
            </a:r>
          </a:p>
          <a:p>
            <a:pPr algn="ctr"/>
            <a:r>
              <a:rPr lang="ru-RU" altLang="ru-RU" sz="1500" b="1">
                <a:solidFill>
                  <a:srgbClr val="585858"/>
                </a:solidFill>
              </a:rPr>
              <a:t>магниевых месторождений</a:t>
            </a:r>
            <a:endParaRPr lang="be-BY" altLang="ru-RU" sz="1500" b="1">
              <a:solidFill>
                <a:srgbClr val="585858"/>
              </a:solidFill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166154" y="4059845"/>
            <a:ext cx="8726327" cy="1349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1619250" y="4238625"/>
            <a:ext cx="6805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solidFill>
                  <a:srgbClr val="585858"/>
                </a:solidFill>
              </a:rPr>
              <a:t>Ядерные технологии по разработке новых видов керамических, полимерных материалов, бетонов специального назначения, радиозащитных стекол, защиты от нейтронного излучения, контейнерной утилизации слаборадиоактивных отходов</a:t>
            </a:r>
            <a:endParaRPr lang="be-BY" altLang="ru-RU" sz="1500" b="1">
              <a:solidFill>
                <a:srgbClr val="585858"/>
              </a:solidFill>
            </a:endParaRPr>
          </a:p>
        </p:txBody>
      </p:sp>
      <p:pic>
        <p:nvPicPr>
          <p:cNvPr id="17425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4427538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 descr="full-test-tu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362200"/>
            <a:ext cx="5175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/>
          <p:nvPr/>
        </p:nvSpPr>
        <p:spPr>
          <a:xfrm>
            <a:off x="274164" y="4165538"/>
            <a:ext cx="4394523" cy="1999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4" name="Rectangle 20"/>
          <p:cNvSpPr/>
          <p:nvPr/>
        </p:nvSpPr>
        <p:spPr>
          <a:xfrm>
            <a:off x="4833276" y="4165538"/>
            <a:ext cx="4167216" cy="1999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5332413" y="4454525"/>
            <a:ext cx="3619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solidFill>
                  <a:srgbClr val="585858"/>
                </a:solidFill>
              </a:rPr>
              <a:t>Биотехнологии и разработка </a:t>
            </a:r>
          </a:p>
          <a:p>
            <a:pPr algn="ctr"/>
            <a:r>
              <a:rPr lang="ru-RU" altLang="ru-RU" sz="1500" b="1">
                <a:solidFill>
                  <a:srgbClr val="585858"/>
                </a:solidFill>
              </a:rPr>
              <a:t>новых лекарственных и биологически активных противораковых препаратов на основе природного сырья и лесных культур </a:t>
            </a:r>
            <a:endParaRPr lang="be-BY" altLang="ru-RU" sz="1500" b="1">
              <a:solidFill>
                <a:srgbClr val="585858"/>
              </a:solidFill>
            </a:endParaRPr>
          </a:p>
        </p:txBody>
      </p:sp>
      <p:pic>
        <p:nvPicPr>
          <p:cNvPr id="6" name="Рисунок 5" descr="plant-with-leav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757738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069975" y="4343400"/>
            <a:ext cx="35290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solidFill>
                  <a:srgbClr val="585858"/>
                </a:solidFill>
              </a:rPr>
              <a:t>Новые экологическое технологии. Использование отечественных сырьевых ресурсов для получения строительных материалов; «зеленая энергетика», возобновляемые биоресурсы</a:t>
            </a:r>
            <a:endParaRPr lang="be-BY" altLang="ru-RU" sz="1500" b="1">
              <a:solidFill>
                <a:srgbClr val="585858"/>
              </a:solidFill>
            </a:endParaRPr>
          </a:p>
        </p:txBody>
      </p:sp>
      <p:pic>
        <p:nvPicPr>
          <p:cNvPr id="19467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714875"/>
            <a:ext cx="5889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"/>
          <p:cNvSpPr/>
          <p:nvPr/>
        </p:nvSpPr>
        <p:spPr>
          <a:xfrm>
            <a:off x="351478" y="1705068"/>
            <a:ext cx="5624678" cy="1312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755650" y="1828800"/>
            <a:ext cx="49688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300" b="1">
                <a:solidFill>
                  <a:srgbClr val="585858"/>
                </a:solidFill>
              </a:rPr>
              <a:t>Переработка минерального и органического сырья,</a:t>
            </a:r>
            <a:r>
              <a:rPr lang="en-US" altLang="ru-RU" sz="1300" b="1">
                <a:solidFill>
                  <a:srgbClr val="585858"/>
                </a:solidFill>
              </a:rPr>
              <a:t> </a:t>
            </a:r>
            <a:r>
              <a:rPr lang="ru-RU" altLang="ru-RU" sz="1300" b="1">
                <a:solidFill>
                  <a:srgbClr val="585858"/>
                </a:solidFill>
              </a:rPr>
              <a:t>сепарация нефтяных суспензий и водно-солевых смесей с применением трибоакустического комплекса в сотрудничестве с Министерством природных ресурсов и охраны окружающей среды</a:t>
            </a:r>
            <a:endParaRPr lang="be-BY" altLang="ru-RU" sz="1300" b="1">
              <a:solidFill>
                <a:srgbClr val="585858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1658938"/>
            <a:ext cx="2468563" cy="177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1438" y="296863"/>
            <a:ext cx="694848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ea typeface="+mj-ea"/>
              </a:rPr>
              <a:t>НОВЫЕ НАУЧНЫЕ НАПРАВЛЕНИЯ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63500"/>
            <a:ext cx="9144000" cy="1152525"/>
          </a:xfrm>
          <a:prstGeom prst="rect">
            <a:avLst/>
          </a:prstGeom>
          <a:solidFill>
            <a:srgbClr val="558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200" y="128588"/>
            <a:ext cx="695007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ea typeface="+mj-ea"/>
              </a:rPr>
              <a:t>ПОДГОТОВКА КАДРОВ ВЫСШЕЙ НАУЧНОЙ КВАЛИФИКАЦИИ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3238" y="1341438"/>
            <a:ext cx="7993062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endParaRPr lang="ru-RU" sz="21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35038" y="1881188"/>
          <a:ext cx="7308850" cy="387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0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75" algn="l"/>
                        </a:tabLst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В 2016 г. в аспирантуре университетов Министерства образования обучалось 2802 человека – 60% от общего числа обучающихся в республике.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75" algn="l"/>
                        </a:tabLst>
                        <a:defRPr/>
                      </a:pPr>
                      <a:endParaRPr lang="ru-RU" sz="3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В БГТУ: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136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аспирантов по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35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научным специализациям, в </a:t>
                      </a:r>
                      <a:r>
                        <a:rPr lang="ru-RU" sz="18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т.ч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</a:t>
                      </a:r>
                      <a:r>
                        <a:rPr lang="en-US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 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VI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технологических укладов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dirty="0">
                        <a:solidFill>
                          <a:schemeClr val="accent4"/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110</a:t>
                      </a:r>
                      <a:r>
                        <a:rPr lang="ru-RU" sz="1800" dirty="0" smtClean="0"/>
                        <a:t> кандидатских и </a:t>
                      </a:r>
                      <a:r>
                        <a:rPr lang="ru-RU" sz="1800" b="1" dirty="0" smtClean="0"/>
                        <a:t>2</a:t>
                      </a:r>
                      <a:r>
                        <a:rPr lang="ru-RU" sz="1800" dirty="0" smtClean="0"/>
                        <a:t> докторские за 2011-2016 гг.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dirty="0">
                        <a:solidFill>
                          <a:schemeClr val="accent4"/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Свыше 73% преподавателей имеют ученые степени и звания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177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2013 и 2014 гг. сотрудники университета стали победителями в конкурсе ВАК на лучшую кандидатскую диссертацию в номинации «технические и сельскохозяйственные науки»</a:t>
                      </a:r>
                    </a:p>
                    <a:p>
                      <a:pPr algn="l"/>
                      <a:endParaRPr lang="ru-RU" sz="300" dirty="0">
                        <a:solidFill>
                          <a:schemeClr val="accent4"/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2E4C6B"/>
      </a:dk1>
      <a:lt1>
        <a:srgbClr val="FFFFFF"/>
      </a:lt1>
      <a:dk2>
        <a:srgbClr val="FFFFFF"/>
      </a:dk2>
      <a:lt2>
        <a:srgbClr val="B3CCE6"/>
      </a:lt2>
      <a:accent1>
        <a:srgbClr val="336599"/>
      </a:accent1>
      <a:accent2>
        <a:srgbClr val="2E4C6B"/>
      </a:accent2>
      <a:accent3>
        <a:srgbClr val="FFFFFF"/>
      </a:accent3>
      <a:accent4>
        <a:srgbClr val="26405A"/>
      </a:accent4>
      <a:accent5>
        <a:srgbClr val="ADB8CA"/>
      </a:accent5>
      <a:accent6>
        <a:srgbClr val="294460"/>
      </a:accent6>
      <a:hlink>
        <a:srgbClr val="4986C3"/>
      </a:hlink>
      <a:folHlink>
        <a:srgbClr val="0066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 Ректора (встреча с молодыми учеными БГТУ)Дяденко" id="{B723E17D-FA50-44DD-88C2-F36750CC6775}" vid="{D4334AAA-B323-4A6A-A2BA-1ABA3D33972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873</Words>
  <Application>Microsoft Office PowerPoint</Application>
  <PresentationFormat>Экран (4:3)</PresentationFormat>
  <Paragraphs>192</Paragraphs>
  <Slides>12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Times New Roman</vt:lpstr>
      <vt:lpstr>Wingdings</vt:lpstr>
      <vt:lpstr>Default Design</vt:lpstr>
      <vt:lpstr>Диаграмма</vt:lpstr>
      <vt:lpstr>Презентация PowerPoint</vt:lpstr>
      <vt:lpstr>НАУЧНО-ТЕХНИЧЕСКАЯ ДЕЯТЕЛЬНОСТЬ БГТУ</vt:lpstr>
      <vt:lpstr>Презентация PowerPoint</vt:lpstr>
      <vt:lpstr>Презентация PowerPoint</vt:lpstr>
      <vt:lpstr>ОТРАСЛЕВЫЕ И СОВМЕСТНЫЕ  НАУЧНЫЕ ЛАБОРАТОРИИ БГТУ</vt:lpstr>
      <vt:lpstr>Подразделения БГТУ</vt:lpstr>
      <vt:lpstr>Презентация PowerPoint</vt:lpstr>
      <vt:lpstr>Презентация PowerPoint</vt:lpstr>
      <vt:lpstr>Презентация PowerPoint</vt:lpstr>
      <vt:lpstr>Общие сведения по СНИЛ на 2016 год</vt:lpstr>
      <vt:lpstr>Презентация PowerPoint</vt:lpstr>
      <vt:lpstr>Презентация PowerPoint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Chalkboard Template</dc:title>
  <dc:creator>Presentation Magazine</dc:creator>
  <cp:lastModifiedBy>олег дормешкин</cp:lastModifiedBy>
  <cp:revision>122</cp:revision>
  <cp:lastPrinted>2017-04-06T10:42:10Z</cp:lastPrinted>
  <dcterms:created xsi:type="dcterms:W3CDTF">2005-03-15T10:04:38Z</dcterms:created>
  <dcterms:modified xsi:type="dcterms:W3CDTF">2017-11-23T19:28:11Z</dcterms:modified>
</cp:coreProperties>
</file>